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9" r:id="rId1"/>
  </p:sldMasterIdLst>
  <p:notesMasterIdLst>
    <p:notesMasterId r:id="rId82"/>
  </p:notesMasterIdLst>
  <p:sldIdLst>
    <p:sldId id="256" r:id="rId2"/>
    <p:sldId id="262" r:id="rId3"/>
    <p:sldId id="353" r:id="rId4"/>
    <p:sldId id="347" r:id="rId5"/>
    <p:sldId id="298" r:id="rId6"/>
    <p:sldId id="299" r:id="rId7"/>
    <p:sldId id="337" r:id="rId8"/>
    <p:sldId id="372" r:id="rId9"/>
    <p:sldId id="338" r:id="rId10"/>
    <p:sldId id="339" r:id="rId11"/>
    <p:sldId id="340" r:id="rId12"/>
    <p:sldId id="341" r:id="rId13"/>
    <p:sldId id="362" r:id="rId14"/>
    <p:sldId id="363" r:id="rId15"/>
    <p:sldId id="370" r:id="rId16"/>
    <p:sldId id="373" r:id="rId17"/>
    <p:sldId id="364" r:id="rId18"/>
    <p:sldId id="366" r:id="rId19"/>
    <p:sldId id="367" r:id="rId20"/>
    <p:sldId id="368" r:id="rId21"/>
    <p:sldId id="369" r:id="rId22"/>
    <p:sldId id="360" r:id="rId23"/>
    <p:sldId id="267" r:id="rId24"/>
    <p:sldId id="268" r:id="rId25"/>
    <p:sldId id="270" r:id="rId26"/>
    <p:sldId id="271" r:id="rId27"/>
    <p:sldId id="272" r:id="rId28"/>
    <p:sldId id="273" r:id="rId29"/>
    <p:sldId id="274" r:id="rId30"/>
    <p:sldId id="275" r:id="rId31"/>
    <p:sldId id="359" r:id="rId32"/>
    <p:sldId id="319" r:id="rId33"/>
    <p:sldId id="324" r:id="rId34"/>
    <p:sldId id="320" r:id="rId35"/>
    <p:sldId id="321" r:id="rId36"/>
    <p:sldId id="325" r:id="rId37"/>
    <p:sldId id="326" r:id="rId38"/>
    <p:sldId id="322" r:id="rId39"/>
    <p:sldId id="344" r:id="rId40"/>
    <p:sldId id="358" r:id="rId41"/>
    <p:sldId id="318" r:id="rId42"/>
    <p:sldId id="346" r:id="rId43"/>
    <p:sldId id="323" r:id="rId44"/>
    <p:sldId id="374" r:id="rId45"/>
    <p:sldId id="357" r:id="rId46"/>
    <p:sldId id="277" r:id="rId47"/>
    <p:sldId id="282" r:id="rId48"/>
    <p:sldId id="283" r:id="rId49"/>
    <p:sldId id="280" r:id="rId50"/>
    <p:sldId id="287" r:id="rId51"/>
    <p:sldId id="289" r:id="rId52"/>
    <p:sldId id="279" r:id="rId53"/>
    <p:sldId id="295" r:id="rId54"/>
    <p:sldId id="281" r:id="rId55"/>
    <p:sldId id="356" r:id="rId56"/>
    <p:sldId id="290" r:id="rId57"/>
    <p:sldId id="375" r:id="rId58"/>
    <p:sldId id="284" r:id="rId59"/>
    <p:sldId id="294" r:id="rId60"/>
    <p:sldId id="355" r:id="rId61"/>
    <p:sldId id="291" r:id="rId62"/>
    <p:sldId id="285" r:id="rId63"/>
    <p:sldId id="293" r:id="rId64"/>
    <p:sldId id="354" r:id="rId65"/>
    <p:sldId id="305" r:id="rId66"/>
    <p:sldId id="313" r:id="rId67"/>
    <p:sldId id="286" r:id="rId68"/>
    <p:sldId id="304" r:id="rId69"/>
    <p:sldId id="314" r:id="rId70"/>
    <p:sldId id="315" r:id="rId71"/>
    <p:sldId id="316" r:id="rId72"/>
    <p:sldId id="317" r:id="rId73"/>
    <p:sldId id="351" r:id="rId74"/>
    <p:sldId id="302" r:id="rId75"/>
    <p:sldId id="303" r:id="rId76"/>
    <p:sldId id="309" r:id="rId77"/>
    <p:sldId id="310" r:id="rId78"/>
    <p:sldId id="296" r:id="rId79"/>
    <p:sldId id="311" r:id="rId80"/>
    <p:sldId id="312"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0000"/>
    <a:srgbClr val="F5C7C7"/>
    <a:srgbClr val="EA8C8C"/>
    <a:srgbClr val="1642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E9D5F-BD45-4E8C-B119-2846F1D759F9}" v="824" dt="2022-07-15T08:34:15.502"/>
    <p1510:client id="{9DA4B168-A39B-4D7F-B1F7-C18397FEC2E2}" v="8" dt="2022-07-15T10:37:56.625"/>
    <p1510:client id="{DB1DC444-19F7-4C3E-AA9D-F39FBB899F7D}" v="9027" dt="2022-07-15T14:28:42.49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Stile medio 4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04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Foglio1!$B$1</c:f>
              <c:strCache>
                <c:ptCount val="1"/>
                <c:pt idx="0">
                  <c:v>Serie 1</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Foglio1!$A$2:$A$5</c:f>
              <c:strCache>
                <c:ptCount val="4"/>
                <c:pt idx="0">
                  <c:v>Super offer</c:v>
                </c:pt>
                <c:pt idx="1">
                  <c:v>Discount</c:v>
                </c:pt>
                <c:pt idx="2">
                  <c:v>Regular price</c:v>
                </c:pt>
                <c:pt idx="3">
                  <c:v>Overprice</c:v>
                </c:pt>
              </c:strCache>
            </c:strRef>
          </c:cat>
          <c:val>
            <c:numRef>
              <c:f>Foglio1!$B$2:$B$5</c:f>
              <c:numCache>
                <c:formatCode>General</c:formatCode>
                <c:ptCount val="4"/>
                <c:pt idx="0">
                  <c:v>190</c:v>
                </c:pt>
                <c:pt idx="1">
                  <c:v>200</c:v>
                </c:pt>
                <c:pt idx="2">
                  <c:v>240</c:v>
                </c:pt>
                <c:pt idx="3">
                  <c:v>330</c:v>
                </c:pt>
              </c:numCache>
            </c:numRef>
          </c:val>
          <c:extLst>
            <c:ext xmlns:c16="http://schemas.microsoft.com/office/drawing/2014/chart" uri="{C3380CC4-5D6E-409C-BE32-E72D297353CC}">
              <c16:uniqueId val="{00000000-39CF-40C5-848F-BFD41FDA3D23}"/>
            </c:ext>
          </c:extLst>
        </c:ser>
        <c:dLbls>
          <c:dLblPos val="outEnd"/>
          <c:showLegendKey val="0"/>
          <c:showVal val="1"/>
          <c:showCatName val="0"/>
          <c:showSerName val="0"/>
          <c:showPercent val="0"/>
          <c:showBubbleSize val="0"/>
        </c:dLbls>
        <c:gapWidth val="219"/>
        <c:overlap val="-27"/>
        <c:axId val="1987684160"/>
        <c:axId val="1987685408"/>
      </c:barChart>
      <c:catAx>
        <c:axId val="1987684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5408"/>
        <c:crosses val="autoZero"/>
        <c:auto val="1"/>
        <c:lblAlgn val="ctr"/>
        <c:lblOffset val="100"/>
        <c:noMultiLvlLbl val="0"/>
      </c:catAx>
      <c:valAx>
        <c:axId val="1987685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Foglio1!$B$1</c:f>
              <c:strCache>
                <c:ptCount val="1"/>
                <c:pt idx="0">
                  <c:v>Margin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Foglio1!$A$2:$A$5</c:f>
              <c:strCache>
                <c:ptCount val="4"/>
                <c:pt idx="0">
                  <c:v>Super offer</c:v>
                </c:pt>
                <c:pt idx="1">
                  <c:v>Discount</c:v>
                </c:pt>
                <c:pt idx="2">
                  <c:v>Regular price</c:v>
                </c:pt>
                <c:pt idx="3">
                  <c:v>Overprice</c:v>
                </c:pt>
              </c:strCache>
            </c:strRef>
          </c:cat>
          <c:val>
            <c:numRef>
              <c:f>Foglio1!$B$2:$B$5</c:f>
              <c:numCache>
                <c:formatCode>General</c:formatCode>
                <c:ptCount val="4"/>
                <c:pt idx="0">
                  <c:v>80</c:v>
                </c:pt>
                <c:pt idx="1">
                  <c:v>90</c:v>
                </c:pt>
                <c:pt idx="2">
                  <c:v>140</c:v>
                </c:pt>
                <c:pt idx="3">
                  <c:v>170</c:v>
                </c:pt>
              </c:numCache>
            </c:numRef>
          </c:val>
          <c:extLst>
            <c:ext xmlns:c16="http://schemas.microsoft.com/office/drawing/2014/chart" uri="{C3380CC4-5D6E-409C-BE32-E72D297353CC}">
              <c16:uniqueId val="{00000000-04CA-4935-9CE2-B425D1C50F33}"/>
            </c:ext>
          </c:extLst>
        </c:ser>
        <c:dLbls>
          <c:dLblPos val="outEnd"/>
          <c:showLegendKey val="0"/>
          <c:showVal val="1"/>
          <c:showCatName val="0"/>
          <c:showSerName val="0"/>
          <c:showPercent val="0"/>
          <c:showBubbleSize val="0"/>
        </c:dLbls>
        <c:gapWidth val="219"/>
        <c:overlap val="-27"/>
        <c:axId val="1987684160"/>
        <c:axId val="1987685408"/>
      </c:barChart>
      <c:catAx>
        <c:axId val="1987684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5408"/>
        <c:crosses val="autoZero"/>
        <c:auto val="1"/>
        <c:lblAlgn val="ctr"/>
        <c:lblOffset val="100"/>
        <c:noMultiLvlLbl val="0"/>
      </c:catAx>
      <c:valAx>
        <c:axId val="1987685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Foglio1!$B$1</c:f>
              <c:strCache>
                <c:ptCount val="1"/>
                <c:pt idx="0">
                  <c:v>Margin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Foglio1!$A$2:$A$5</c:f>
              <c:strCache>
                <c:ptCount val="4"/>
                <c:pt idx="0">
                  <c:v>Super offer</c:v>
                </c:pt>
                <c:pt idx="1">
                  <c:v>Discount</c:v>
                </c:pt>
                <c:pt idx="2">
                  <c:v>Regular price</c:v>
                </c:pt>
                <c:pt idx="3">
                  <c:v>Overprice</c:v>
                </c:pt>
              </c:strCache>
            </c:strRef>
          </c:cat>
          <c:val>
            <c:numRef>
              <c:f>Foglio1!$B$2:$B$5</c:f>
              <c:numCache>
                <c:formatCode>General</c:formatCode>
                <c:ptCount val="4"/>
                <c:pt idx="0">
                  <c:v>20</c:v>
                </c:pt>
                <c:pt idx="1">
                  <c:v>45</c:v>
                </c:pt>
                <c:pt idx="2">
                  <c:v>50</c:v>
                </c:pt>
                <c:pt idx="3">
                  <c:v>60</c:v>
                </c:pt>
              </c:numCache>
            </c:numRef>
          </c:val>
          <c:extLst>
            <c:ext xmlns:c16="http://schemas.microsoft.com/office/drawing/2014/chart" uri="{C3380CC4-5D6E-409C-BE32-E72D297353CC}">
              <c16:uniqueId val="{00000000-04CA-4935-9CE2-B425D1C50F33}"/>
            </c:ext>
          </c:extLst>
        </c:ser>
        <c:dLbls>
          <c:dLblPos val="outEnd"/>
          <c:showLegendKey val="0"/>
          <c:showVal val="1"/>
          <c:showCatName val="0"/>
          <c:showSerName val="0"/>
          <c:showPercent val="0"/>
          <c:showBubbleSize val="0"/>
        </c:dLbls>
        <c:gapWidth val="219"/>
        <c:overlap val="-27"/>
        <c:axId val="1987684160"/>
        <c:axId val="1987685408"/>
      </c:barChart>
      <c:catAx>
        <c:axId val="1987684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5408"/>
        <c:crosses val="autoZero"/>
        <c:auto val="1"/>
        <c:lblAlgn val="ctr"/>
        <c:lblOffset val="100"/>
        <c:noMultiLvlLbl val="0"/>
      </c:catAx>
      <c:valAx>
        <c:axId val="1987685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Foglio1!$B$1</c:f>
              <c:strCache>
                <c:ptCount val="1"/>
                <c:pt idx="0">
                  <c:v>Margin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Foglio1!$A$2:$A$5</c:f>
              <c:strCache>
                <c:ptCount val="4"/>
                <c:pt idx="0">
                  <c:v>Super offer</c:v>
                </c:pt>
                <c:pt idx="1">
                  <c:v>Discount</c:v>
                </c:pt>
                <c:pt idx="2">
                  <c:v>Regular price</c:v>
                </c:pt>
                <c:pt idx="3">
                  <c:v>Overprice</c:v>
                </c:pt>
              </c:strCache>
            </c:strRef>
          </c:cat>
          <c:val>
            <c:numRef>
              <c:f>Foglio1!$B$2:$B$5</c:f>
              <c:numCache>
                <c:formatCode>General</c:formatCode>
                <c:ptCount val="4"/>
                <c:pt idx="0">
                  <c:v>45</c:v>
                </c:pt>
                <c:pt idx="1">
                  <c:v>65</c:v>
                </c:pt>
                <c:pt idx="2">
                  <c:v>75</c:v>
                </c:pt>
                <c:pt idx="3">
                  <c:v>84</c:v>
                </c:pt>
              </c:numCache>
            </c:numRef>
          </c:val>
          <c:extLst>
            <c:ext xmlns:c16="http://schemas.microsoft.com/office/drawing/2014/chart" uri="{C3380CC4-5D6E-409C-BE32-E72D297353CC}">
              <c16:uniqueId val="{00000000-04CA-4935-9CE2-B425D1C50F33}"/>
            </c:ext>
          </c:extLst>
        </c:ser>
        <c:dLbls>
          <c:dLblPos val="outEnd"/>
          <c:showLegendKey val="0"/>
          <c:showVal val="1"/>
          <c:showCatName val="0"/>
          <c:showSerName val="0"/>
          <c:showPercent val="0"/>
          <c:showBubbleSize val="0"/>
        </c:dLbls>
        <c:gapWidth val="219"/>
        <c:overlap val="-27"/>
        <c:axId val="1987684160"/>
        <c:axId val="1987685408"/>
      </c:barChart>
      <c:catAx>
        <c:axId val="1987684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5408"/>
        <c:crosses val="autoZero"/>
        <c:auto val="1"/>
        <c:lblAlgn val="ctr"/>
        <c:lblOffset val="100"/>
        <c:noMultiLvlLbl val="0"/>
      </c:catAx>
      <c:valAx>
        <c:axId val="1987685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Foglio1!$B$1</c:f>
              <c:strCache>
                <c:ptCount val="1"/>
                <c:pt idx="0">
                  <c:v>Margin</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Foglio1!$A$2:$A$5</c:f>
              <c:strCache>
                <c:ptCount val="4"/>
                <c:pt idx="0">
                  <c:v>Super offer</c:v>
                </c:pt>
                <c:pt idx="1">
                  <c:v>Discount</c:v>
                </c:pt>
                <c:pt idx="2">
                  <c:v>Regular price</c:v>
                </c:pt>
                <c:pt idx="3">
                  <c:v>Overprice</c:v>
                </c:pt>
              </c:strCache>
            </c:strRef>
          </c:cat>
          <c:val>
            <c:numRef>
              <c:f>Foglio1!$B$2:$B$5</c:f>
              <c:numCache>
                <c:formatCode>General</c:formatCode>
                <c:ptCount val="4"/>
                <c:pt idx="0">
                  <c:v>30</c:v>
                </c:pt>
                <c:pt idx="1">
                  <c:v>45</c:v>
                </c:pt>
                <c:pt idx="2">
                  <c:v>57</c:v>
                </c:pt>
                <c:pt idx="3">
                  <c:v>65</c:v>
                </c:pt>
              </c:numCache>
            </c:numRef>
          </c:val>
          <c:extLst>
            <c:ext xmlns:c16="http://schemas.microsoft.com/office/drawing/2014/chart" uri="{C3380CC4-5D6E-409C-BE32-E72D297353CC}">
              <c16:uniqueId val="{00000000-04CA-4935-9CE2-B425D1C50F33}"/>
            </c:ext>
          </c:extLst>
        </c:ser>
        <c:dLbls>
          <c:dLblPos val="outEnd"/>
          <c:showLegendKey val="0"/>
          <c:showVal val="1"/>
          <c:showCatName val="0"/>
          <c:showSerName val="0"/>
          <c:showPercent val="0"/>
          <c:showBubbleSize val="0"/>
        </c:dLbls>
        <c:gapWidth val="219"/>
        <c:overlap val="-27"/>
        <c:axId val="1987684160"/>
        <c:axId val="1987685408"/>
      </c:barChart>
      <c:catAx>
        <c:axId val="1987684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5408"/>
        <c:crosses val="autoZero"/>
        <c:auto val="1"/>
        <c:lblAlgn val="ctr"/>
        <c:lblOffset val="100"/>
        <c:noMultiLvlLbl val="0"/>
      </c:catAx>
      <c:valAx>
        <c:axId val="1987685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987684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83660ADD-ABF7-45B1-B816-CD114F020D87}" type="datetimeFigureOut">
              <a:rPr lang="it-IT" smtClean="0"/>
              <a:pPr/>
              <a:t>29/08/2022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3FDA212E-744A-4543-99C7-6F2CEE37FCFE}" type="slidenum">
              <a:rPr lang="it-IT" smtClean="0"/>
              <a:pPr/>
              <a:t>‹N›</a:t>
            </a:fld>
            <a:endParaRPr lang="it-IT"/>
          </a:p>
        </p:txBody>
      </p:sp>
    </p:spTree>
    <p:extLst>
      <p:ext uri="{BB962C8B-B14F-4D97-AF65-F5344CB8AC3E}">
        <p14:creationId xmlns:p14="http://schemas.microsoft.com/office/powerpoint/2010/main" val="86642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ompanydebt.com/features/covid-19-effects-on-cruise-industr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hlinkClick r:id="rId3"/>
              </a:rPr>
              <a:t>Effects of COVID-19 on Global Cruise Industry - Company Debt</a:t>
            </a:r>
            <a:endParaRPr lang="en-US"/>
          </a:p>
        </p:txBody>
      </p:sp>
      <p:sp>
        <p:nvSpPr>
          <p:cNvPr id="4" name="Segnaposto numero diapositiva 3"/>
          <p:cNvSpPr>
            <a:spLocks noGrp="1"/>
          </p:cNvSpPr>
          <p:nvPr>
            <p:ph type="sldNum" sz="quarter" idx="5"/>
          </p:nvPr>
        </p:nvSpPr>
        <p:spPr/>
        <p:txBody>
          <a:bodyPr/>
          <a:lstStyle/>
          <a:p>
            <a:fld id="{3FDA212E-744A-4543-99C7-6F2CEE37FCFE}" type="slidenum">
              <a:rPr lang="it-IT" smtClean="0"/>
              <a:t>4</a:t>
            </a:fld>
            <a:endParaRPr lang="it-IT"/>
          </a:p>
        </p:txBody>
      </p:sp>
    </p:spTree>
    <p:extLst>
      <p:ext uri="{BB962C8B-B14F-4D97-AF65-F5344CB8AC3E}">
        <p14:creationId xmlns:p14="http://schemas.microsoft.com/office/powerpoint/2010/main" val="142790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3FDA212E-744A-4543-99C7-6F2CEE37FCFE}" type="slidenum">
              <a:rPr lang="it-IT" smtClean="0"/>
              <a:t>5</a:t>
            </a:fld>
            <a:endParaRPr lang="it-IT"/>
          </a:p>
        </p:txBody>
      </p:sp>
    </p:spTree>
    <p:extLst>
      <p:ext uri="{BB962C8B-B14F-4D97-AF65-F5344CB8AC3E}">
        <p14:creationId xmlns:p14="http://schemas.microsoft.com/office/powerpoint/2010/main" val="1927975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3FDA212E-744A-4543-99C7-6F2CEE37FCFE}" type="slidenum">
              <a:rPr lang="it-IT" smtClean="0"/>
              <a:t>6</a:t>
            </a:fld>
            <a:endParaRPr lang="it-IT"/>
          </a:p>
        </p:txBody>
      </p:sp>
    </p:spTree>
    <p:extLst>
      <p:ext uri="{BB962C8B-B14F-4D97-AF65-F5344CB8AC3E}">
        <p14:creationId xmlns:p14="http://schemas.microsoft.com/office/powerpoint/2010/main" val="180846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3FDA212E-744A-4543-99C7-6F2CEE37FCFE}" type="slidenum">
              <a:rPr lang="it-IT" smtClean="0"/>
              <a:t>57</a:t>
            </a:fld>
            <a:endParaRPr lang="it-IT"/>
          </a:p>
        </p:txBody>
      </p:sp>
    </p:spTree>
    <p:extLst>
      <p:ext uri="{BB962C8B-B14F-4D97-AF65-F5344CB8AC3E}">
        <p14:creationId xmlns:p14="http://schemas.microsoft.com/office/powerpoint/2010/main" val="125707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E5CAADC8-7F20-4AA2-842C-E22A8101F5D5}" type="datetime1">
              <a:rPr lang="it-IT" smtClean="0"/>
              <a:t>29/08/2022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26851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7F8B97B-E50B-4AA1-AAD2-F75DA3B715B8}" type="datetime1">
              <a:rPr lang="it-IT" smtClean="0"/>
              <a:t>29/08/2022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135652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C87D0F27-8D38-44A1-8EC7-40A907166C37}" type="datetime1">
              <a:rPr lang="it-IT" smtClean="0"/>
              <a:t>29/08/2022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2766550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C97B9631-B8D4-4035-A4B8-0FD719E35533}" type="datetime1">
              <a:rPr lang="it-IT" smtClean="0"/>
              <a:t>29/08/2022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44786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4280DEC-6E74-478F-BE7E-950DE5CBAC2C}" type="datetime1">
              <a:rPr lang="it-IT" smtClean="0"/>
              <a:t>29/08/2022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42506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F6C5A8B9-B156-457E-A2EA-93F3F00F8E44}" type="datetime1">
              <a:rPr lang="it-IT" smtClean="0"/>
              <a:t>29/08/2022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31883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2EDAB5D0-CD7E-416E-9671-7A1247D4FDE5}" type="datetime1">
              <a:rPr lang="it-IT" smtClean="0"/>
              <a:t>29/08/2022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291648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8AC20B7B-5F62-401B-A664-12964634E9B5}" type="datetime1">
              <a:rPr lang="it-IT" smtClean="0"/>
              <a:t>29/08/2022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243129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6CFBA8-9937-4EB4-9B1A-0BF26FAB6D67}" type="datetime1">
              <a:rPr lang="it-IT" smtClean="0"/>
              <a:t>29/08/2022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398585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9EFE67F-C29D-4DEE-9863-CD2EBE289D09}" type="datetime1">
              <a:rPr lang="it-IT" smtClean="0"/>
              <a:t>29/08/2022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193353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77E9FC0-DBC5-48E7-8787-9B33B32C76B1}" type="datetime1">
              <a:rPr lang="it-IT" smtClean="0"/>
              <a:t>29/08/2022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1C956A2-680A-48D7-A037-C726CE4ABA8D}" type="slidenum">
              <a:rPr lang="it-IT" smtClean="0"/>
              <a:t>‹N›</a:t>
            </a:fld>
            <a:endParaRPr lang="it-IT"/>
          </a:p>
        </p:txBody>
      </p:sp>
    </p:spTree>
    <p:extLst>
      <p:ext uri="{BB962C8B-B14F-4D97-AF65-F5344CB8AC3E}">
        <p14:creationId xmlns:p14="http://schemas.microsoft.com/office/powerpoint/2010/main" val="179216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25B6E-513D-462A-8193-34A9672DA331}" type="datetime1">
              <a:rPr lang="it-IT" smtClean="0"/>
              <a:t>29/08/2022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956A2-680A-48D7-A037-C726CE4ABA8D}" type="slidenum">
              <a:rPr lang="it-IT" smtClean="0"/>
              <a:pPr/>
              <a:t>‹N›</a:t>
            </a:fld>
            <a:endParaRPr lang="it-IT"/>
          </a:p>
        </p:txBody>
      </p:sp>
    </p:spTree>
    <p:extLst>
      <p:ext uri="{BB962C8B-B14F-4D97-AF65-F5344CB8AC3E}">
        <p14:creationId xmlns:p14="http://schemas.microsoft.com/office/powerpoint/2010/main" val="319504492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16.sv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5.svg"/><Relationship Id="rId5" Type="http://schemas.openxmlformats.org/officeDocument/2006/relationships/image" Target="../media/image16.svg"/><Relationship Id="rId10" Type="http://schemas.openxmlformats.org/officeDocument/2006/relationships/image" Target="../media/image24.png"/><Relationship Id="rId4" Type="http://schemas.openxmlformats.org/officeDocument/2006/relationships/image" Target="../media/image15.png"/><Relationship Id="rId9" Type="http://schemas.openxmlformats.org/officeDocument/2006/relationships/image" Target="../media/image2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slide" Target="slide15.xml"/><Relationship Id="rId7" Type="http://schemas.openxmlformats.org/officeDocument/2006/relationships/slide" Target="slide4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0.xml"/><Relationship Id="rId11" Type="http://schemas.openxmlformats.org/officeDocument/2006/relationships/slide" Target="slide73.xml"/><Relationship Id="rId5" Type="http://schemas.openxmlformats.org/officeDocument/2006/relationships/slide" Target="slide31.xml"/><Relationship Id="rId10" Type="http://schemas.openxmlformats.org/officeDocument/2006/relationships/slide" Target="slide64.xml"/><Relationship Id="rId4" Type="http://schemas.openxmlformats.org/officeDocument/2006/relationships/slide" Target="slide22.xml"/><Relationship Id="rId9" Type="http://schemas.openxmlformats.org/officeDocument/2006/relationships/slide" Target="slide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16.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51B24C-2C32-F359-825F-C8558F742B74}"/>
              </a:ext>
            </a:extLst>
          </p:cNvPr>
          <p:cNvSpPr>
            <a:spLocks noGrp="1"/>
          </p:cNvSpPr>
          <p:nvPr>
            <p:ph type="ctrTitle"/>
          </p:nvPr>
        </p:nvSpPr>
        <p:spPr>
          <a:xfrm>
            <a:off x="1014247" y="1041400"/>
            <a:ext cx="10163503" cy="2387600"/>
          </a:xfrm>
        </p:spPr>
        <p:txBody>
          <a:bodyPr>
            <a:normAutofit fontScale="90000"/>
          </a:bodyPr>
          <a:lstStyle/>
          <a:p>
            <a:r>
              <a:rPr lang="it-IT"/>
              <a:t>A </a:t>
            </a:r>
            <a:r>
              <a:rPr lang="it-IT">
                <a:solidFill>
                  <a:schemeClr val="accent1"/>
                </a:solidFill>
              </a:rPr>
              <a:t>Multi-</a:t>
            </a:r>
            <a:r>
              <a:rPr lang="it-IT" err="1">
                <a:solidFill>
                  <a:schemeClr val="accent1"/>
                </a:solidFill>
              </a:rPr>
              <a:t>Armed</a:t>
            </a:r>
            <a:r>
              <a:rPr lang="it-IT">
                <a:solidFill>
                  <a:schemeClr val="accent1"/>
                </a:solidFill>
              </a:rPr>
              <a:t>-</a:t>
            </a:r>
            <a:r>
              <a:rPr lang="it-IT" err="1">
                <a:solidFill>
                  <a:schemeClr val="accent1"/>
                </a:solidFill>
              </a:rPr>
              <a:t>Bandit</a:t>
            </a:r>
            <a:r>
              <a:rPr lang="it-IT"/>
              <a:t> Strategy for E-Commerce of </a:t>
            </a:r>
            <a:r>
              <a:rPr lang="it-IT">
                <a:solidFill>
                  <a:schemeClr val="accent1"/>
                </a:solidFill>
              </a:rPr>
              <a:t>Cruise Booking</a:t>
            </a:r>
          </a:p>
        </p:txBody>
      </p:sp>
      <p:sp>
        <p:nvSpPr>
          <p:cNvPr id="3" name="Sottotitolo 2">
            <a:extLst>
              <a:ext uri="{FF2B5EF4-FFF2-40B4-BE49-F238E27FC236}">
                <a16:creationId xmlns:a16="http://schemas.microsoft.com/office/drawing/2014/main" id="{C86DEDF1-4F3F-3C23-117F-55E4030B9AAB}"/>
              </a:ext>
            </a:extLst>
          </p:cNvPr>
          <p:cNvSpPr>
            <a:spLocks noGrp="1"/>
          </p:cNvSpPr>
          <p:nvPr>
            <p:ph type="subTitle" idx="1"/>
          </p:nvPr>
        </p:nvSpPr>
        <p:spPr>
          <a:xfrm>
            <a:off x="1376313" y="3602037"/>
            <a:ext cx="9439373" cy="2472942"/>
          </a:xfrm>
        </p:spPr>
        <p:txBody>
          <a:bodyPr anchor="t">
            <a:normAutofit/>
          </a:bodyPr>
          <a:lstStyle/>
          <a:p>
            <a:r>
              <a:rPr lang="it-IT"/>
              <a:t>Online Learning Applications – Project Report – </a:t>
            </a:r>
            <a:r>
              <a:rPr lang="it-IT" err="1"/>
              <a:t>Academic</a:t>
            </a:r>
            <a:r>
              <a:rPr lang="it-IT"/>
              <a:t> </a:t>
            </a:r>
            <a:r>
              <a:rPr lang="it-IT" err="1"/>
              <a:t>Year</a:t>
            </a:r>
            <a:r>
              <a:rPr lang="it-IT"/>
              <a:t> 2021-2022</a:t>
            </a:r>
          </a:p>
          <a:p>
            <a:endParaRPr lang="it-IT"/>
          </a:p>
          <a:p>
            <a:r>
              <a:rPr lang="it-IT" i="1"/>
              <a:t>Alberto Francese, Carlo Ghiglione, Jacopo Ghirri e Marta Mastropietro</a:t>
            </a:r>
          </a:p>
        </p:txBody>
      </p:sp>
    </p:spTree>
    <p:extLst>
      <p:ext uri="{BB962C8B-B14F-4D97-AF65-F5344CB8AC3E}">
        <p14:creationId xmlns:p14="http://schemas.microsoft.com/office/powerpoint/2010/main" val="263401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D94251F4-F897-34B6-855B-DB630A60011A}"/>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Products: The </a:t>
            </a:r>
            <a:r>
              <a:rPr lang="it-IT" err="1">
                <a:solidFill>
                  <a:schemeClr val="accent1"/>
                </a:solidFill>
              </a:rPr>
              <a:t>Adventurers</a:t>
            </a:r>
            <a:r>
              <a:rPr lang="it-IT">
                <a:solidFill>
                  <a:schemeClr val="accent1"/>
                </a:solidFill>
              </a:rPr>
              <a:t>’ Package</a:t>
            </a:r>
            <a:endParaRPr lang="it-IT" sz="2400">
              <a:solidFill>
                <a:schemeClr val="accent1"/>
              </a:solidFill>
            </a:endParaRPr>
          </a:p>
        </p:txBody>
      </p:sp>
      <p:sp>
        <p:nvSpPr>
          <p:cNvPr id="3" name="Segnaposto contenuto 2">
            <a:extLst>
              <a:ext uri="{FF2B5EF4-FFF2-40B4-BE49-F238E27FC236}">
                <a16:creationId xmlns:a16="http://schemas.microsoft.com/office/drawing/2014/main" id="{EDFD78A8-55E1-4443-9720-26A289BFF2FA}"/>
              </a:ext>
            </a:extLst>
          </p:cNvPr>
          <p:cNvSpPr>
            <a:spLocks noGrp="1"/>
          </p:cNvSpPr>
          <p:nvPr>
            <p:ph idx="1"/>
          </p:nvPr>
        </p:nvSpPr>
        <p:spPr>
          <a:xfrm>
            <a:off x="4158115" y="1511168"/>
            <a:ext cx="7497936" cy="2066632"/>
          </a:xfrm>
        </p:spPr>
        <p:txBody>
          <a:bodyPr>
            <a:normAutofit/>
          </a:bodyPr>
          <a:lstStyle/>
          <a:p>
            <a:pPr marL="0" indent="0" algn="just">
              <a:buNone/>
            </a:pPr>
            <a:r>
              <a:rPr lang="it-IT" sz="1700" b="1" dirty="0" err="1">
                <a:solidFill>
                  <a:schemeClr val="accent1"/>
                </a:solidFill>
              </a:rPr>
              <a:t>Description</a:t>
            </a:r>
            <a:r>
              <a:rPr lang="it-IT" sz="1700" b="1" dirty="0">
                <a:solidFill>
                  <a:schemeClr val="accent1"/>
                </a:solidFill>
              </a:rPr>
              <a:t>:</a:t>
            </a:r>
            <a:r>
              <a:rPr lang="it-IT" sz="1700" dirty="0">
                <a:solidFill>
                  <a:srgbClr val="C00000"/>
                </a:solidFill>
              </a:rPr>
              <a:t> </a:t>
            </a:r>
            <a:r>
              <a:rPr lang="en-US" sz="1700" dirty="0"/>
              <a:t>Relaxing is too boring? We have the experience for you! Clay-target shooting, jet-ski, surfing, swimming with the shark. All the extreme sports that you want to try we provide, just try to not get too addicted to it! </a:t>
            </a:r>
          </a:p>
          <a:p>
            <a:pPr marL="0" indent="0" algn="just">
              <a:buNone/>
            </a:pPr>
            <a:r>
              <a:rPr lang="it-IT" sz="1700" b="1" dirty="0" err="1">
                <a:solidFill>
                  <a:schemeClr val="accent1"/>
                </a:solidFill>
              </a:rPr>
              <a:t>Characteristics</a:t>
            </a:r>
            <a:r>
              <a:rPr lang="it-IT" sz="1700" b="1" dirty="0">
                <a:solidFill>
                  <a:schemeClr val="accent1"/>
                </a:solidFill>
              </a:rPr>
              <a:t>: </a:t>
            </a:r>
            <a:r>
              <a:rPr lang="en-US" sz="1700" dirty="0"/>
              <a:t>This experience has a medium margin, is particularly disliked by senior couples and has a medium popularity among singles and young couples.</a:t>
            </a:r>
          </a:p>
          <a:p>
            <a:pPr marL="0" indent="0" algn="just">
              <a:buNone/>
            </a:pPr>
            <a:r>
              <a:rPr lang="it-IT" sz="1700" b="1" dirty="0" err="1">
                <a:solidFill>
                  <a:schemeClr val="accent1"/>
                </a:solidFill>
              </a:rPr>
              <a:t>Margins</a:t>
            </a:r>
            <a:r>
              <a:rPr lang="it-IT" sz="1700" b="1" dirty="0">
                <a:solidFill>
                  <a:schemeClr val="accent1"/>
                </a:solidFill>
              </a:rPr>
              <a:t>:</a:t>
            </a:r>
            <a:endParaRPr lang="it-IT" sz="1700" dirty="0">
              <a:solidFill>
                <a:schemeClr val="accent1"/>
              </a:solidFill>
            </a:endParaRPr>
          </a:p>
        </p:txBody>
      </p:sp>
      <p:sp>
        <p:nvSpPr>
          <p:cNvPr id="2" name="Segnaposto numero diapositiva 1">
            <a:extLst>
              <a:ext uri="{FF2B5EF4-FFF2-40B4-BE49-F238E27FC236}">
                <a16:creationId xmlns:a16="http://schemas.microsoft.com/office/drawing/2014/main" id="{B68C1F46-16F0-F74C-F330-7D0E88CB3B8D}"/>
              </a:ext>
            </a:extLst>
          </p:cNvPr>
          <p:cNvSpPr>
            <a:spLocks noGrp="1"/>
          </p:cNvSpPr>
          <p:nvPr>
            <p:ph type="sldNum" sz="quarter" idx="12"/>
          </p:nvPr>
        </p:nvSpPr>
        <p:spPr/>
        <p:txBody>
          <a:bodyPr/>
          <a:lstStyle/>
          <a:p>
            <a:fld id="{61C956A2-680A-48D7-A037-C726CE4ABA8D}" type="slidenum">
              <a:rPr lang="it-IT" smtClean="0"/>
              <a:t>10</a:t>
            </a:fld>
            <a:endParaRPr lang="it-IT"/>
          </a:p>
        </p:txBody>
      </p:sp>
      <p:graphicFrame>
        <p:nvGraphicFramePr>
          <p:cNvPr id="5" name="Tabella 5">
            <a:extLst>
              <a:ext uri="{FF2B5EF4-FFF2-40B4-BE49-F238E27FC236}">
                <a16:creationId xmlns:a16="http://schemas.microsoft.com/office/drawing/2014/main" id="{DE4EF782-4B66-A533-FE91-7788A3B788B3}"/>
              </a:ext>
            </a:extLst>
          </p:cNvPr>
          <p:cNvGraphicFramePr>
            <a:graphicFrameLocks noGrp="1"/>
          </p:cNvGraphicFramePr>
          <p:nvPr>
            <p:extLst>
              <p:ext uri="{D42A27DB-BD31-4B8C-83A1-F6EECF244321}">
                <p14:modId xmlns:p14="http://schemas.microsoft.com/office/powerpoint/2010/main" val="3796749457"/>
              </p:ext>
            </p:extLst>
          </p:nvPr>
        </p:nvGraphicFramePr>
        <p:xfrm>
          <a:off x="4272462" y="5573269"/>
          <a:ext cx="7497936" cy="741680"/>
        </p:xfrm>
        <a:graphic>
          <a:graphicData uri="http://schemas.openxmlformats.org/drawingml/2006/table">
            <a:tbl>
              <a:tblPr firstRow="1" bandRow="1">
                <a:tableStyleId>{5C22544A-7EE6-4342-B048-85BDC9FD1C3A}</a:tableStyleId>
              </a:tblPr>
              <a:tblGrid>
                <a:gridCol w="2499312">
                  <a:extLst>
                    <a:ext uri="{9D8B030D-6E8A-4147-A177-3AD203B41FA5}">
                      <a16:colId xmlns:a16="http://schemas.microsoft.com/office/drawing/2014/main" val="2573510794"/>
                    </a:ext>
                  </a:extLst>
                </a:gridCol>
                <a:gridCol w="2499312">
                  <a:extLst>
                    <a:ext uri="{9D8B030D-6E8A-4147-A177-3AD203B41FA5}">
                      <a16:colId xmlns:a16="http://schemas.microsoft.com/office/drawing/2014/main" val="397710540"/>
                    </a:ext>
                  </a:extLst>
                </a:gridCol>
                <a:gridCol w="2499312">
                  <a:extLst>
                    <a:ext uri="{9D8B030D-6E8A-4147-A177-3AD203B41FA5}">
                      <a16:colId xmlns:a16="http://schemas.microsoft.com/office/drawing/2014/main" val="2575851099"/>
                    </a:ext>
                  </a:extLst>
                </a:gridCol>
              </a:tblGrid>
              <a:tr h="370840">
                <a:tc>
                  <a:txBody>
                    <a:bodyPr/>
                    <a:lstStyle/>
                    <a:p>
                      <a:r>
                        <a:rPr lang="it-IT" sz="1700">
                          <a:solidFill>
                            <a:schemeClr val="accent1"/>
                          </a:solidFill>
                          <a:latin typeface="Times New Roman" panose="02020603050405020304" pitchFamily="18" charset="0"/>
                        </a:rPr>
                        <a:t>Singles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Senior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Young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127119"/>
                  </a:ext>
                </a:extLst>
              </a:tr>
              <a:tr h="370840">
                <a:tc>
                  <a:txBody>
                    <a:bodyPr/>
                    <a:lstStyle/>
                    <a:p>
                      <a:r>
                        <a:rPr lang="it-IT">
                          <a:solidFill>
                            <a:schemeClr val="tx1"/>
                          </a:solidFill>
                          <a:latin typeface="Times New Roman" panose="02020603050405020304" pitchFamily="18" charset="0"/>
                        </a:rPr>
                        <a:t>2.5</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1.5</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2.0</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369551"/>
                  </a:ext>
                </a:extLst>
              </a:tr>
            </a:tbl>
          </a:graphicData>
        </a:graphic>
      </p:graphicFrame>
      <p:pic>
        <p:nvPicPr>
          <p:cNvPr id="2050" name="Picture 2">
            <a:extLst>
              <a:ext uri="{FF2B5EF4-FFF2-40B4-BE49-F238E27FC236}">
                <a16:creationId xmlns:a16="http://schemas.microsoft.com/office/drawing/2014/main" id="{69390374-6A74-1A0B-3B23-F37DC053AA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88" t="146" r="42" b="-146"/>
          <a:stretch/>
        </p:blipFill>
        <p:spPr bwMode="auto">
          <a:xfrm>
            <a:off x="376605" y="1774456"/>
            <a:ext cx="3419798" cy="3292583"/>
          </a:xfrm>
          <a:prstGeom prst="ellipse">
            <a:avLst/>
          </a:prstGeom>
          <a:noFill/>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FF9FEC5E-B249-7B7E-1218-170FD8B2FAE2}"/>
              </a:ext>
            </a:extLst>
          </p:cNvPr>
          <p:cNvSpPr txBox="1"/>
          <p:nvPr/>
        </p:nvSpPr>
        <p:spPr>
          <a:xfrm>
            <a:off x="4158114" y="5203015"/>
            <a:ext cx="7497936" cy="353943"/>
          </a:xfrm>
          <a:prstGeom prst="rect">
            <a:avLst/>
          </a:prstGeom>
          <a:noFill/>
        </p:spPr>
        <p:txBody>
          <a:bodyPr wrap="square" rtlCol="0">
            <a:spAutoFit/>
          </a:bodyPr>
          <a:lstStyle/>
          <a:p>
            <a:r>
              <a:rPr lang="it-IT" sz="1700" b="1" err="1">
                <a:solidFill>
                  <a:schemeClr val="accent1"/>
                </a:solidFill>
                <a:latin typeface="Times New Roman" panose="02020603050405020304" pitchFamily="18" charset="0"/>
              </a:rPr>
              <a:t>Mean</a:t>
            </a:r>
            <a:r>
              <a:rPr lang="it-IT" sz="1700" b="1">
                <a:solidFill>
                  <a:schemeClr val="accent1"/>
                </a:solidFill>
                <a:latin typeface="Times New Roman" panose="02020603050405020304" pitchFamily="18" charset="0"/>
              </a:rPr>
              <a:t> </a:t>
            </a:r>
            <a:r>
              <a:rPr lang="it-IT" sz="1700" b="1" err="1">
                <a:solidFill>
                  <a:schemeClr val="accent1"/>
                </a:solidFill>
                <a:latin typeface="Times New Roman" panose="02020603050405020304" pitchFamily="18" charset="0"/>
              </a:rPr>
              <a:t>number</a:t>
            </a:r>
            <a:r>
              <a:rPr lang="it-IT" sz="1700" b="1">
                <a:solidFill>
                  <a:schemeClr val="accent1"/>
                </a:solidFill>
                <a:latin typeface="Times New Roman" panose="02020603050405020304" pitchFamily="18" charset="0"/>
              </a:rPr>
              <a:t> of </a:t>
            </a:r>
            <a:r>
              <a:rPr lang="it-IT" sz="1700" b="1" err="1">
                <a:solidFill>
                  <a:schemeClr val="accent1"/>
                </a:solidFill>
                <a:latin typeface="Times New Roman" panose="02020603050405020304" pitchFamily="18" charset="0"/>
              </a:rPr>
              <a:t>purchases</a:t>
            </a:r>
            <a:r>
              <a:rPr lang="it-IT" sz="1700" b="1">
                <a:solidFill>
                  <a:schemeClr val="accent1"/>
                </a:solidFill>
                <a:latin typeface="Times New Roman" panose="02020603050405020304" pitchFamily="18" charset="0"/>
              </a:rPr>
              <a:t>:</a:t>
            </a:r>
            <a:endParaRPr lang="en-US" b="1">
              <a:solidFill>
                <a:schemeClr val="accent1"/>
              </a:solidFill>
              <a:latin typeface="Times New Roman" panose="02020603050405020304" pitchFamily="18" charset="0"/>
            </a:endParaRPr>
          </a:p>
        </p:txBody>
      </p:sp>
      <p:sp>
        <p:nvSpPr>
          <p:cNvPr id="14" name="Connettore 13">
            <a:extLst>
              <a:ext uri="{FF2B5EF4-FFF2-40B4-BE49-F238E27FC236}">
                <a16:creationId xmlns:a16="http://schemas.microsoft.com/office/drawing/2014/main" id="{B29C39DE-5E63-A623-CEED-23E2F4DF2174}"/>
              </a:ext>
            </a:extLst>
          </p:cNvPr>
          <p:cNvSpPr/>
          <p:nvPr/>
        </p:nvSpPr>
        <p:spPr>
          <a:xfrm>
            <a:off x="290354" y="4214430"/>
            <a:ext cx="1706801" cy="1695581"/>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anose="02020603050405020304" pitchFamily="18" charset="0"/>
            </a:endParaRPr>
          </a:p>
        </p:txBody>
      </p:sp>
      <p:pic>
        <p:nvPicPr>
          <p:cNvPr id="25" name="Elemento grafico 24" descr="Surf con riempimento a tinta unita">
            <a:extLst>
              <a:ext uri="{FF2B5EF4-FFF2-40B4-BE49-F238E27FC236}">
                <a16:creationId xmlns:a16="http://schemas.microsoft.com/office/drawing/2014/main" id="{6EFAB6F9-8CE9-5FD1-30A2-E1E1B60F2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6604" y="4275686"/>
            <a:ext cx="1511544" cy="1511544"/>
          </a:xfrm>
          <a:prstGeom prst="rect">
            <a:avLst/>
          </a:prstGeom>
        </p:spPr>
      </p:pic>
      <p:graphicFrame>
        <p:nvGraphicFramePr>
          <p:cNvPr id="26" name="Grafico 25">
            <a:extLst>
              <a:ext uri="{FF2B5EF4-FFF2-40B4-BE49-F238E27FC236}">
                <a16:creationId xmlns:a16="http://schemas.microsoft.com/office/drawing/2014/main" id="{E1D0A1F1-C336-989A-AF8B-0C204F75049D}"/>
              </a:ext>
            </a:extLst>
          </p:cNvPr>
          <p:cNvGraphicFramePr/>
          <p:nvPr>
            <p:extLst>
              <p:ext uri="{D42A27DB-BD31-4B8C-83A1-F6EECF244321}">
                <p14:modId xmlns:p14="http://schemas.microsoft.com/office/powerpoint/2010/main" val="722711961"/>
              </p:ext>
            </p:extLst>
          </p:nvPr>
        </p:nvGraphicFramePr>
        <p:xfrm>
          <a:off x="4272462" y="3315903"/>
          <a:ext cx="7497936" cy="161685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0256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D8C65358-9BCB-D155-BB51-30595FAECE45}"/>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Products: SPA on The High </a:t>
            </a:r>
            <a:r>
              <a:rPr lang="it-IT" err="1">
                <a:solidFill>
                  <a:schemeClr val="accent1"/>
                </a:solidFill>
              </a:rPr>
              <a:t>Seas</a:t>
            </a:r>
            <a:endParaRPr lang="it-IT" sz="2400">
              <a:solidFill>
                <a:schemeClr val="accent1"/>
              </a:solidFill>
              <a:ea typeface="Calibri Light"/>
              <a:cs typeface="Times New Roman" panose="02020603050405020304" pitchFamily="18" charset="0"/>
            </a:endParaRPr>
          </a:p>
        </p:txBody>
      </p:sp>
      <p:sp>
        <p:nvSpPr>
          <p:cNvPr id="3" name="Segnaposto contenuto 2">
            <a:extLst>
              <a:ext uri="{FF2B5EF4-FFF2-40B4-BE49-F238E27FC236}">
                <a16:creationId xmlns:a16="http://schemas.microsoft.com/office/drawing/2014/main" id="{EDFD78A8-55E1-4443-9720-26A289BFF2FA}"/>
              </a:ext>
            </a:extLst>
          </p:cNvPr>
          <p:cNvSpPr>
            <a:spLocks noGrp="1"/>
          </p:cNvSpPr>
          <p:nvPr>
            <p:ph idx="1"/>
          </p:nvPr>
        </p:nvSpPr>
        <p:spPr>
          <a:xfrm>
            <a:off x="4158115" y="1518483"/>
            <a:ext cx="7497936" cy="2066632"/>
          </a:xfrm>
        </p:spPr>
        <p:txBody>
          <a:bodyPr vert="horz" lIns="91440" tIns="45720" rIns="91440" bIns="45720" rtlCol="0" anchor="t">
            <a:normAutofit/>
          </a:bodyPr>
          <a:lstStyle/>
          <a:p>
            <a:pPr marL="0" indent="0" algn="just">
              <a:buNone/>
            </a:pPr>
            <a:r>
              <a:rPr lang="it-IT" sz="1700" b="1" err="1">
                <a:solidFill>
                  <a:schemeClr val="accent1"/>
                </a:solidFill>
              </a:rPr>
              <a:t>Description</a:t>
            </a:r>
            <a:r>
              <a:rPr lang="it-IT" sz="1700" b="1">
                <a:solidFill>
                  <a:schemeClr val="accent1"/>
                </a:solidFill>
              </a:rPr>
              <a:t>:</a:t>
            </a:r>
            <a:r>
              <a:rPr lang="it-IT" sz="1700">
                <a:solidFill>
                  <a:srgbClr val="C00000"/>
                </a:solidFill>
              </a:rPr>
              <a:t> </a:t>
            </a:r>
            <a:r>
              <a:rPr lang="en-US" sz="1700"/>
              <a:t>Could you say you have been on a cruise if you have never been to the SPA? Let our professional massage therapists take care of you. Our experts can satisfy all your needs, from accumulated tension to back hurting, you will feel ten years rejuvenated after this experience.</a:t>
            </a:r>
          </a:p>
          <a:p>
            <a:pPr marL="0" indent="0" algn="just">
              <a:buNone/>
            </a:pPr>
            <a:r>
              <a:rPr lang="it-IT" sz="1700" b="1" err="1">
                <a:solidFill>
                  <a:schemeClr val="accent1"/>
                </a:solidFill>
              </a:rPr>
              <a:t>Characteristics</a:t>
            </a:r>
            <a:r>
              <a:rPr lang="it-IT" sz="1700" b="1">
                <a:solidFill>
                  <a:schemeClr val="accent1"/>
                </a:solidFill>
              </a:rPr>
              <a:t>:</a:t>
            </a:r>
            <a:r>
              <a:rPr lang="it-IT" sz="1700" b="1">
                <a:solidFill>
                  <a:srgbClr val="C00000"/>
                </a:solidFill>
              </a:rPr>
              <a:t> </a:t>
            </a:r>
            <a:r>
              <a:rPr lang="en-US" sz="1700"/>
              <a:t>This experience has a medium margin, is especially liked by young couples and singles.</a:t>
            </a:r>
          </a:p>
          <a:p>
            <a:pPr marL="0" indent="0" algn="just">
              <a:buNone/>
            </a:pPr>
            <a:r>
              <a:rPr lang="it-IT" sz="1700" b="1" err="1">
                <a:solidFill>
                  <a:schemeClr val="accent1"/>
                </a:solidFill>
              </a:rPr>
              <a:t>Margins</a:t>
            </a:r>
            <a:r>
              <a:rPr lang="it-IT" sz="1700" b="1">
                <a:solidFill>
                  <a:schemeClr val="accent1"/>
                </a:solidFill>
              </a:rPr>
              <a:t>:</a:t>
            </a:r>
            <a:endParaRPr lang="it-IT" sz="1700">
              <a:solidFill>
                <a:schemeClr val="accent1"/>
              </a:solidFill>
            </a:endParaRPr>
          </a:p>
        </p:txBody>
      </p:sp>
      <p:sp>
        <p:nvSpPr>
          <p:cNvPr id="2" name="Segnaposto numero diapositiva 1">
            <a:extLst>
              <a:ext uri="{FF2B5EF4-FFF2-40B4-BE49-F238E27FC236}">
                <a16:creationId xmlns:a16="http://schemas.microsoft.com/office/drawing/2014/main" id="{0A116206-8189-2FFC-47FF-F60D90941890}"/>
              </a:ext>
            </a:extLst>
          </p:cNvPr>
          <p:cNvSpPr>
            <a:spLocks noGrp="1"/>
          </p:cNvSpPr>
          <p:nvPr>
            <p:ph type="sldNum" sz="quarter" idx="12"/>
          </p:nvPr>
        </p:nvSpPr>
        <p:spPr/>
        <p:txBody>
          <a:bodyPr/>
          <a:lstStyle/>
          <a:p>
            <a:fld id="{61C956A2-680A-48D7-A037-C726CE4ABA8D}" type="slidenum">
              <a:rPr lang="it-IT" smtClean="0"/>
              <a:t>11</a:t>
            </a:fld>
            <a:endParaRPr lang="it-IT"/>
          </a:p>
        </p:txBody>
      </p:sp>
      <p:graphicFrame>
        <p:nvGraphicFramePr>
          <p:cNvPr id="5" name="Tabella 5">
            <a:extLst>
              <a:ext uri="{FF2B5EF4-FFF2-40B4-BE49-F238E27FC236}">
                <a16:creationId xmlns:a16="http://schemas.microsoft.com/office/drawing/2014/main" id="{DE4EF782-4B66-A533-FE91-7788A3B788B3}"/>
              </a:ext>
            </a:extLst>
          </p:cNvPr>
          <p:cNvGraphicFramePr>
            <a:graphicFrameLocks noGrp="1"/>
          </p:cNvGraphicFramePr>
          <p:nvPr>
            <p:extLst>
              <p:ext uri="{D42A27DB-BD31-4B8C-83A1-F6EECF244321}">
                <p14:modId xmlns:p14="http://schemas.microsoft.com/office/powerpoint/2010/main" val="2647244457"/>
              </p:ext>
            </p:extLst>
          </p:nvPr>
        </p:nvGraphicFramePr>
        <p:xfrm>
          <a:off x="4272462" y="5580584"/>
          <a:ext cx="7497936" cy="741680"/>
        </p:xfrm>
        <a:graphic>
          <a:graphicData uri="http://schemas.openxmlformats.org/drawingml/2006/table">
            <a:tbl>
              <a:tblPr firstRow="1" bandRow="1">
                <a:tableStyleId>{5C22544A-7EE6-4342-B048-85BDC9FD1C3A}</a:tableStyleId>
              </a:tblPr>
              <a:tblGrid>
                <a:gridCol w="2499312">
                  <a:extLst>
                    <a:ext uri="{9D8B030D-6E8A-4147-A177-3AD203B41FA5}">
                      <a16:colId xmlns:a16="http://schemas.microsoft.com/office/drawing/2014/main" val="2573510794"/>
                    </a:ext>
                  </a:extLst>
                </a:gridCol>
                <a:gridCol w="2499312">
                  <a:extLst>
                    <a:ext uri="{9D8B030D-6E8A-4147-A177-3AD203B41FA5}">
                      <a16:colId xmlns:a16="http://schemas.microsoft.com/office/drawing/2014/main" val="397710540"/>
                    </a:ext>
                  </a:extLst>
                </a:gridCol>
                <a:gridCol w="2499312">
                  <a:extLst>
                    <a:ext uri="{9D8B030D-6E8A-4147-A177-3AD203B41FA5}">
                      <a16:colId xmlns:a16="http://schemas.microsoft.com/office/drawing/2014/main" val="2575851099"/>
                    </a:ext>
                  </a:extLst>
                </a:gridCol>
              </a:tblGrid>
              <a:tr h="370840">
                <a:tc>
                  <a:txBody>
                    <a:bodyPr/>
                    <a:lstStyle/>
                    <a:p>
                      <a:r>
                        <a:rPr lang="it-IT" sz="1700">
                          <a:solidFill>
                            <a:schemeClr val="accent1"/>
                          </a:solidFill>
                          <a:latin typeface="Times New Roman" panose="02020603050405020304" pitchFamily="18" charset="0"/>
                        </a:rPr>
                        <a:t>Singles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Senior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Young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127119"/>
                  </a:ext>
                </a:extLst>
              </a:tr>
              <a:tr h="370840">
                <a:tc>
                  <a:txBody>
                    <a:bodyPr/>
                    <a:lstStyle/>
                    <a:p>
                      <a:r>
                        <a:rPr lang="it-IT">
                          <a:latin typeface="Times New Roman" panose="02020603050405020304" pitchFamily="18" charset="0"/>
                        </a:rPr>
                        <a:t>3.0</a:t>
                      </a:r>
                      <a:endParaRPr lang="en-US">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latin typeface="Times New Roman" panose="02020603050405020304" pitchFamily="18" charset="0"/>
                        </a:rPr>
                        <a:t>2.0</a:t>
                      </a:r>
                      <a:endParaRPr lang="en-US">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latin typeface="Times New Roman" panose="02020603050405020304" pitchFamily="18" charset="0"/>
                        </a:rPr>
                        <a:t>2.0</a:t>
                      </a:r>
                      <a:endParaRPr lang="en-US">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369551"/>
                  </a:ext>
                </a:extLst>
              </a:tr>
            </a:tbl>
          </a:graphicData>
        </a:graphic>
      </p:graphicFrame>
      <p:pic>
        <p:nvPicPr>
          <p:cNvPr id="2050" name="Picture 2">
            <a:extLst>
              <a:ext uri="{FF2B5EF4-FFF2-40B4-BE49-F238E27FC236}">
                <a16:creationId xmlns:a16="http://schemas.microsoft.com/office/drawing/2014/main" id="{69390374-6A74-1A0B-3B23-F37DC053A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770" r="20770"/>
          <a:stretch/>
        </p:blipFill>
        <p:spPr bwMode="auto">
          <a:xfrm>
            <a:off x="376605" y="1774456"/>
            <a:ext cx="3419798" cy="3292583"/>
          </a:xfrm>
          <a:prstGeom prst="ellipse">
            <a:avLst/>
          </a:prstGeom>
          <a:noFill/>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FF9FEC5E-B249-7B7E-1218-170FD8B2FAE2}"/>
              </a:ext>
            </a:extLst>
          </p:cNvPr>
          <p:cNvSpPr txBox="1"/>
          <p:nvPr/>
        </p:nvSpPr>
        <p:spPr>
          <a:xfrm>
            <a:off x="4158114" y="5210330"/>
            <a:ext cx="7497936" cy="369332"/>
          </a:xfrm>
          <a:prstGeom prst="rect">
            <a:avLst/>
          </a:prstGeom>
          <a:noFill/>
        </p:spPr>
        <p:txBody>
          <a:bodyPr wrap="square" rtlCol="0">
            <a:spAutoFit/>
          </a:bodyPr>
          <a:lstStyle/>
          <a:p>
            <a:r>
              <a:rPr lang="it-IT" sz="1700" b="1" err="1">
                <a:solidFill>
                  <a:schemeClr val="accent1"/>
                </a:solidFill>
                <a:latin typeface="Times New Roman" panose="02020603050405020304" pitchFamily="18" charset="0"/>
              </a:rPr>
              <a:t>Mean</a:t>
            </a:r>
            <a:r>
              <a:rPr lang="it-IT" sz="1700" b="1">
                <a:solidFill>
                  <a:schemeClr val="accent1"/>
                </a:solidFill>
                <a:latin typeface="Times New Roman" panose="02020603050405020304" pitchFamily="18" charset="0"/>
              </a:rPr>
              <a:t> </a:t>
            </a:r>
            <a:r>
              <a:rPr lang="it-IT" sz="1700" b="1" err="1">
                <a:solidFill>
                  <a:schemeClr val="accent1"/>
                </a:solidFill>
                <a:latin typeface="Times New Roman" panose="02020603050405020304" pitchFamily="18" charset="0"/>
              </a:rPr>
              <a:t>number</a:t>
            </a:r>
            <a:r>
              <a:rPr lang="it-IT" sz="1700" b="1">
                <a:solidFill>
                  <a:schemeClr val="accent1"/>
                </a:solidFill>
                <a:latin typeface="Times New Roman" panose="02020603050405020304" pitchFamily="18" charset="0"/>
              </a:rPr>
              <a:t> of </a:t>
            </a:r>
            <a:r>
              <a:rPr lang="it-IT" sz="1700" b="1" err="1">
                <a:solidFill>
                  <a:schemeClr val="accent1"/>
                </a:solidFill>
                <a:latin typeface="Times New Roman" panose="02020603050405020304" pitchFamily="18" charset="0"/>
              </a:rPr>
              <a:t>purchases</a:t>
            </a:r>
            <a:r>
              <a:rPr lang="it-IT" b="1">
                <a:solidFill>
                  <a:schemeClr val="accent1"/>
                </a:solidFill>
                <a:latin typeface="Times New Roman" panose="02020603050405020304" pitchFamily="18" charset="0"/>
              </a:rPr>
              <a:t>:</a:t>
            </a:r>
            <a:endParaRPr lang="en-US" b="1">
              <a:solidFill>
                <a:schemeClr val="accent1"/>
              </a:solidFill>
              <a:latin typeface="Times New Roman" panose="02020603050405020304" pitchFamily="18" charset="0"/>
            </a:endParaRPr>
          </a:p>
        </p:txBody>
      </p:sp>
      <p:sp>
        <p:nvSpPr>
          <p:cNvPr id="14" name="Connettore 13">
            <a:extLst>
              <a:ext uri="{FF2B5EF4-FFF2-40B4-BE49-F238E27FC236}">
                <a16:creationId xmlns:a16="http://schemas.microsoft.com/office/drawing/2014/main" id="{B29C39DE-5E63-A623-CEED-23E2F4DF2174}"/>
              </a:ext>
            </a:extLst>
          </p:cNvPr>
          <p:cNvSpPr/>
          <p:nvPr/>
        </p:nvSpPr>
        <p:spPr>
          <a:xfrm>
            <a:off x="290354" y="4214430"/>
            <a:ext cx="1706801" cy="1695581"/>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25" name="Elemento grafico 24" descr="Frangipani con riempimento a tinta unita">
            <a:extLst>
              <a:ext uri="{FF2B5EF4-FFF2-40B4-BE49-F238E27FC236}">
                <a16:creationId xmlns:a16="http://schemas.microsoft.com/office/drawing/2014/main" id="{6EFAB6F9-8CE9-5FD1-30A2-E1E1B60F2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6604" y="4275686"/>
            <a:ext cx="1511544" cy="1511544"/>
          </a:xfrm>
          <a:prstGeom prst="rect">
            <a:avLst/>
          </a:prstGeom>
        </p:spPr>
      </p:pic>
      <p:graphicFrame>
        <p:nvGraphicFramePr>
          <p:cNvPr id="26" name="Grafico 25">
            <a:extLst>
              <a:ext uri="{FF2B5EF4-FFF2-40B4-BE49-F238E27FC236}">
                <a16:creationId xmlns:a16="http://schemas.microsoft.com/office/drawing/2014/main" id="{E1D0A1F1-C336-989A-AF8B-0C204F75049D}"/>
              </a:ext>
            </a:extLst>
          </p:cNvPr>
          <p:cNvGraphicFramePr/>
          <p:nvPr>
            <p:extLst>
              <p:ext uri="{D42A27DB-BD31-4B8C-83A1-F6EECF244321}">
                <p14:modId xmlns:p14="http://schemas.microsoft.com/office/powerpoint/2010/main" val="402717621"/>
              </p:ext>
            </p:extLst>
          </p:nvPr>
        </p:nvGraphicFramePr>
        <p:xfrm>
          <a:off x="4272462" y="3457504"/>
          <a:ext cx="7383588" cy="160953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71601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515600" cy="3447098"/>
          </a:xfrm>
          <a:prstGeom prst="rect">
            <a:avLst/>
          </a:prstGeom>
          <a:noFill/>
        </p:spPr>
        <p:txBody>
          <a:bodyPr wrap="square">
            <a:spAutoFit/>
          </a:bodyPr>
          <a:lstStyle/>
          <a:p>
            <a:pPr marL="0" indent="0">
              <a:buNone/>
            </a:pPr>
            <a:r>
              <a:rPr lang="en-US" sz="2000">
                <a:latin typeface="Times New Roman" panose="02020603050405020304" pitchFamily="18" charset="0"/>
              </a:rPr>
              <a:t>The cruise market is affected by </a:t>
            </a:r>
            <a:r>
              <a:rPr lang="en-US" sz="2000">
                <a:solidFill>
                  <a:schemeClr val="accent1"/>
                </a:solidFill>
                <a:latin typeface="Times New Roman" panose="02020603050405020304" pitchFamily="18" charset="0"/>
              </a:rPr>
              <a:t>seasonality</a:t>
            </a:r>
            <a:r>
              <a:rPr lang="en-US" sz="2000">
                <a:latin typeface="Times New Roman" panose="02020603050405020304" pitchFamily="18" charset="0"/>
              </a:rPr>
              <a:t>, which itself influences conversion rates.</a:t>
            </a:r>
          </a:p>
          <a:p>
            <a:pPr marL="0" indent="0">
              <a:buNone/>
            </a:pPr>
            <a:r>
              <a:rPr lang="en-US" sz="2000">
                <a:latin typeface="Times New Roman" panose="02020603050405020304" pitchFamily="18" charset="0"/>
              </a:rPr>
              <a:t>In general, the season can be split into two:</a:t>
            </a:r>
          </a:p>
          <a:p>
            <a:pPr marL="285750" indent="-285750">
              <a:buFontTx/>
              <a:buChar char="-"/>
            </a:pPr>
            <a:r>
              <a:rPr lang="en-US" sz="2000">
                <a:solidFill>
                  <a:schemeClr val="accent1"/>
                </a:solidFill>
                <a:latin typeface="Times New Roman" panose="02020603050405020304" pitchFamily="18" charset="0"/>
              </a:rPr>
              <a:t>High Season: </a:t>
            </a:r>
            <a:r>
              <a:rPr lang="en-US" sz="2000">
                <a:latin typeface="Times New Roman" panose="02020603050405020304" pitchFamily="18" charset="0"/>
              </a:rPr>
              <a:t>period close to summer and winter holidays when people are more likely to buy more experiences.</a:t>
            </a:r>
          </a:p>
          <a:p>
            <a:pPr marL="285750" indent="-285750">
              <a:buFontTx/>
              <a:buChar char="-"/>
            </a:pPr>
            <a:r>
              <a:rPr lang="en-US" sz="2000">
                <a:solidFill>
                  <a:schemeClr val="accent1"/>
                </a:solidFill>
                <a:latin typeface="Times New Roman" panose="02020603050405020304" pitchFamily="18" charset="0"/>
              </a:rPr>
              <a:t>Low Season: </a:t>
            </a:r>
            <a:r>
              <a:rPr lang="en-US" sz="2000">
                <a:latin typeface="Times New Roman" panose="02020603050405020304" pitchFamily="18" charset="0"/>
              </a:rPr>
              <a:t>period just after summer and winter holiday where customer are usually cautious about spending money on additional packages. </a:t>
            </a:r>
          </a:p>
          <a:p>
            <a:pPr marL="0" indent="0">
              <a:buNone/>
            </a:pPr>
            <a:endParaRPr lang="en-US" sz="2000">
              <a:latin typeface="Times New Roman" panose="02020603050405020304" pitchFamily="18" charset="0"/>
            </a:endParaRPr>
          </a:p>
          <a:p>
            <a:r>
              <a:rPr lang="en-US" sz="2000">
                <a:latin typeface="Times New Roman" panose="02020603050405020304" pitchFamily="18" charset="0"/>
              </a:rPr>
              <a:t>In general, we have estimated </a:t>
            </a:r>
            <a:r>
              <a:rPr lang="en-US" sz="2000">
                <a:solidFill>
                  <a:schemeClr val="accent1"/>
                </a:solidFill>
                <a:latin typeface="Times New Roman" panose="02020603050405020304" pitchFamily="18" charset="0"/>
              </a:rPr>
              <a:t>higher conversion rates </a:t>
            </a:r>
            <a:r>
              <a:rPr lang="en-US" sz="2000">
                <a:latin typeface="Times New Roman" panose="02020603050405020304" pitchFamily="18" charset="0"/>
              </a:rPr>
              <a:t>compared to a normal e-commerce because users have already bought the ticket to the cruise and the experience that is being booked would be probably bought anyway once they are on the cruise itself.</a:t>
            </a:r>
          </a:p>
          <a:p>
            <a:endParaRPr lang="en-US">
              <a:latin typeface="Times New Roman" panose="02020603050405020304" pitchFamily="18" charset="0"/>
            </a:endParaRP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Conversion Rates</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FBB40286-CB4D-841A-01C7-08FE6E855B38}"/>
              </a:ext>
            </a:extLst>
          </p:cNvPr>
          <p:cNvSpPr>
            <a:spLocks noGrp="1"/>
          </p:cNvSpPr>
          <p:nvPr>
            <p:ph type="sldNum" sz="quarter" idx="12"/>
          </p:nvPr>
        </p:nvSpPr>
        <p:spPr/>
        <p:txBody>
          <a:bodyPr/>
          <a:lstStyle/>
          <a:p>
            <a:fld id="{61C956A2-680A-48D7-A037-C726CE4ABA8D}" type="slidenum">
              <a:rPr lang="it-IT" smtClean="0"/>
              <a:t>12</a:t>
            </a:fld>
            <a:endParaRPr lang="it-IT"/>
          </a:p>
        </p:txBody>
      </p:sp>
    </p:spTree>
    <p:extLst>
      <p:ext uri="{BB962C8B-B14F-4D97-AF65-F5344CB8AC3E}">
        <p14:creationId xmlns:p14="http://schemas.microsoft.com/office/powerpoint/2010/main" val="212540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la 3">
            <a:extLst>
              <a:ext uri="{FF2B5EF4-FFF2-40B4-BE49-F238E27FC236}">
                <a16:creationId xmlns:a16="http://schemas.microsoft.com/office/drawing/2014/main" id="{CB69A4B9-4560-9DE3-56E4-EBA87F4CCA02}"/>
              </a:ext>
            </a:extLst>
          </p:cNvPr>
          <p:cNvGraphicFramePr>
            <a:graphicFrameLocks noGrp="1"/>
          </p:cNvGraphicFramePr>
          <p:nvPr>
            <p:extLst>
              <p:ext uri="{D42A27DB-BD31-4B8C-83A1-F6EECF244321}">
                <p14:modId xmlns:p14="http://schemas.microsoft.com/office/powerpoint/2010/main" val="1445620068"/>
              </p:ext>
            </p:extLst>
          </p:nvPr>
        </p:nvGraphicFramePr>
        <p:xfrm>
          <a:off x="217826" y="3701670"/>
          <a:ext cx="3852000" cy="1872000"/>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198387480"/>
                    </a:ext>
                  </a:extLst>
                </a:gridCol>
                <a:gridCol w="770400">
                  <a:extLst>
                    <a:ext uri="{9D8B030D-6E8A-4147-A177-3AD203B41FA5}">
                      <a16:colId xmlns:a16="http://schemas.microsoft.com/office/drawing/2014/main" val="2825552079"/>
                    </a:ext>
                  </a:extLst>
                </a:gridCol>
                <a:gridCol w="770400">
                  <a:extLst>
                    <a:ext uri="{9D8B030D-6E8A-4147-A177-3AD203B41FA5}">
                      <a16:colId xmlns:a16="http://schemas.microsoft.com/office/drawing/2014/main" val="3624808527"/>
                    </a:ext>
                  </a:extLst>
                </a:gridCol>
                <a:gridCol w="770400">
                  <a:extLst>
                    <a:ext uri="{9D8B030D-6E8A-4147-A177-3AD203B41FA5}">
                      <a16:colId xmlns:a16="http://schemas.microsoft.com/office/drawing/2014/main" val="957135110"/>
                    </a:ext>
                  </a:extLst>
                </a:gridCol>
                <a:gridCol w="770400">
                  <a:extLst>
                    <a:ext uri="{9D8B030D-6E8A-4147-A177-3AD203B41FA5}">
                      <a16:colId xmlns:a16="http://schemas.microsoft.com/office/drawing/2014/main" val="865595097"/>
                    </a:ext>
                  </a:extLst>
                </a:gridCol>
              </a:tblGrid>
              <a:tr h="458162">
                <a:tc>
                  <a:txBody>
                    <a:bodyPr/>
                    <a:lstStyle/>
                    <a:p>
                      <a:pPr algn="ctr"/>
                      <a:r>
                        <a:rPr lang="it-IT" sz="1200">
                          <a:solidFill>
                            <a:schemeClr val="tx1"/>
                          </a:solidFill>
                          <a:latin typeface="Times New Roman" panose="02020603050405020304" pitchFamily="18" charset="0"/>
                        </a:rPr>
                        <a:t>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Super-Offer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Discount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Full-Price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Extra-price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564562"/>
                  </a:ext>
                </a:extLst>
              </a:tr>
              <a:tr h="278226">
                <a:tc>
                  <a:txBody>
                    <a:bodyPr/>
                    <a:lstStyle/>
                    <a:p>
                      <a:pPr algn="ctr"/>
                      <a:r>
                        <a:rPr lang="it-IT" sz="1200" b="1">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627227"/>
                  </a:ext>
                </a:extLst>
              </a:tr>
              <a:tr h="274897">
                <a:tc>
                  <a:txBody>
                    <a:bodyPr/>
                    <a:lstStyle/>
                    <a:p>
                      <a:pPr algn="ctr"/>
                      <a:r>
                        <a:rPr lang="it-IT" sz="1200" b="1">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700389"/>
                  </a:ext>
                </a:extLst>
              </a:tr>
              <a:tr h="306059">
                <a:tc>
                  <a:txBody>
                    <a:bodyPr/>
                    <a:lstStyle/>
                    <a:p>
                      <a:pPr algn="ctr"/>
                      <a:r>
                        <a:rPr lang="it-IT" sz="1200" b="1">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30863"/>
                  </a:ext>
                </a:extLst>
              </a:tr>
              <a:tr h="279759">
                <a:tc>
                  <a:txBody>
                    <a:bodyPr/>
                    <a:lstStyle/>
                    <a:p>
                      <a:pPr algn="ctr"/>
                      <a:r>
                        <a:rPr lang="it-IT" sz="1200" b="1">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09695"/>
                  </a:ext>
                </a:extLst>
              </a:tr>
              <a:tr h="274897">
                <a:tc>
                  <a:txBody>
                    <a:bodyPr/>
                    <a:lstStyle/>
                    <a:p>
                      <a:pPr algn="ctr"/>
                      <a:r>
                        <a:rPr lang="it-IT" sz="1200" b="1">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35575"/>
                  </a:ext>
                </a:extLst>
              </a:tr>
            </a:tbl>
          </a:graphicData>
        </a:graphic>
      </p:graphicFrame>
      <p:graphicFrame>
        <p:nvGraphicFramePr>
          <p:cNvPr id="6" name="Tabella 3">
            <a:extLst>
              <a:ext uri="{FF2B5EF4-FFF2-40B4-BE49-F238E27FC236}">
                <a16:creationId xmlns:a16="http://schemas.microsoft.com/office/drawing/2014/main" id="{5FEB3AB1-F093-43BC-7472-CBF953B66D19}"/>
              </a:ext>
            </a:extLst>
          </p:cNvPr>
          <p:cNvGraphicFramePr>
            <a:graphicFrameLocks noGrp="1"/>
          </p:cNvGraphicFramePr>
          <p:nvPr>
            <p:extLst>
              <p:ext uri="{D42A27DB-BD31-4B8C-83A1-F6EECF244321}">
                <p14:modId xmlns:p14="http://schemas.microsoft.com/office/powerpoint/2010/main" val="1371915719"/>
              </p:ext>
            </p:extLst>
          </p:nvPr>
        </p:nvGraphicFramePr>
        <p:xfrm>
          <a:off x="8137800" y="3701670"/>
          <a:ext cx="3852000" cy="1872001"/>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198387480"/>
                    </a:ext>
                  </a:extLst>
                </a:gridCol>
                <a:gridCol w="770400">
                  <a:extLst>
                    <a:ext uri="{9D8B030D-6E8A-4147-A177-3AD203B41FA5}">
                      <a16:colId xmlns:a16="http://schemas.microsoft.com/office/drawing/2014/main" val="2825552079"/>
                    </a:ext>
                  </a:extLst>
                </a:gridCol>
                <a:gridCol w="770400">
                  <a:extLst>
                    <a:ext uri="{9D8B030D-6E8A-4147-A177-3AD203B41FA5}">
                      <a16:colId xmlns:a16="http://schemas.microsoft.com/office/drawing/2014/main" val="3624808527"/>
                    </a:ext>
                  </a:extLst>
                </a:gridCol>
                <a:gridCol w="770400">
                  <a:extLst>
                    <a:ext uri="{9D8B030D-6E8A-4147-A177-3AD203B41FA5}">
                      <a16:colId xmlns:a16="http://schemas.microsoft.com/office/drawing/2014/main" val="957135110"/>
                    </a:ext>
                  </a:extLst>
                </a:gridCol>
                <a:gridCol w="770400">
                  <a:extLst>
                    <a:ext uri="{9D8B030D-6E8A-4147-A177-3AD203B41FA5}">
                      <a16:colId xmlns:a16="http://schemas.microsoft.com/office/drawing/2014/main" val="865595097"/>
                    </a:ext>
                  </a:extLst>
                </a:gridCol>
              </a:tblGrid>
              <a:tr h="462302">
                <a:tc>
                  <a:txBody>
                    <a:bodyPr/>
                    <a:lstStyle/>
                    <a:p>
                      <a:pPr algn="ctr"/>
                      <a:r>
                        <a:rPr lang="it-IT" sz="1200">
                          <a:solidFill>
                            <a:schemeClr val="tx1"/>
                          </a:solidFill>
                          <a:latin typeface="Times New Roman" panose="02020603050405020304" pitchFamily="18" charset="0"/>
                        </a:rPr>
                        <a:t>Senior Couple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Super-Offer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Discount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Full-Price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Extra-price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564562"/>
                  </a:ext>
                </a:extLst>
              </a:tr>
              <a:tr h="277381">
                <a:tc>
                  <a:txBody>
                    <a:bodyPr/>
                    <a:lstStyle/>
                    <a:p>
                      <a:pPr algn="ctr"/>
                      <a:r>
                        <a:rPr lang="it-IT" sz="1200" b="1">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627227"/>
                  </a:ext>
                </a:extLst>
              </a:tr>
              <a:tr h="277381">
                <a:tc>
                  <a:txBody>
                    <a:bodyPr/>
                    <a:lstStyle/>
                    <a:p>
                      <a:pPr algn="ctr"/>
                      <a:r>
                        <a:rPr lang="it-IT" sz="1200" b="1">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700389"/>
                  </a:ext>
                </a:extLst>
              </a:tr>
              <a:tr h="300175">
                <a:tc>
                  <a:txBody>
                    <a:bodyPr/>
                    <a:lstStyle/>
                    <a:p>
                      <a:pPr algn="ctr"/>
                      <a:r>
                        <a:rPr lang="it-IT" sz="1200" b="1">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30863"/>
                  </a:ext>
                </a:extLst>
              </a:tr>
              <a:tr h="277381">
                <a:tc>
                  <a:txBody>
                    <a:bodyPr/>
                    <a:lstStyle/>
                    <a:p>
                      <a:pPr algn="ctr"/>
                      <a:r>
                        <a:rPr lang="it-IT" sz="1200" b="1">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09695"/>
                  </a:ext>
                </a:extLst>
              </a:tr>
              <a:tr h="277381">
                <a:tc>
                  <a:txBody>
                    <a:bodyPr/>
                    <a:lstStyle/>
                    <a:p>
                      <a:pPr algn="ctr"/>
                      <a:r>
                        <a:rPr lang="it-IT" sz="1200" b="1">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35575"/>
                  </a:ext>
                </a:extLst>
              </a:tr>
            </a:tbl>
          </a:graphicData>
        </a:graphic>
      </p:graphicFrame>
      <p:graphicFrame>
        <p:nvGraphicFramePr>
          <p:cNvPr id="7" name="Tabella 6">
            <a:extLst>
              <a:ext uri="{FF2B5EF4-FFF2-40B4-BE49-F238E27FC236}">
                <a16:creationId xmlns:a16="http://schemas.microsoft.com/office/drawing/2014/main" id="{B4B0DD08-F064-E4D9-07F5-4FC4A1AAE7B4}"/>
              </a:ext>
            </a:extLst>
          </p:cNvPr>
          <p:cNvGraphicFramePr>
            <a:graphicFrameLocks noGrp="1"/>
          </p:cNvGraphicFramePr>
          <p:nvPr>
            <p:extLst>
              <p:ext uri="{D42A27DB-BD31-4B8C-83A1-F6EECF244321}">
                <p14:modId xmlns:p14="http://schemas.microsoft.com/office/powerpoint/2010/main" val="549395382"/>
              </p:ext>
            </p:extLst>
          </p:nvPr>
        </p:nvGraphicFramePr>
        <p:xfrm>
          <a:off x="4177813" y="3701671"/>
          <a:ext cx="3852000" cy="1872001"/>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198387480"/>
                    </a:ext>
                  </a:extLst>
                </a:gridCol>
                <a:gridCol w="770400">
                  <a:extLst>
                    <a:ext uri="{9D8B030D-6E8A-4147-A177-3AD203B41FA5}">
                      <a16:colId xmlns:a16="http://schemas.microsoft.com/office/drawing/2014/main" val="2825552079"/>
                    </a:ext>
                  </a:extLst>
                </a:gridCol>
                <a:gridCol w="770400">
                  <a:extLst>
                    <a:ext uri="{9D8B030D-6E8A-4147-A177-3AD203B41FA5}">
                      <a16:colId xmlns:a16="http://schemas.microsoft.com/office/drawing/2014/main" val="3624808527"/>
                    </a:ext>
                  </a:extLst>
                </a:gridCol>
                <a:gridCol w="770400">
                  <a:extLst>
                    <a:ext uri="{9D8B030D-6E8A-4147-A177-3AD203B41FA5}">
                      <a16:colId xmlns:a16="http://schemas.microsoft.com/office/drawing/2014/main" val="957135110"/>
                    </a:ext>
                  </a:extLst>
                </a:gridCol>
                <a:gridCol w="770400">
                  <a:extLst>
                    <a:ext uri="{9D8B030D-6E8A-4147-A177-3AD203B41FA5}">
                      <a16:colId xmlns:a16="http://schemas.microsoft.com/office/drawing/2014/main" val="865595097"/>
                    </a:ext>
                  </a:extLst>
                </a:gridCol>
              </a:tblGrid>
              <a:tr h="468001">
                <a:tc>
                  <a:txBody>
                    <a:bodyPr/>
                    <a:lstStyle/>
                    <a:p>
                      <a:pPr algn="ctr"/>
                      <a:r>
                        <a:rPr lang="it-IT" sz="1200">
                          <a:solidFill>
                            <a:schemeClr val="tx1"/>
                          </a:solidFill>
                          <a:latin typeface="Times New Roman" panose="02020603050405020304" pitchFamily="18" charset="0"/>
                        </a:rPr>
                        <a:t>Young Couple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Super-Offer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Discount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Full-Price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Extra-price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564562"/>
                  </a:ext>
                </a:extLst>
              </a:tr>
              <a:tr h="280800">
                <a:tc>
                  <a:txBody>
                    <a:bodyPr/>
                    <a:lstStyle/>
                    <a:p>
                      <a:pPr algn="ctr"/>
                      <a:r>
                        <a:rPr lang="it-IT" sz="1200" b="1">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627227"/>
                  </a:ext>
                </a:extLst>
              </a:tr>
              <a:tr h="280800">
                <a:tc>
                  <a:txBody>
                    <a:bodyPr/>
                    <a:lstStyle/>
                    <a:p>
                      <a:pPr algn="ctr"/>
                      <a:r>
                        <a:rPr lang="it-IT" sz="1200" b="1">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700389"/>
                  </a:ext>
                </a:extLst>
              </a:tr>
              <a:tr h="280800">
                <a:tc>
                  <a:txBody>
                    <a:bodyPr/>
                    <a:lstStyle/>
                    <a:p>
                      <a:pPr algn="ctr"/>
                      <a:r>
                        <a:rPr lang="it-IT" sz="1200" b="1">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30863"/>
                  </a:ext>
                </a:extLst>
              </a:tr>
              <a:tr h="280800">
                <a:tc>
                  <a:txBody>
                    <a:bodyPr/>
                    <a:lstStyle/>
                    <a:p>
                      <a:pPr algn="ctr"/>
                      <a:r>
                        <a:rPr lang="it-IT" sz="1200" b="1">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09695"/>
                  </a:ext>
                </a:extLst>
              </a:tr>
              <a:tr h="280800">
                <a:tc>
                  <a:txBody>
                    <a:bodyPr/>
                    <a:lstStyle/>
                    <a:p>
                      <a:pPr algn="ctr"/>
                      <a:r>
                        <a:rPr lang="it-IT" sz="1200" b="1">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35575"/>
                  </a:ext>
                </a:extLst>
              </a:tr>
            </a:tbl>
          </a:graphicData>
        </a:graphic>
      </p:graphicFrame>
      <p:sp>
        <p:nvSpPr>
          <p:cNvPr id="10" name="Titolo 1">
            <a:extLst>
              <a:ext uri="{FF2B5EF4-FFF2-40B4-BE49-F238E27FC236}">
                <a16:creationId xmlns:a16="http://schemas.microsoft.com/office/drawing/2014/main" id="{45B6CE71-5D9E-69C5-8722-FB0FD8C72119}"/>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Conversion Rates: High Season</a:t>
            </a:r>
            <a:endParaRPr lang="it-IT" sz="2400">
              <a:solidFill>
                <a:schemeClr val="accent1"/>
              </a:solidFill>
              <a:ea typeface="Calibri Light"/>
              <a:cs typeface="Times New Roman" panose="02020603050405020304" pitchFamily="18" charset="0"/>
            </a:endParaRPr>
          </a:p>
        </p:txBody>
      </p:sp>
      <p:sp>
        <p:nvSpPr>
          <p:cNvPr id="77" name="Segnaposto numero diapositiva 76">
            <a:extLst>
              <a:ext uri="{FF2B5EF4-FFF2-40B4-BE49-F238E27FC236}">
                <a16:creationId xmlns:a16="http://schemas.microsoft.com/office/drawing/2014/main" id="{093CA6F1-B467-23D8-ADBA-FCC0D2FF0584}"/>
              </a:ext>
            </a:extLst>
          </p:cNvPr>
          <p:cNvSpPr>
            <a:spLocks noGrp="1"/>
          </p:cNvSpPr>
          <p:nvPr>
            <p:ph type="sldNum" sz="quarter" idx="12"/>
          </p:nvPr>
        </p:nvSpPr>
        <p:spPr/>
        <p:txBody>
          <a:bodyPr/>
          <a:lstStyle/>
          <a:p>
            <a:fld id="{61C956A2-680A-48D7-A037-C726CE4ABA8D}" type="slidenum">
              <a:rPr lang="it-IT" smtClean="0"/>
              <a:t>13</a:t>
            </a:fld>
            <a:endParaRPr lang="it-IT"/>
          </a:p>
        </p:txBody>
      </p:sp>
      <p:grpSp>
        <p:nvGrpSpPr>
          <p:cNvPr id="2" name="Gruppo 1">
            <a:extLst>
              <a:ext uri="{FF2B5EF4-FFF2-40B4-BE49-F238E27FC236}">
                <a16:creationId xmlns:a16="http://schemas.microsoft.com/office/drawing/2014/main" id="{1992B29E-640D-F252-D49C-46FF6FB18C4C}"/>
              </a:ext>
            </a:extLst>
          </p:cNvPr>
          <p:cNvGrpSpPr/>
          <p:nvPr/>
        </p:nvGrpSpPr>
        <p:grpSpPr>
          <a:xfrm>
            <a:off x="577771" y="2169806"/>
            <a:ext cx="2313305" cy="1275453"/>
            <a:chOff x="577771" y="2169806"/>
            <a:chExt cx="2313305" cy="1275453"/>
          </a:xfrm>
        </p:grpSpPr>
        <p:sp>
          <p:nvSpPr>
            <p:cNvPr id="73" name="Connettore 72">
              <a:extLst>
                <a:ext uri="{FF2B5EF4-FFF2-40B4-BE49-F238E27FC236}">
                  <a16:creationId xmlns:a16="http://schemas.microsoft.com/office/drawing/2014/main" id="{3570AE93-EB82-217F-0987-D558F2561B92}"/>
                </a:ext>
              </a:extLst>
            </p:cNvPr>
            <p:cNvSpPr/>
            <p:nvPr/>
          </p:nvSpPr>
          <p:spPr>
            <a:xfrm>
              <a:off x="1363251" y="2342678"/>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74" name="Elemento grafico 73" descr="Capitano con riempimento a tinta unita">
              <a:extLst>
                <a:ext uri="{FF2B5EF4-FFF2-40B4-BE49-F238E27FC236}">
                  <a16:creationId xmlns:a16="http://schemas.microsoft.com/office/drawing/2014/main" id="{343FF2A4-C167-BAFE-EE9D-A873ED758E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1399" y="2369771"/>
              <a:ext cx="668554" cy="668554"/>
            </a:xfrm>
            <a:prstGeom prst="rect">
              <a:avLst/>
            </a:prstGeom>
          </p:spPr>
        </p:pic>
        <p:sp>
          <p:nvSpPr>
            <p:cNvPr id="75" name="CasellaDiTesto 74">
              <a:extLst>
                <a:ext uri="{FF2B5EF4-FFF2-40B4-BE49-F238E27FC236}">
                  <a16:creationId xmlns:a16="http://schemas.microsoft.com/office/drawing/2014/main" id="{E33060D1-D331-7C98-1BFC-84506DC21541}"/>
                </a:ext>
              </a:extLst>
            </p:cNvPr>
            <p:cNvSpPr txBox="1"/>
            <p:nvPr/>
          </p:nvSpPr>
          <p:spPr>
            <a:xfrm>
              <a:off x="577771" y="3168260"/>
              <a:ext cx="2313305" cy="276999"/>
            </a:xfrm>
            <a:prstGeom prst="rect">
              <a:avLst/>
            </a:prstGeom>
            <a:noFill/>
          </p:spPr>
          <p:txBody>
            <a:bodyPr wrap="square">
              <a:spAutoFit/>
            </a:bodyPr>
            <a:lstStyle/>
            <a:p>
              <a:pPr algn="ctr"/>
              <a:r>
                <a:rPr lang="it-IT" sz="1200" b="1">
                  <a:latin typeface="Times New Roman" panose="02020603050405020304" pitchFamily="18" charset="0"/>
                  <a:cs typeface="Times New Roman" panose="02020603050405020304" pitchFamily="18" charset="0"/>
                </a:rPr>
                <a:t>The </a:t>
              </a:r>
              <a:r>
                <a:rPr lang="it-IT" sz="1200" b="1" err="1">
                  <a:latin typeface="Times New Roman" panose="02020603050405020304" pitchFamily="18" charset="0"/>
                  <a:cs typeface="Times New Roman" panose="02020603050405020304" pitchFamily="18" charset="0"/>
                </a:rPr>
                <a:t>Captain</a:t>
              </a:r>
              <a:r>
                <a:rPr lang="it-IT" sz="1200" b="1">
                  <a:latin typeface="Times New Roman" panose="02020603050405020304" pitchFamily="18" charset="0"/>
                  <a:cs typeface="Times New Roman" panose="02020603050405020304" pitchFamily="18" charset="0"/>
                </a:rPr>
                <a:t> Experience</a:t>
              </a:r>
            </a:p>
          </p:txBody>
        </p:sp>
        <p:sp>
          <p:nvSpPr>
            <p:cNvPr id="76" name="CasellaDiTesto 75">
              <a:extLst>
                <a:ext uri="{FF2B5EF4-FFF2-40B4-BE49-F238E27FC236}">
                  <a16:creationId xmlns:a16="http://schemas.microsoft.com/office/drawing/2014/main" id="{0CBE1DDB-97FB-4183-332B-97F024705CE1}"/>
                </a:ext>
              </a:extLst>
            </p:cNvPr>
            <p:cNvSpPr txBox="1"/>
            <p:nvPr/>
          </p:nvSpPr>
          <p:spPr>
            <a:xfrm>
              <a:off x="1075245" y="2169806"/>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1</a:t>
              </a:r>
            </a:p>
          </p:txBody>
        </p:sp>
      </p:grpSp>
      <p:grpSp>
        <p:nvGrpSpPr>
          <p:cNvPr id="53" name="Gruppo 52">
            <a:extLst>
              <a:ext uri="{FF2B5EF4-FFF2-40B4-BE49-F238E27FC236}">
                <a16:creationId xmlns:a16="http://schemas.microsoft.com/office/drawing/2014/main" id="{9FBAF243-34C8-96FC-66FA-7706ACA7D2A0}"/>
              </a:ext>
            </a:extLst>
          </p:cNvPr>
          <p:cNvGrpSpPr/>
          <p:nvPr/>
        </p:nvGrpSpPr>
        <p:grpSpPr>
          <a:xfrm>
            <a:off x="2759199" y="2169806"/>
            <a:ext cx="2313305" cy="1269939"/>
            <a:chOff x="2759199" y="2169806"/>
            <a:chExt cx="2313305" cy="1269939"/>
          </a:xfrm>
        </p:grpSpPr>
        <p:sp>
          <p:nvSpPr>
            <p:cNvPr id="69" name="Connettore 68">
              <a:extLst>
                <a:ext uri="{FF2B5EF4-FFF2-40B4-BE49-F238E27FC236}">
                  <a16:creationId xmlns:a16="http://schemas.microsoft.com/office/drawing/2014/main" id="{5F39792F-8B69-0043-6009-8CF6443F9859}"/>
                </a:ext>
              </a:extLst>
            </p:cNvPr>
            <p:cNvSpPr/>
            <p:nvPr/>
          </p:nvSpPr>
          <p:spPr>
            <a:xfrm>
              <a:off x="3543427" y="2348192"/>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70" name="Elemento grafico 69" descr="Ristorante con riempimento a tinta unita">
              <a:extLst>
                <a:ext uri="{FF2B5EF4-FFF2-40B4-BE49-F238E27FC236}">
                  <a16:creationId xmlns:a16="http://schemas.microsoft.com/office/drawing/2014/main" id="{6F212CA9-91D6-8CD7-BB0C-07D884FC81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81575" y="2375285"/>
              <a:ext cx="668554" cy="668554"/>
            </a:xfrm>
            <a:prstGeom prst="rect">
              <a:avLst/>
            </a:prstGeom>
          </p:spPr>
        </p:pic>
        <p:sp>
          <p:nvSpPr>
            <p:cNvPr id="71" name="CasellaDiTesto 70">
              <a:extLst>
                <a:ext uri="{FF2B5EF4-FFF2-40B4-BE49-F238E27FC236}">
                  <a16:creationId xmlns:a16="http://schemas.microsoft.com/office/drawing/2014/main" id="{554A0D02-E9BC-E37E-8D35-58EA8DCC0E76}"/>
                </a:ext>
              </a:extLst>
            </p:cNvPr>
            <p:cNvSpPr txBox="1"/>
            <p:nvPr/>
          </p:nvSpPr>
          <p:spPr>
            <a:xfrm>
              <a:off x="2759199" y="3162746"/>
              <a:ext cx="2313305" cy="276999"/>
            </a:xfrm>
            <a:prstGeom prst="rect">
              <a:avLst/>
            </a:prstGeom>
            <a:noFill/>
          </p:spPr>
          <p:txBody>
            <a:bodyPr wrap="square">
              <a:spAutoFit/>
            </a:bodyPr>
            <a:lstStyle/>
            <a:p>
              <a:pPr algn="ctr"/>
              <a:r>
                <a:rPr lang="it-IT" sz="1200" b="1" err="1">
                  <a:latin typeface="Times New Roman" panose="02020603050405020304" pitchFamily="18" charset="0"/>
                  <a:cs typeface="Times New Roman" panose="02020603050405020304" pitchFamily="18" charset="0"/>
                </a:rPr>
                <a:t>Dinner</a:t>
              </a:r>
              <a:r>
                <a:rPr lang="it-IT" sz="1200" b="1">
                  <a:latin typeface="Times New Roman" panose="02020603050405020304" pitchFamily="18" charset="0"/>
                  <a:cs typeface="Times New Roman" panose="02020603050405020304" pitchFamily="18" charset="0"/>
                </a:rPr>
                <a:t> on Deck</a:t>
              </a:r>
            </a:p>
          </p:txBody>
        </p:sp>
        <p:sp>
          <p:nvSpPr>
            <p:cNvPr id="72" name="CasellaDiTesto 71">
              <a:extLst>
                <a:ext uri="{FF2B5EF4-FFF2-40B4-BE49-F238E27FC236}">
                  <a16:creationId xmlns:a16="http://schemas.microsoft.com/office/drawing/2014/main" id="{BAEE8E11-6D26-7CFA-54AE-2EF5D57CC3EB}"/>
                </a:ext>
              </a:extLst>
            </p:cNvPr>
            <p:cNvSpPr txBox="1"/>
            <p:nvPr/>
          </p:nvSpPr>
          <p:spPr>
            <a:xfrm>
              <a:off x="3259128" y="2169806"/>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2</a:t>
              </a:r>
            </a:p>
          </p:txBody>
        </p:sp>
      </p:grpSp>
      <p:grpSp>
        <p:nvGrpSpPr>
          <p:cNvPr id="54" name="Gruppo 53">
            <a:extLst>
              <a:ext uri="{FF2B5EF4-FFF2-40B4-BE49-F238E27FC236}">
                <a16:creationId xmlns:a16="http://schemas.microsoft.com/office/drawing/2014/main" id="{5E3F882A-D995-FDD0-0AB7-D8C3EDED752C}"/>
              </a:ext>
            </a:extLst>
          </p:cNvPr>
          <p:cNvGrpSpPr/>
          <p:nvPr/>
        </p:nvGrpSpPr>
        <p:grpSpPr>
          <a:xfrm>
            <a:off x="4940627" y="2167229"/>
            <a:ext cx="2313305" cy="1240215"/>
            <a:chOff x="4940627" y="2167229"/>
            <a:chExt cx="2313305" cy="1240215"/>
          </a:xfrm>
        </p:grpSpPr>
        <p:sp>
          <p:nvSpPr>
            <p:cNvPr id="65" name="Connettore 64">
              <a:extLst>
                <a:ext uri="{FF2B5EF4-FFF2-40B4-BE49-F238E27FC236}">
                  <a16:creationId xmlns:a16="http://schemas.microsoft.com/office/drawing/2014/main" id="{992747C5-7855-8A0A-B5DB-B664CD3A8CBD}"/>
                </a:ext>
              </a:extLst>
            </p:cNvPr>
            <p:cNvSpPr/>
            <p:nvPr/>
          </p:nvSpPr>
          <p:spPr>
            <a:xfrm>
              <a:off x="5719821" y="2342677"/>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66" name="Elemento grafico 65" descr="Martini con riempimento a tinta unita">
              <a:extLst>
                <a:ext uri="{FF2B5EF4-FFF2-40B4-BE49-F238E27FC236}">
                  <a16:creationId xmlns:a16="http://schemas.microsoft.com/office/drawing/2014/main" id="{D38EFB77-9DF0-CAAA-FC4B-603A64CB65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757969" y="2369770"/>
              <a:ext cx="668554" cy="668554"/>
            </a:xfrm>
            <a:prstGeom prst="rect">
              <a:avLst/>
            </a:prstGeom>
          </p:spPr>
        </p:pic>
        <p:sp>
          <p:nvSpPr>
            <p:cNvPr id="67" name="CasellaDiTesto 66">
              <a:extLst>
                <a:ext uri="{FF2B5EF4-FFF2-40B4-BE49-F238E27FC236}">
                  <a16:creationId xmlns:a16="http://schemas.microsoft.com/office/drawing/2014/main" id="{5AA65A9D-BB40-E818-2612-6914234034DE}"/>
                </a:ext>
              </a:extLst>
            </p:cNvPr>
            <p:cNvSpPr txBox="1"/>
            <p:nvPr/>
          </p:nvSpPr>
          <p:spPr>
            <a:xfrm>
              <a:off x="4940627" y="3130445"/>
              <a:ext cx="2313305" cy="276999"/>
            </a:xfrm>
            <a:prstGeom prst="rect">
              <a:avLst/>
            </a:prstGeom>
            <a:noFill/>
          </p:spPr>
          <p:txBody>
            <a:bodyPr wrap="square">
              <a:spAutoFit/>
            </a:bodyPr>
            <a:lstStyle/>
            <a:p>
              <a:pPr algn="ctr"/>
              <a:r>
                <a:rPr lang="it-IT" sz="1200" b="1" err="1">
                  <a:latin typeface="Times New Roman" panose="02020603050405020304" pitchFamily="18" charset="0"/>
                  <a:cs typeface="Times New Roman" panose="02020603050405020304" pitchFamily="18" charset="0"/>
                </a:rPr>
                <a:t>Tropical</a:t>
              </a:r>
              <a:r>
                <a:rPr lang="it-IT" sz="1200" b="1">
                  <a:latin typeface="Times New Roman" panose="02020603050405020304" pitchFamily="18" charset="0"/>
                  <a:cs typeface="Times New Roman" panose="02020603050405020304" pitchFamily="18" charset="0"/>
                </a:rPr>
                <a:t> Cocktail Tasting</a:t>
              </a:r>
            </a:p>
          </p:txBody>
        </p:sp>
        <p:sp>
          <p:nvSpPr>
            <p:cNvPr id="68" name="CasellaDiTesto 67">
              <a:extLst>
                <a:ext uri="{FF2B5EF4-FFF2-40B4-BE49-F238E27FC236}">
                  <a16:creationId xmlns:a16="http://schemas.microsoft.com/office/drawing/2014/main" id="{2B35E08F-A138-2AA2-75AA-1DA30E571B04}"/>
                </a:ext>
              </a:extLst>
            </p:cNvPr>
            <p:cNvSpPr txBox="1"/>
            <p:nvPr/>
          </p:nvSpPr>
          <p:spPr>
            <a:xfrm>
              <a:off x="5479931" y="2167229"/>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3</a:t>
              </a:r>
            </a:p>
          </p:txBody>
        </p:sp>
      </p:grpSp>
      <p:grpSp>
        <p:nvGrpSpPr>
          <p:cNvPr id="55" name="Gruppo 54">
            <a:extLst>
              <a:ext uri="{FF2B5EF4-FFF2-40B4-BE49-F238E27FC236}">
                <a16:creationId xmlns:a16="http://schemas.microsoft.com/office/drawing/2014/main" id="{D963C969-C4C2-46B3-A574-30A5B5D8C255}"/>
              </a:ext>
            </a:extLst>
          </p:cNvPr>
          <p:cNvGrpSpPr/>
          <p:nvPr/>
        </p:nvGrpSpPr>
        <p:grpSpPr>
          <a:xfrm>
            <a:off x="7122055" y="2167228"/>
            <a:ext cx="2313305" cy="1240216"/>
            <a:chOff x="7122055" y="2167228"/>
            <a:chExt cx="2313305" cy="1240216"/>
          </a:xfrm>
        </p:grpSpPr>
        <p:sp>
          <p:nvSpPr>
            <p:cNvPr id="61" name="Connettore 60">
              <a:extLst>
                <a:ext uri="{FF2B5EF4-FFF2-40B4-BE49-F238E27FC236}">
                  <a16:creationId xmlns:a16="http://schemas.microsoft.com/office/drawing/2014/main" id="{332075FF-40AC-EBC0-CC4C-A46EF3E793BF}"/>
                </a:ext>
              </a:extLst>
            </p:cNvPr>
            <p:cNvSpPr/>
            <p:nvPr/>
          </p:nvSpPr>
          <p:spPr>
            <a:xfrm>
              <a:off x="7869492" y="2336940"/>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anose="02020603050405020304" pitchFamily="18" charset="0"/>
              </a:endParaRPr>
            </a:p>
          </p:txBody>
        </p:sp>
        <p:pic>
          <p:nvPicPr>
            <p:cNvPr id="62" name="Elemento grafico 61" descr="Surf con riempimento a tinta unita">
              <a:extLst>
                <a:ext uri="{FF2B5EF4-FFF2-40B4-BE49-F238E27FC236}">
                  <a16:creationId xmlns:a16="http://schemas.microsoft.com/office/drawing/2014/main" id="{8D50A055-3496-EC8B-FD8C-D9C9D037B4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07640" y="2364033"/>
              <a:ext cx="668554" cy="668554"/>
            </a:xfrm>
            <a:prstGeom prst="rect">
              <a:avLst/>
            </a:prstGeom>
          </p:spPr>
        </p:pic>
        <p:sp>
          <p:nvSpPr>
            <p:cNvPr id="63" name="CasellaDiTesto 62">
              <a:extLst>
                <a:ext uri="{FF2B5EF4-FFF2-40B4-BE49-F238E27FC236}">
                  <a16:creationId xmlns:a16="http://schemas.microsoft.com/office/drawing/2014/main" id="{FF233F06-5C23-A28A-A6CF-FB5DA9F3C9E6}"/>
                </a:ext>
              </a:extLst>
            </p:cNvPr>
            <p:cNvSpPr txBox="1"/>
            <p:nvPr/>
          </p:nvSpPr>
          <p:spPr>
            <a:xfrm>
              <a:off x="7122055" y="3130445"/>
              <a:ext cx="2313305" cy="276999"/>
            </a:xfrm>
            <a:prstGeom prst="rect">
              <a:avLst/>
            </a:prstGeom>
            <a:noFill/>
          </p:spPr>
          <p:txBody>
            <a:bodyPr wrap="square">
              <a:spAutoFit/>
            </a:bodyPr>
            <a:lstStyle/>
            <a:p>
              <a:pPr algn="ctr"/>
              <a:r>
                <a:rPr lang="it-IT" sz="1200" b="1">
                  <a:latin typeface="Times New Roman" panose="02020603050405020304" pitchFamily="18" charset="0"/>
                  <a:cs typeface="Times New Roman" panose="02020603050405020304" pitchFamily="18" charset="0"/>
                </a:rPr>
                <a:t>The Adventures’ Package</a:t>
              </a:r>
            </a:p>
          </p:txBody>
        </p:sp>
        <p:sp>
          <p:nvSpPr>
            <p:cNvPr id="64" name="CasellaDiTesto 63">
              <a:extLst>
                <a:ext uri="{FF2B5EF4-FFF2-40B4-BE49-F238E27FC236}">
                  <a16:creationId xmlns:a16="http://schemas.microsoft.com/office/drawing/2014/main" id="{4AE6C7E1-B184-1483-D15B-425CD8AFDE6D}"/>
                </a:ext>
              </a:extLst>
            </p:cNvPr>
            <p:cNvSpPr txBox="1"/>
            <p:nvPr/>
          </p:nvSpPr>
          <p:spPr>
            <a:xfrm>
              <a:off x="7577772" y="2167228"/>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4</a:t>
              </a:r>
            </a:p>
          </p:txBody>
        </p:sp>
      </p:grpSp>
      <p:grpSp>
        <p:nvGrpSpPr>
          <p:cNvPr id="56" name="Gruppo 55">
            <a:extLst>
              <a:ext uri="{FF2B5EF4-FFF2-40B4-BE49-F238E27FC236}">
                <a16:creationId xmlns:a16="http://schemas.microsoft.com/office/drawing/2014/main" id="{C4A38EF6-E484-12D8-F452-49460CE6B63A}"/>
              </a:ext>
            </a:extLst>
          </p:cNvPr>
          <p:cNvGrpSpPr/>
          <p:nvPr/>
        </p:nvGrpSpPr>
        <p:grpSpPr>
          <a:xfrm>
            <a:off x="9303483" y="2167228"/>
            <a:ext cx="2313305" cy="1240215"/>
            <a:chOff x="9303483" y="2167228"/>
            <a:chExt cx="2313305" cy="1240215"/>
          </a:xfrm>
        </p:grpSpPr>
        <p:sp>
          <p:nvSpPr>
            <p:cNvPr id="57" name="Connettore 56">
              <a:extLst>
                <a:ext uri="{FF2B5EF4-FFF2-40B4-BE49-F238E27FC236}">
                  <a16:creationId xmlns:a16="http://schemas.microsoft.com/office/drawing/2014/main" id="{E5307CF2-AEBC-A386-5ECB-F4B904906BC1}"/>
                </a:ext>
              </a:extLst>
            </p:cNvPr>
            <p:cNvSpPr/>
            <p:nvPr/>
          </p:nvSpPr>
          <p:spPr>
            <a:xfrm>
              <a:off x="10087711" y="2349724"/>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58" name="Elemento grafico 57" descr="Frangipani con riempimento a tinta unita">
              <a:extLst>
                <a:ext uri="{FF2B5EF4-FFF2-40B4-BE49-F238E27FC236}">
                  <a16:creationId xmlns:a16="http://schemas.microsoft.com/office/drawing/2014/main" id="{A6DF3DDA-0A31-7CA6-7E79-A42EAAB856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125859" y="2376817"/>
              <a:ext cx="668554" cy="668554"/>
            </a:xfrm>
            <a:prstGeom prst="rect">
              <a:avLst/>
            </a:prstGeom>
          </p:spPr>
        </p:pic>
        <p:sp>
          <p:nvSpPr>
            <p:cNvPr id="59" name="CasellaDiTesto 58">
              <a:extLst>
                <a:ext uri="{FF2B5EF4-FFF2-40B4-BE49-F238E27FC236}">
                  <a16:creationId xmlns:a16="http://schemas.microsoft.com/office/drawing/2014/main" id="{24D5C6E5-95B2-A64C-23FC-ECED8DA5BBC4}"/>
                </a:ext>
              </a:extLst>
            </p:cNvPr>
            <p:cNvSpPr txBox="1"/>
            <p:nvPr/>
          </p:nvSpPr>
          <p:spPr>
            <a:xfrm>
              <a:off x="9303483" y="3130444"/>
              <a:ext cx="2313305" cy="276999"/>
            </a:xfrm>
            <a:prstGeom prst="rect">
              <a:avLst/>
            </a:prstGeom>
            <a:noFill/>
          </p:spPr>
          <p:txBody>
            <a:bodyPr wrap="square">
              <a:spAutoFit/>
            </a:bodyPr>
            <a:lstStyle/>
            <a:p>
              <a:pPr algn="ctr"/>
              <a:r>
                <a:rPr lang="it-IT" sz="1200" b="1">
                  <a:latin typeface="Times New Roman" panose="02020603050405020304" pitchFamily="18" charset="0"/>
                  <a:cs typeface="Times New Roman" panose="02020603050405020304" pitchFamily="18" charset="0"/>
                </a:rPr>
                <a:t>SPA on the High </a:t>
              </a:r>
              <a:r>
                <a:rPr lang="it-IT" sz="1200" b="1" err="1">
                  <a:latin typeface="Times New Roman" panose="02020603050405020304" pitchFamily="18" charset="0"/>
                  <a:cs typeface="Times New Roman" panose="02020603050405020304" pitchFamily="18" charset="0"/>
                </a:rPr>
                <a:t>Seas</a:t>
              </a:r>
              <a:endParaRPr lang="it-IT" sz="1200" b="1">
                <a:latin typeface="Times New Roman" panose="02020603050405020304" pitchFamily="18" charset="0"/>
                <a:cs typeface="Times New Roman" panose="02020603050405020304" pitchFamily="18" charset="0"/>
              </a:endParaRPr>
            </a:p>
          </p:txBody>
        </p:sp>
        <p:sp>
          <p:nvSpPr>
            <p:cNvPr id="60" name="CasellaDiTesto 59">
              <a:extLst>
                <a:ext uri="{FF2B5EF4-FFF2-40B4-BE49-F238E27FC236}">
                  <a16:creationId xmlns:a16="http://schemas.microsoft.com/office/drawing/2014/main" id="{F1B28693-945B-6220-31BF-4154554F1AF4}"/>
                </a:ext>
              </a:extLst>
            </p:cNvPr>
            <p:cNvSpPr txBox="1"/>
            <p:nvPr/>
          </p:nvSpPr>
          <p:spPr>
            <a:xfrm>
              <a:off x="9803517" y="2167228"/>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1348862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1">
            <a:extLst>
              <a:ext uri="{FF2B5EF4-FFF2-40B4-BE49-F238E27FC236}">
                <a16:creationId xmlns:a16="http://schemas.microsoft.com/office/drawing/2014/main" id="{45B6CE71-5D9E-69C5-8722-FB0FD8C72119}"/>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Conversion Rates: Low Season</a:t>
            </a:r>
            <a:endParaRPr lang="it-IT" sz="2400">
              <a:solidFill>
                <a:schemeClr val="accent1"/>
              </a:solidFill>
              <a:ea typeface="Calibri Light"/>
              <a:cs typeface="Times New Roman" panose="02020603050405020304" pitchFamily="18" charset="0"/>
            </a:endParaRPr>
          </a:p>
        </p:txBody>
      </p:sp>
      <p:sp>
        <p:nvSpPr>
          <p:cNvPr id="67" name="Segnaposto numero diapositiva 66">
            <a:extLst>
              <a:ext uri="{FF2B5EF4-FFF2-40B4-BE49-F238E27FC236}">
                <a16:creationId xmlns:a16="http://schemas.microsoft.com/office/drawing/2014/main" id="{C23C01E6-37AD-E92A-1CBD-1C8905DB4E04}"/>
              </a:ext>
            </a:extLst>
          </p:cNvPr>
          <p:cNvSpPr>
            <a:spLocks noGrp="1"/>
          </p:cNvSpPr>
          <p:nvPr>
            <p:ph type="sldNum" sz="quarter" idx="12"/>
          </p:nvPr>
        </p:nvSpPr>
        <p:spPr/>
        <p:txBody>
          <a:bodyPr/>
          <a:lstStyle/>
          <a:p>
            <a:fld id="{61C956A2-680A-48D7-A037-C726CE4ABA8D}" type="slidenum">
              <a:rPr lang="it-IT" smtClean="0"/>
              <a:t>14</a:t>
            </a:fld>
            <a:endParaRPr lang="it-IT"/>
          </a:p>
        </p:txBody>
      </p:sp>
      <p:graphicFrame>
        <p:nvGraphicFramePr>
          <p:cNvPr id="8" name="Tabella 3">
            <a:extLst>
              <a:ext uri="{FF2B5EF4-FFF2-40B4-BE49-F238E27FC236}">
                <a16:creationId xmlns:a16="http://schemas.microsoft.com/office/drawing/2014/main" id="{0CA16C45-1062-666D-F8C3-125FDD2BE538}"/>
              </a:ext>
            </a:extLst>
          </p:cNvPr>
          <p:cNvGraphicFramePr>
            <a:graphicFrameLocks noGrp="1"/>
          </p:cNvGraphicFramePr>
          <p:nvPr>
            <p:extLst>
              <p:ext uri="{D42A27DB-BD31-4B8C-83A1-F6EECF244321}">
                <p14:modId xmlns:p14="http://schemas.microsoft.com/office/powerpoint/2010/main" val="1960879934"/>
              </p:ext>
            </p:extLst>
          </p:nvPr>
        </p:nvGraphicFramePr>
        <p:xfrm>
          <a:off x="217827" y="3695702"/>
          <a:ext cx="3852000" cy="1872001"/>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198387480"/>
                    </a:ext>
                  </a:extLst>
                </a:gridCol>
                <a:gridCol w="770400">
                  <a:extLst>
                    <a:ext uri="{9D8B030D-6E8A-4147-A177-3AD203B41FA5}">
                      <a16:colId xmlns:a16="http://schemas.microsoft.com/office/drawing/2014/main" val="2825552079"/>
                    </a:ext>
                  </a:extLst>
                </a:gridCol>
                <a:gridCol w="770400">
                  <a:extLst>
                    <a:ext uri="{9D8B030D-6E8A-4147-A177-3AD203B41FA5}">
                      <a16:colId xmlns:a16="http://schemas.microsoft.com/office/drawing/2014/main" val="3624808527"/>
                    </a:ext>
                  </a:extLst>
                </a:gridCol>
                <a:gridCol w="770400">
                  <a:extLst>
                    <a:ext uri="{9D8B030D-6E8A-4147-A177-3AD203B41FA5}">
                      <a16:colId xmlns:a16="http://schemas.microsoft.com/office/drawing/2014/main" val="957135110"/>
                    </a:ext>
                  </a:extLst>
                </a:gridCol>
                <a:gridCol w="770400">
                  <a:extLst>
                    <a:ext uri="{9D8B030D-6E8A-4147-A177-3AD203B41FA5}">
                      <a16:colId xmlns:a16="http://schemas.microsoft.com/office/drawing/2014/main" val="865595097"/>
                    </a:ext>
                  </a:extLst>
                </a:gridCol>
              </a:tblGrid>
              <a:tr h="460824">
                <a:tc>
                  <a:txBody>
                    <a:bodyPr/>
                    <a:lstStyle/>
                    <a:p>
                      <a:pPr algn="ctr"/>
                      <a:r>
                        <a:rPr lang="it-IT" sz="1200">
                          <a:solidFill>
                            <a:schemeClr val="tx1"/>
                          </a:solidFill>
                          <a:latin typeface="Times New Roman" panose="02020603050405020304" pitchFamily="18" charset="0"/>
                        </a:rPr>
                        <a:t>Single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Super-Offer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Discount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Full-Price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Extra-price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564562"/>
                  </a:ext>
                </a:extLst>
              </a:tr>
              <a:tr h="276495">
                <a:tc>
                  <a:txBody>
                    <a:bodyPr/>
                    <a:lstStyle/>
                    <a:p>
                      <a:pPr algn="ctr"/>
                      <a:r>
                        <a:rPr lang="it-IT" sz="1200" b="1">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627227"/>
                  </a:ext>
                </a:extLst>
              </a:tr>
              <a:tr h="276495">
                <a:tc>
                  <a:txBody>
                    <a:bodyPr/>
                    <a:lstStyle/>
                    <a:p>
                      <a:pPr algn="ctr"/>
                      <a:r>
                        <a:rPr lang="it-IT" sz="1200" b="1">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700389"/>
                  </a:ext>
                </a:extLst>
              </a:tr>
              <a:tr h="303903">
                <a:tc>
                  <a:txBody>
                    <a:bodyPr/>
                    <a:lstStyle/>
                    <a:p>
                      <a:pPr algn="ctr"/>
                      <a:r>
                        <a:rPr lang="it-IT" sz="1200" b="1">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30863"/>
                  </a:ext>
                </a:extLst>
              </a:tr>
              <a:tr h="277789">
                <a:tc>
                  <a:txBody>
                    <a:bodyPr/>
                    <a:lstStyle/>
                    <a:p>
                      <a:pPr algn="ctr"/>
                      <a:r>
                        <a:rPr lang="it-IT" sz="1200" b="1">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09695"/>
                  </a:ext>
                </a:extLst>
              </a:tr>
              <a:tr h="276495">
                <a:tc>
                  <a:txBody>
                    <a:bodyPr/>
                    <a:lstStyle/>
                    <a:p>
                      <a:pPr algn="ctr"/>
                      <a:r>
                        <a:rPr lang="it-IT" sz="1200" b="1">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35575"/>
                  </a:ext>
                </a:extLst>
              </a:tr>
            </a:tbl>
          </a:graphicData>
        </a:graphic>
      </p:graphicFrame>
      <p:graphicFrame>
        <p:nvGraphicFramePr>
          <p:cNvPr id="11" name="Tabella 3">
            <a:extLst>
              <a:ext uri="{FF2B5EF4-FFF2-40B4-BE49-F238E27FC236}">
                <a16:creationId xmlns:a16="http://schemas.microsoft.com/office/drawing/2014/main" id="{B4081C6C-3686-888F-831C-8D63252E80E4}"/>
              </a:ext>
            </a:extLst>
          </p:cNvPr>
          <p:cNvGraphicFramePr>
            <a:graphicFrameLocks noGrp="1"/>
          </p:cNvGraphicFramePr>
          <p:nvPr>
            <p:extLst>
              <p:ext uri="{D42A27DB-BD31-4B8C-83A1-F6EECF244321}">
                <p14:modId xmlns:p14="http://schemas.microsoft.com/office/powerpoint/2010/main" val="3448884546"/>
              </p:ext>
            </p:extLst>
          </p:nvPr>
        </p:nvGraphicFramePr>
        <p:xfrm>
          <a:off x="8137800" y="3685724"/>
          <a:ext cx="3852000" cy="1872001"/>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198387480"/>
                    </a:ext>
                  </a:extLst>
                </a:gridCol>
                <a:gridCol w="770400">
                  <a:extLst>
                    <a:ext uri="{9D8B030D-6E8A-4147-A177-3AD203B41FA5}">
                      <a16:colId xmlns:a16="http://schemas.microsoft.com/office/drawing/2014/main" val="2825552079"/>
                    </a:ext>
                  </a:extLst>
                </a:gridCol>
                <a:gridCol w="770400">
                  <a:extLst>
                    <a:ext uri="{9D8B030D-6E8A-4147-A177-3AD203B41FA5}">
                      <a16:colId xmlns:a16="http://schemas.microsoft.com/office/drawing/2014/main" val="3624808527"/>
                    </a:ext>
                  </a:extLst>
                </a:gridCol>
                <a:gridCol w="770400">
                  <a:extLst>
                    <a:ext uri="{9D8B030D-6E8A-4147-A177-3AD203B41FA5}">
                      <a16:colId xmlns:a16="http://schemas.microsoft.com/office/drawing/2014/main" val="957135110"/>
                    </a:ext>
                  </a:extLst>
                </a:gridCol>
                <a:gridCol w="770400">
                  <a:extLst>
                    <a:ext uri="{9D8B030D-6E8A-4147-A177-3AD203B41FA5}">
                      <a16:colId xmlns:a16="http://schemas.microsoft.com/office/drawing/2014/main" val="865595097"/>
                    </a:ext>
                  </a:extLst>
                </a:gridCol>
              </a:tblGrid>
              <a:tr h="460925">
                <a:tc>
                  <a:txBody>
                    <a:bodyPr/>
                    <a:lstStyle/>
                    <a:p>
                      <a:pPr algn="ctr"/>
                      <a:r>
                        <a:rPr lang="it-IT" sz="1200">
                          <a:solidFill>
                            <a:schemeClr val="tx1"/>
                          </a:solidFill>
                          <a:latin typeface="Times New Roman" panose="02020603050405020304" pitchFamily="18" charset="0"/>
                        </a:rPr>
                        <a:t>Senior Couple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Super-Offer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Discount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Full-Price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Extra-price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564562"/>
                  </a:ext>
                </a:extLst>
              </a:tr>
              <a:tr h="276555">
                <a:tc>
                  <a:txBody>
                    <a:bodyPr/>
                    <a:lstStyle/>
                    <a:p>
                      <a:pPr algn="ctr"/>
                      <a:r>
                        <a:rPr lang="it-IT" sz="1200" b="1">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627227"/>
                  </a:ext>
                </a:extLst>
              </a:tr>
              <a:tr h="276555">
                <a:tc>
                  <a:txBody>
                    <a:bodyPr/>
                    <a:lstStyle/>
                    <a:p>
                      <a:pPr algn="ctr"/>
                      <a:r>
                        <a:rPr lang="it-IT" sz="1200" b="1">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700389"/>
                  </a:ext>
                </a:extLst>
              </a:tr>
              <a:tr h="303756">
                <a:tc>
                  <a:txBody>
                    <a:bodyPr/>
                    <a:lstStyle/>
                    <a:p>
                      <a:pPr algn="ctr"/>
                      <a:r>
                        <a:rPr lang="it-IT" sz="1200" b="1">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30863"/>
                  </a:ext>
                </a:extLst>
              </a:tr>
              <a:tr h="277655">
                <a:tc>
                  <a:txBody>
                    <a:bodyPr/>
                    <a:lstStyle/>
                    <a:p>
                      <a:pPr algn="ctr"/>
                      <a:r>
                        <a:rPr lang="it-IT" sz="1200" b="1">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09695"/>
                  </a:ext>
                </a:extLst>
              </a:tr>
              <a:tr h="276555">
                <a:tc>
                  <a:txBody>
                    <a:bodyPr/>
                    <a:lstStyle/>
                    <a:p>
                      <a:pPr algn="ctr"/>
                      <a:r>
                        <a:rPr lang="it-IT" sz="1200" b="1">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35575"/>
                  </a:ext>
                </a:extLst>
              </a:tr>
            </a:tbl>
          </a:graphicData>
        </a:graphic>
      </p:graphicFrame>
      <p:graphicFrame>
        <p:nvGraphicFramePr>
          <p:cNvPr id="12" name="Tabella 11">
            <a:extLst>
              <a:ext uri="{FF2B5EF4-FFF2-40B4-BE49-F238E27FC236}">
                <a16:creationId xmlns:a16="http://schemas.microsoft.com/office/drawing/2014/main" id="{D07C5EC2-1AD3-43D1-8597-308169653AA9}"/>
              </a:ext>
            </a:extLst>
          </p:cNvPr>
          <p:cNvGraphicFramePr>
            <a:graphicFrameLocks noGrp="1"/>
          </p:cNvGraphicFramePr>
          <p:nvPr>
            <p:extLst>
              <p:ext uri="{D42A27DB-BD31-4B8C-83A1-F6EECF244321}">
                <p14:modId xmlns:p14="http://schemas.microsoft.com/office/powerpoint/2010/main" val="3616817566"/>
              </p:ext>
            </p:extLst>
          </p:nvPr>
        </p:nvGraphicFramePr>
        <p:xfrm>
          <a:off x="4177811" y="3692379"/>
          <a:ext cx="3852000" cy="1872000"/>
        </p:xfrm>
        <a:graphic>
          <a:graphicData uri="http://schemas.openxmlformats.org/drawingml/2006/table">
            <a:tbl>
              <a:tblPr firstRow="1" bandRow="1">
                <a:tableStyleId>{5C22544A-7EE6-4342-B048-85BDC9FD1C3A}</a:tableStyleId>
              </a:tblPr>
              <a:tblGrid>
                <a:gridCol w="770400">
                  <a:extLst>
                    <a:ext uri="{9D8B030D-6E8A-4147-A177-3AD203B41FA5}">
                      <a16:colId xmlns:a16="http://schemas.microsoft.com/office/drawing/2014/main" val="198387480"/>
                    </a:ext>
                  </a:extLst>
                </a:gridCol>
                <a:gridCol w="770400">
                  <a:extLst>
                    <a:ext uri="{9D8B030D-6E8A-4147-A177-3AD203B41FA5}">
                      <a16:colId xmlns:a16="http://schemas.microsoft.com/office/drawing/2014/main" val="2825552079"/>
                    </a:ext>
                  </a:extLst>
                </a:gridCol>
                <a:gridCol w="770400">
                  <a:extLst>
                    <a:ext uri="{9D8B030D-6E8A-4147-A177-3AD203B41FA5}">
                      <a16:colId xmlns:a16="http://schemas.microsoft.com/office/drawing/2014/main" val="3624808527"/>
                    </a:ext>
                  </a:extLst>
                </a:gridCol>
                <a:gridCol w="770400">
                  <a:extLst>
                    <a:ext uri="{9D8B030D-6E8A-4147-A177-3AD203B41FA5}">
                      <a16:colId xmlns:a16="http://schemas.microsoft.com/office/drawing/2014/main" val="957135110"/>
                    </a:ext>
                  </a:extLst>
                </a:gridCol>
                <a:gridCol w="770400">
                  <a:extLst>
                    <a:ext uri="{9D8B030D-6E8A-4147-A177-3AD203B41FA5}">
                      <a16:colId xmlns:a16="http://schemas.microsoft.com/office/drawing/2014/main" val="865595097"/>
                    </a:ext>
                  </a:extLst>
                </a:gridCol>
              </a:tblGrid>
              <a:tr h="468000">
                <a:tc>
                  <a:txBody>
                    <a:bodyPr/>
                    <a:lstStyle/>
                    <a:p>
                      <a:pPr algn="ctr"/>
                      <a:r>
                        <a:rPr lang="it-IT" sz="1200">
                          <a:solidFill>
                            <a:schemeClr val="tx1"/>
                          </a:solidFill>
                          <a:latin typeface="Times New Roman" panose="02020603050405020304" pitchFamily="18" charset="0"/>
                        </a:rPr>
                        <a:t>Young Couple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Super-Offer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Discount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Full-Price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solidFill>
                            <a:schemeClr val="tx1"/>
                          </a:solidFill>
                          <a:latin typeface="Times New Roman" panose="02020603050405020304" pitchFamily="18" charset="0"/>
                        </a:rPr>
                        <a:t>Extra-price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564562"/>
                  </a:ext>
                </a:extLst>
              </a:tr>
              <a:tr h="280800">
                <a:tc>
                  <a:txBody>
                    <a:bodyPr/>
                    <a:lstStyle/>
                    <a:p>
                      <a:pPr algn="ctr"/>
                      <a:r>
                        <a:rPr lang="it-IT" sz="1200" b="1">
                          <a:latin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1627227"/>
                  </a:ext>
                </a:extLst>
              </a:tr>
              <a:tr h="280800">
                <a:tc>
                  <a:txBody>
                    <a:bodyPr/>
                    <a:lstStyle/>
                    <a:p>
                      <a:pPr algn="ctr"/>
                      <a:r>
                        <a:rPr lang="it-IT" sz="1200" b="1">
                          <a:latin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700389"/>
                  </a:ext>
                </a:extLst>
              </a:tr>
              <a:tr h="280800">
                <a:tc>
                  <a:txBody>
                    <a:bodyPr/>
                    <a:lstStyle/>
                    <a:p>
                      <a:pPr algn="ctr"/>
                      <a:r>
                        <a:rPr lang="it-IT" sz="1200" b="1">
                          <a:latin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2030863"/>
                  </a:ext>
                </a:extLst>
              </a:tr>
              <a:tr h="280800">
                <a:tc>
                  <a:txBody>
                    <a:bodyPr/>
                    <a:lstStyle/>
                    <a:p>
                      <a:pPr algn="ctr"/>
                      <a:r>
                        <a:rPr lang="it-IT" sz="1200" b="1">
                          <a:latin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209695"/>
                  </a:ext>
                </a:extLst>
              </a:tr>
              <a:tr h="280800">
                <a:tc>
                  <a:txBody>
                    <a:bodyPr/>
                    <a:lstStyle/>
                    <a:p>
                      <a:pPr algn="ctr"/>
                      <a:r>
                        <a:rPr lang="it-IT" sz="1200" b="1">
                          <a:latin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it-IT" sz="1200">
                          <a:latin typeface="Times New Roman" panose="02020603050405020304" pitchFamily="18" charset="0"/>
                        </a:rPr>
                        <a:t>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5235575"/>
                  </a:ext>
                </a:extLst>
              </a:tr>
            </a:tbl>
          </a:graphicData>
        </a:graphic>
      </p:graphicFrame>
      <p:grpSp>
        <p:nvGrpSpPr>
          <p:cNvPr id="45" name="Gruppo 44">
            <a:extLst>
              <a:ext uri="{FF2B5EF4-FFF2-40B4-BE49-F238E27FC236}">
                <a16:creationId xmlns:a16="http://schemas.microsoft.com/office/drawing/2014/main" id="{00EFD49A-00A8-8B34-F336-C120962A96D9}"/>
              </a:ext>
            </a:extLst>
          </p:cNvPr>
          <p:cNvGrpSpPr/>
          <p:nvPr/>
        </p:nvGrpSpPr>
        <p:grpSpPr>
          <a:xfrm>
            <a:off x="577771" y="2169806"/>
            <a:ext cx="2313305" cy="1275453"/>
            <a:chOff x="577771" y="2169806"/>
            <a:chExt cx="2313305" cy="1275453"/>
          </a:xfrm>
        </p:grpSpPr>
        <p:sp>
          <p:nvSpPr>
            <p:cNvPr id="46" name="Connettore 45">
              <a:extLst>
                <a:ext uri="{FF2B5EF4-FFF2-40B4-BE49-F238E27FC236}">
                  <a16:creationId xmlns:a16="http://schemas.microsoft.com/office/drawing/2014/main" id="{BEB1794C-3847-F3B5-B3A5-DCF8ABA6CB0C}"/>
                </a:ext>
              </a:extLst>
            </p:cNvPr>
            <p:cNvSpPr/>
            <p:nvPr/>
          </p:nvSpPr>
          <p:spPr>
            <a:xfrm>
              <a:off x="1363251" y="2342678"/>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47" name="Elemento grafico 46" descr="Capitano con riempimento a tinta unita">
              <a:extLst>
                <a:ext uri="{FF2B5EF4-FFF2-40B4-BE49-F238E27FC236}">
                  <a16:creationId xmlns:a16="http://schemas.microsoft.com/office/drawing/2014/main" id="{4C19AD09-8713-5D75-575D-B4E9F9B71A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1399" y="2369771"/>
              <a:ext cx="668554" cy="668554"/>
            </a:xfrm>
            <a:prstGeom prst="rect">
              <a:avLst/>
            </a:prstGeom>
          </p:spPr>
        </p:pic>
        <p:sp>
          <p:nvSpPr>
            <p:cNvPr id="48" name="CasellaDiTesto 47">
              <a:extLst>
                <a:ext uri="{FF2B5EF4-FFF2-40B4-BE49-F238E27FC236}">
                  <a16:creationId xmlns:a16="http://schemas.microsoft.com/office/drawing/2014/main" id="{48584072-9223-FCED-AFA4-533705A93586}"/>
                </a:ext>
              </a:extLst>
            </p:cNvPr>
            <p:cNvSpPr txBox="1"/>
            <p:nvPr/>
          </p:nvSpPr>
          <p:spPr>
            <a:xfrm>
              <a:off x="577771" y="3168260"/>
              <a:ext cx="2313305" cy="276999"/>
            </a:xfrm>
            <a:prstGeom prst="rect">
              <a:avLst/>
            </a:prstGeom>
            <a:noFill/>
          </p:spPr>
          <p:txBody>
            <a:bodyPr wrap="square">
              <a:spAutoFit/>
            </a:bodyPr>
            <a:lstStyle/>
            <a:p>
              <a:pPr algn="ctr"/>
              <a:r>
                <a:rPr lang="it-IT" sz="1200" b="1">
                  <a:latin typeface="Times New Roman" panose="02020603050405020304" pitchFamily="18" charset="0"/>
                  <a:cs typeface="Times New Roman" panose="02020603050405020304" pitchFamily="18" charset="0"/>
                </a:rPr>
                <a:t>The </a:t>
              </a:r>
              <a:r>
                <a:rPr lang="it-IT" sz="1200" b="1" err="1">
                  <a:latin typeface="Times New Roman" panose="02020603050405020304" pitchFamily="18" charset="0"/>
                  <a:cs typeface="Times New Roman" panose="02020603050405020304" pitchFamily="18" charset="0"/>
                </a:rPr>
                <a:t>Captain</a:t>
              </a:r>
              <a:r>
                <a:rPr lang="it-IT" sz="1200" b="1">
                  <a:latin typeface="Times New Roman" panose="02020603050405020304" pitchFamily="18" charset="0"/>
                  <a:cs typeface="Times New Roman" panose="02020603050405020304" pitchFamily="18" charset="0"/>
                </a:rPr>
                <a:t> Experience</a:t>
              </a:r>
            </a:p>
          </p:txBody>
        </p:sp>
        <p:sp>
          <p:nvSpPr>
            <p:cNvPr id="49" name="CasellaDiTesto 48">
              <a:extLst>
                <a:ext uri="{FF2B5EF4-FFF2-40B4-BE49-F238E27FC236}">
                  <a16:creationId xmlns:a16="http://schemas.microsoft.com/office/drawing/2014/main" id="{F05A8D43-D071-F6A0-E4AE-B186C893EAEE}"/>
                </a:ext>
              </a:extLst>
            </p:cNvPr>
            <p:cNvSpPr txBox="1"/>
            <p:nvPr/>
          </p:nvSpPr>
          <p:spPr>
            <a:xfrm>
              <a:off x="1075245" y="2169806"/>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1</a:t>
              </a:r>
            </a:p>
          </p:txBody>
        </p:sp>
      </p:grpSp>
      <p:grpSp>
        <p:nvGrpSpPr>
          <p:cNvPr id="50" name="Gruppo 49">
            <a:extLst>
              <a:ext uri="{FF2B5EF4-FFF2-40B4-BE49-F238E27FC236}">
                <a16:creationId xmlns:a16="http://schemas.microsoft.com/office/drawing/2014/main" id="{274F6D85-D1E2-5BD7-8E9D-58B6B381D074}"/>
              </a:ext>
            </a:extLst>
          </p:cNvPr>
          <p:cNvGrpSpPr/>
          <p:nvPr/>
        </p:nvGrpSpPr>
        <p:grpSpPr>
          <a:xfrm>
            <a:off x="2759199" y="2169806"/>
            <a:ext cx="2313305" cy="1269939"/>
            <a:chOff x="2759199" y="2169806"/>
            <a:chExt cx="2313305" cy="1269939"/>
          </a:xfrm>
        </p:grpSpPr>
        <p:sp>
          <p:nvSpPr>
            <p:cNvPr id="51" name="Connettore 50">
              <a:extLst>
                <a:ext uri="{FF2B5EF4-FFF2-40B4-BE49-F238E27FC236}">
                  <a16:creationId xmlns:a16="http://schemas.microsoft.com/office/drawing/2014/main" id="{6AF0D7CA-7B21-3E52-3DDC-3B26F4FE8B82}"/>
                </a:ext>
              </a:extLst>
            </p:cNvPr>
            <p:cNvSpPr/>
            <p:nvPr/>
          </p:nvSpPr>
          <p:spPr>
            <a:xfrm>
              <a:off x="3543427" y="2348192"/>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52" name="Elemento grafico 51" descr="Ristorante con riempimento a tinta unita">
              <a:extLst>
                <a:ext uri="{FF2B5EF4-FFF2-40B4-BE49-F238E27FC236}">
                  <a16:creationId xmlns:a16="http://schemas.microsoft.com/office/drawing/2014/main" id="{322FDF29-3EC7-CFDD-85CE-A824AD9BEB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81575" y="2375285"/>
              <a:ext cx="668554" cy="668554"/>
            </a:xfrm>
            <a:prstGeom prst="rect">
              <a:avLst/>
            </a:prstGeom>
          </p:spPr>
        </p:pic>
        <p:sp>
          <p:nvSpPr>
            <p:cNvPr id="53" name="CasellaDiTesto 52">
              <a:extLst>
                <a:ext uri="{FF2B5EF4-FFF2-40B4-BE49-F238E27FC236}">
                  <a16:creationId xmlns:a16="http://schemas.microsoft.com/office/drawing/2014/main" id="{2FD9B6F6-EB36-6516-1C2D-D1A74D8A7142}"/>
                </a:ext>
              </a:extLst>
            </p:cNvPr>
            <p:cNvSpPr txBox="1"/>
            <p:nvPr/>
          </p:nvSpPr>
          <p:spPr>
            <a:xfrm>
              <a:off x="2759199" y="3162746"/>
              <a:ext cx="2313305" cy="276999"/>
            </a:xfrm>
            <a:prstGeom prst="rect">
              <a:avLst/>
            </a:prstGeom>
            <a:noFill/>
          </p:spPr>
          <p:txBody>
            <a:bodyPr wrap="square">
              <a:spAutoFit/>
            </a:bodyPr>
            <a:lstStyle/>
            <a:p>
              <a:pPr algn="ctr"/>
              <a:r>
                <a:rPr lang="it-IT" sz="1200" b="1" err="1">
                  <a:latin typeface="Times New Roman" panose="02020603050405020304" pitchFamily="18" charset="0"/>
                  <a:cs typeface="Times New Roman" panose="02020603050405020304" pitchFamily="18" charset="0"/>
                </a:rPr>
                <a:t>Dinner</a:t>
              </a:r>
              <a:r>
                <a:rPr lang="it-IT" sz="1200" b="1">
                  <a:latin typeface="Times New Roman" panose="02020603050405020304" pitchFamily="18" charset="0"/>
                  <a:cs typeface="Times New Roman" panose="02020603050405020304" pitchFamily="18" charset="0"/>
                </a:rPr>
                <a:t> on Deck</a:t>
              </a:r>
            </a:p>
          </p:txBody>
        </p:sp>
        <p:sp>
          <p:nvSpPr>
            <p:cNvPr id="54" name="CasellaDiTesto 53">
              <a:extLst>
                <a:ext uri="{FF2B5EF4-FFF2-40B4-BE49-F238E27FC236}">
                  <a16:creationId xmlns:a16="http://schemas.microsoft.com/office/drawing/2014/main" id="{AABDFD1B-6A53-454D-D7CE-1D43AA4C58B1}"/>
                </a:ext>
              </a:extLst>
            </p:cNvPr>
            <p:cNvSpPr txBox="1"/>
            <p:nvPr/>
          </p:nvSpPr>
          <p:spPr>
            <a:xfrm>
              <a:off x="3259128" y="2169806"/>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2</a:t>
              </a:r>
            </a:p>
          </p:txBody>
        </p:sp>
      </p:grpSp>
      <p:grpSp>
        <p:nvGrpSpPr>
          <p:cNvPr id="55" name="Gruppo 54">
            <a:extLst>
              <a:ext uri="{FF2B5EF4-FFF2-40B4-BE49-F238E27FC236}">
                <a16:creationId xmlns:a16="http://schemas.microsoft.com/office/drawing/2014/main" id="{BBEBFD58-336B-B826-6803-EEF82DB2969F}"/>
              </a:ext>
            </a:extLst>
          </p:cNvPr>
          <p:cNvGrpSpPr/>
          <p:nvPr/>
        </p:nvGrpSpPr>
        <p:grpSpPr>
          <a:xfrm>
            <a:off x="4940627" y="2167229"/>
            <a:ext cx="2313305" cy="1240215"/>
            <a:chOff x="4940627" y="2167229"/>
            <a:chExt cx="2313305" cy="1240215"/>
          </a:xfrm>
        </p:grpSpPr>
        <p:sp>
          <p:nvSpPr>
            <p:cNvPr id="56" name="Connettore 55">
              <a:extLst>
                <a:ext uri="{FF2B5EF4-FFF2-40B4-BE49-F238E27FC236}">
                  <a16:creationId xmlns:a16="http://schemas.microsoft.com/office/drawing/2014/main" id="{6C71E9F4-84DB-1792-C216-EDBC074466E2}"/>
                </a:ext>
              </a:extLst>
            </p:cNvPr>
            <p:cNvSpPr/>
            <p:nvPr/>
          </p:nvSpPr>
          <p:spPr>
            <a:xfrm>
              <a:off x="5719821" y="2342677"/>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57" name="Elemento grafico 56" descr="Martini con riempimento a tinta unita">
              <a:extLst>
                <a:ext uri="{FF2B5EF4-FFF2-40B4-BE49-F238E27FC236}">
                  <a16:creationId xmlns:a16="http://schemas.microsoft.com/office/drawing/2014/main" id="{11C67CD8-8A39-FEDD-50AC-26674648BE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757969" y="2369770"/>
              <a:ext cx="668554" cy="668554"/>
            </a:xfrm>
            <a:prstGeom prst="rect">
              <a:avLst/>
            </a:prstGeom>
          </p:spPr>
        </p:pic>
        <p:sp>
          <p:nvSpPr>
            <p:cNvPr id="58" name="CasellaDiTesto 57">
              <a:extLst>
                <a:ext uri="{FF2B5EF4-FFF2-40B4-BE49-F238E27FC236}">
                  <a16:creationId xmlns:a16="http://schemas.microsoft.com/office/drawing/2014/main" id="{041245A2-2731-B70E-1E1D-65C2FDB6227B}"/>
                </a:ext>
              </a:extLst>
            </p:cNvPr>
            <p:cNvSpPr txBox="1"/>
            <p:nvPr/>
          </p:nvSpPr>
          <p:spPr>
            <a:xfrm>
              <a:off x="4940627" y="3130445"/>
              <a:ext cx="2313305" cy="276999"/>
            </a:xfrm>
            <a:prstGeom prst="rect">
              <a:avLst/>
            </a:prstGeom>
            <a:noFill/>
          </p:spPr>
          <p:txBody>
            <a:bodyPr wrap="square">
              <a:spAutoFit/>
            </a:bodyPr>
            <a:lstStyle/>
            <a:p>
              <a:pPr algn="ctr"/>
              <a:r>
                <a:rPr lang="it-IT" sz="1200" b="1" err="1">
                  <a:latin typeface="Times New Roman" panose="02020603050405020304" pitchFamily="18" charset="0"/>
                  <a:cs typeface="Times New Roman" panose="02020603050405020304" pitchFamily="18" charset="0"/>
                </a:rPr>
                <a:t>Tropical</a:t>
              </a:r>
              <a:r>
                <a:rPr lang="it-IT" sz="1200" b="1">
                  <a:latin typeface="Times New Roman" panose="02020603050405020304" pitchFamily="18" charset="0"/>
                  <a:cs typeface="Times New Roman" panose="02020603050405020304" pitchFamily="18" charset="0"/>
                </a:rPr>
                <a:t> Cocktail Tasting</a:t>
              </a:r>
            </a:p>
          </p:txBody>
        </p:sp>
        <p:sp>
          <p:nvSpPr>
            <p:cNvPr id="59" name="CasellaDiTesto 58">
              <a:extLst>
                <a:ext uri="{FF2B5EF4-FFF2-40B4-BE49-F238E27FC236}">
                  <a16:creationId xmlns:a16="http://schemas.microsoft.com/office/drawing/2014/main" id="{B02315E2-C0BB-7A77-B65D-5C4D47FDF167}"/>
                </a:ext>
              </a:extLst>
            </p:cNvPr>
            <p:cNvSpPr txBox="1"/>
            <p:nvPr/>
          </p:nvSpPr>
          <p:spPr>
            <a:xfrm>
              <a:off x="5479931" y="2167229"/>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3</a:t>
              </a:r>
            </a:p>
          </p:txBody>
        </p:sp>
      </p:grpSp>
      <p:grpSp>
        <p:nvGrpSpPr>
          <p:cNvPr id="60" name="Gruppo 59">
            <a:extLst>
              <a:ext uri="{FF2B5EF4-FFF2-40B4-BE49-F238E27FC236}">
                <a16:creationId xmlns:a16="http://schemas.microsoft.com/office/drawing/2014/main" id="{FB03F81C-A8E3-7F05-11FA-1C5F4F53FF87}"/>
              </a:ext>
            </a:extLst>
          </p:cNvPr>
          <p:cNvGrpSpPr/>
          <p:nvPr/>
        </p:nvGrpSpPr>
        <p:grpSpPr>
          <a:xfrm>
            <a:off x="7122055" y="2167228"/>
            <a:ext cx="2313305" cy="1240216"/>
            <a:chOff x="7122055" y="2167228"/>
            <a:chExt cx="2313305" cy="1240216"/>
          </a:xfrm>
        </p:grpSpPr>
        <p:sp>
          <p:nvSpPr>
            <p:cNvPr id="61" name="Connettore 60">
              <a:extLst>
                <a:ext uri="{FF2B5EF4-FFF2-40B4-BE49-F238E27FC236}">
                  <a16:creationId xmlns:a16="http://schemas.microsoft.com/office/drawing/2014/main" id="{FEEFAF41-B7A8-894B-A56A-168AFC48DD0D}"/>
                </a:ext>
              </a:extLst>
            </p:cNvPr>
            <p:cNvSpPr/>
            <p:nvPr/>
          </p:nvSpPr>
          <p:spPr>
            <a:xfrm>
              <a:off x="7869492" y="2336940"/>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latin typeface="Times New Roman" panose="02020603050405020304" pitchFamily="18" charset="0"/>
              </a:endParaRPr>
            </a:p>
          </p:txBody>
        </p:sp>
        <p:pic>
          <p:nvPicPr>
            <p:cNvPr id="62" name="Elemento grafico 61" descr="Surf con riempimento a tinta unita">
              <a:extLst>
                <a:ext uri="{FF2B5EF4-FFF2-40B4-BE49-F238E27FC236}">
                  <a16:creationId xmlns:a16="http://schemas.microsoft.com/office/drawing/2014/main" id="{D9FBBC79-2ACE-FCB8-1180-0A09DF6293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907640" y="2364033"/>
              <a:ext cx="668554" cy="668554"/>
            </a:xfrm>
            <a:prstGeom prst="rect">
              <a:avLst/>
            </a:prstGeom>
          </p:spPr>
        </p:pic>
        <p:sp>
          <p:nvSpPr>
            <p:cNvPr id="63" name="CasellaDiTesto 62">
              <a:extLst>
                <a:ext uri="{FF2B5EF4-FFF2-40B4-BE49-F238E27FC236}">
                  <a16:creationId xmlns:a16="http://schemas.microsoft.com/office/drawing/2014/main" id="{C8175172-F1E7-C246-7EDB-667F7A16A4FA}"/>
                </a:ext>
              </a:extLst>
            </p:cNvPr>
            <p:cNvSpPr txBox="1"/>
            <p:nvPr/>
          </p:nvSpPr>
          <p:spPr>
            <a:xfrm>
              <a:off x="7122055" y="3130445"/>
              <a:ext cx="2313305" cy="276999"/>
            </a:xfrm>
            <a:prstGeom prst="rect">
              <a:avLst/>
            </a:prstGeom>
            <a:noFill/>
          </p:spPr>
          <p:txBody>
            <a:bodyPr wrap="square">
              <a:spAutoFit/>
            </a:bodyPr>
            <a:lstStyle/>
            <a:p>
              <a:pPr algn="ctr"/>
              <a:r>
                <a:rPr lang="it-IT" sz="1200" b="1">
                  <a:latin typeface="Times New Roman" panose="02020603050405020304" pitchFamily="18" charset="0"/>
                  <a:cs typeface="Times New Roman" panose="02020603050405020304" pitchFamily="18" charset="0"/>
                </a:rPr>
                <a:t>The Adventures’ Package</a:t>
              </a:r>
            </a:p>
          </p:txBody>
        </p:sp>
        <p:sp>
          <p:nvSpPr>
            <p:cNvPr id="64" name="CasellaDiTesto 63">
              <a:extLst>
                <a:ext uri="{FF2B5EF4-FFF2-40B4-BE49-F238E27FC236}">
                  <a16:creationId xmlns:a16="http://schemas.microsoft.com/office/drawing/2014/main" id="{E845F75E-561A-203E-0821-2676D018638A}"/>
                </a:ext>
              </a:extLst>
            </p:cNvPr>
            <p:cNvSpPr txBox="1"/>
            <p:nvPr/>
          </p:nvSpPr>
          <p:spPr>
            <a:xfrm>
              <a:off x="7577772" y="2167228"/>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4</a:t>
              </a:r>
            </a:p>
          </p:txBody>
        </p:sp>
      </p:grpSp>
      <p:grpSp>
        <p:nvGrpSpPr>
          <p:cNvPr id="65" name="Gruppo 64">
            <a:extLst>
              <a:ext uri="{FF2B5EF4-FFF2-40B4-BE49-F238E27FC236}">
                <a16:creationId xmlns:a16="http://schemas.microsoft.com/office/drawing/2014/main" id="{05BFBB7C-04B3-FB18-A55A-40CD9936C27B}"/>
              </a:ext>
            </a:extLst>
          </p:cNvPr>
          <p:cNvGrpSpPr/>
          <p:nvPr/>
        </p:nvGrpSpPr>
        <p:grpSpPr>
          <a:xfrm>
            <a:off x="9303483" y="2167228"/>
            <a:ext cx="2313305" cy="1240215"/>
            <a:chOff x="9303483" y="2167228"/>
            <a:chExt cx="2313305" cy="1240215"/>
          </a:xfrm>
        </p:grpSpPr>
        <p:sp>
          <p:nvSpPr>
            <p:cNvPr id="66" name="Connettore 65">
              <a:extLst>
                <a:ext uri="{FF2B5EF4-FFF2-40B4-BE49-F238E27FC236}">
                  <a16:creationId xmlns:a16="http://schemas.microsoft.com/office/drawing/2014/main" id="{7336E0E4-5D5D-6C16-5CD5-86820C56D163}"/>
                </a:ext>
              </a:extLst>
            </p:cNvPr>
            <p:cNvSpPr/>
            <p:nvPr/>
          </p:nvSpPr>
          <p:spPr>
            <a:xfrm>
              <a:off x="10087711" y="2349724"/>
              <a:ext cx="754916" cy="749953"/>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68" name="Elemento grafico 67" descr="Frangipani con riempimento a tinta unita">
              <a:extLst>
                <a:ext uri="{FF2B5EF4-FFF2-40B4-BE49-F238E27FC236}">
                  <a16:creationId xmlns:a16="http://schemas.microsoft.com/office/drawing/2014/main" id="{EE437E41-51FE-F46F-3065-A5FC47D5E1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125859" y="2376817"/>
              <a:ext cx="668554" cy="668554"/>
            </a:xfrm>
            <a:prstGeom prst="rect">
              <a:avLst/>
            </a:prstGeom>
          </p:spPr>
        </p:pic>
        <p:sp>
          <p:nvSpPr>
            <p:cNvPr id="69" name="CasellaDiTesto 68">
              <a:extLst>
                <a:ext uri="{FF2B5EF4-FFF2-40B4-BE49-F238E27FC236}">
                  <a16:creationId xmlns:a16="http://schemas.microsoft.com/office/drawing/2014/main" id="{58C5B8A8-7F69-5D5F-DAAF-60A5FFCDC443}"/>
                </a:ext>
              </a:extLst>
            </p:cNvPr>
            <p:cNvSpPr txBox="1"/>
            <p:nvPr/>
          </p:nvSpPr>
          <p:spPr>
            <a:xfrm>
              <a:off x="9303483" y="3130444"/>
              <a:ext cx="2313305" cy="276999"/>
            </a:xfrm>
            <a:prstGeom prst="rect">
              <a:avLst/>
            </a:prstGeom>
            <a:noFill/>
          </p:spPr>
          <p:txBody>
            <a:bodyPr wrap="square">
              <a:spAutoFit/>
            </a:bodyPr>
            <a:lstStyle/>
            <a:p>
              <a:pPr algn="ctr"/>
              <a:r>
                <a:rPr lang="it-IT" sz="1200" b="1">
                  <a:latin typeface="Times New Roman" panose="02020603050405020304" pitchFamily="18" charset="0"/>
                  <a:cs typeface="Times New Roman" panose="02020603050405020304" pitchFamily="18" charset="0"/>
                </a:rPr>
                <a:t>SPA on the High </a:t>
              </a:r>
              <a:r>
                <a:rPr lang="it-IT" sz="1200" b="1" err="1">
                  <a:latin typeface="Times New Roman" panose="02020603050405020304" pitchFamily="18" charset="0"/>
                  <a:cs typeface="Times New Roman" panose="02020603050405020304" pitchFamily="18" charset="0"/>
                </a:rPr>
                <a:t>Seas</a:t>
              </a:r>
              <a:endParaRPr lang="it-IT" sz="1200" b="1">
                <a:latin typeface="Times New Roman" panose="02020603050405020304" pitchFamily="18" charset="0"/>
                <a:cs typeface="Times New Roman" panose="02020603050405020304" pitchFamily="18" charset="0"/>
              </a:endParaRPr>
            </a:p>
          </p:txBody>
        </p:sp>
        <p:sp>
          <p:nvSpPr>
            <p:cNvPr id="70" name="CasellaDiTesto 69">
              <a:extLst>
                <a:ext uri="{FF2B5EF4-FFF2-40B4-BE49-F238E27FC236}">
                  <a16:creationId xmlns:a16="http://schemas.microsoft.com/office/drawing/2014/main" id="{8B6AB2DC-E5A6-4E32-135A-C4C39443D19B}"/>
                </a:ext>
              </a:extLst>
            </p:cNvPr>
            <p:cNvSpPr txBox="1"/>
            <p:nvPr/>
          </p:nvSpPr>
          <p:spPr>
            <a:xfrm>
              <a:off x="9803517" y="2167228"/>
              <a:ext cx="322342" cy="461665"/>
            </a:xfrm>
            <a:prstGeom prst="rect">
              <a:avLst/>
            </a:prstGeom>
            <a:noFill/>
          </p:spPr>
          <p:txBody>
            <a:bodyPr wrap="square">
              <a:spAutoFit/>
            </a:bodyPr>
            <a:lstStyle/>
            <a:p>
              <a:r>
                <a:rPr lang="it-IT" sz="2400" b="1">
                  <a:solidFill>
                    <a:schemeClr val="accent5"/>
                  </a:solidFill>
                  <a:latin typeface="Times New Roman" panose="02020603050405020304" pitchFamily="18" charset="0"/>
                  <a:cs typeface="Times New Roman" panose="02020603050405020304" pitchFamily="18" charset="0"/>
                </a:rPr>
                <a:t>5</a:t>
              </a:r>
            </a:p>
          </p:txBody>
        </p:sp>
      </p:grpSp>
    </p:spTree>
    <p:extLst>
      <p:ext uri="{BB962C8B-B14F-4D97-AF65-F5344CB8AC3E}">
        <p14:creationId xmlns:p14="http://schemas.microsoft.com/office/powerpoint/2010/main" val="375528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528805"/>
            <a:ext cx="10515600" cy="1800389"/>
          </a:xfrm>
        </p:spPr>
        <p:txBody>
          <a:bodyPr>
            <a:normAutofit/>
          </a:bodyPr>
          <a:lstStyle/>
          <a:p>
            <a:pPr algn="ctr"/>
            <a:r>
              <a:rPr lang="it-IT">
                <a:ea typeface="Calibri Light"/>
                <a:cs typeface="Times New Roman" panose="02020603050405020304" pitchFamily="18" charset="0"/>
              </a:rPr>
              <a:t>2.</a:t>
            </a:r>
            <a:r>
              <a:rPr lang="it-IT">
                <a:solidFill>
                  <a:schemeClr val="accent1"/>
                </a:solidFill>
                <a:ea typeface="Calibri Light"/>
                <a:cs typeface="Times New Roman" panose="02020603050405020304" pitchFamily="18" charset="0"/>
              </a:rPr>
              <a:t> </a:t>
            </a:r>
            <a:r>
              <a:rPr lang="it-IT" err="1">
                <a:solidFill>
                  <a:schemeClr val="accent1"/>
                </a:solidFill>
                <a:ea typeface="Calibri Light"/>
                <a:cs typeface="Times New Roman" panose="02020603050405020304" pitchFamily="18" charset="0"/>
              </a:rPr>
              <a:t>Optimal</a:t>
            </a:r>
            <a:r>
              <a:rPr lang="it-IT">
                <a:solidFill>
                  <a:schemeClr val="accent1"/>
                </a:solidFill>
                <a:ea typeface="Calibri Light"/>
                <a:cs typeface="Times New Roman" panose="02020603050405020304" pitchFamily="18" charset="0"/>
              </a:rPr>
              <a:t> Solutions</a:t>
            </a:r>
            <a:br>
              <a:rPr lang="it-IT">
                <a:solidFill>
                  <a:schemeClr val="accent1"/>
                </a:solidFill>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50E4ADEC-ECD1-2553-6A98-2EF73EE34BD0}"/>
              </a:ext>
            </a:extLst>
          </p:cNvPr>
          <p:cNvSpPr>
            <a:spLocks noGrp="1"/>
          </p:cNvSpPr>
          <p:nvPr>
            <p:ph type="sldNum" sz="quarter" idx="12"/>
          </p:nvPr>
        </p:nvSpPr>
        <p:spPr/>
        <p:txBody>
          <a:bodyPr/>
          <a:lstStyle/>
          <a:p>
            <a:fld id="{61C956A2-680A-48D7-A037-C726CE4ABA8D}" type="slidenum">
              <a:rPr lang="it-IT" smtClean="0"/>
              <a:t>15</a:t>
            </a:fld>
            <a:endParaRPr lang="it-IT"/>
          </a:p>
        </p:txBody>
      </p:sp>
    </p:spTree>
    <p:extLst>
      <p:ext uri="{BB962C8B-B14F-4D97-AF65-F5344CB8AC3E}">
        <p14:creationId xmlns:p14="http://schemas.microsoft.com/office/powerpoint/2010/main" val="2326638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271233" cy="3477875"/>
          </a:xfrm>
          <a:prstGeom prst="rect">
            <a:avLst/>
          </a:prstGeom>
          <a:noFill/>
        </p:spPr>
        <p:txBody>
          <a:bodyPr wrap="square">
            <a:spAutoFit/>
          </a:bodyPr>
          <a:lstStyle/>
          <a:p>
            <a:pPr marL="0" indent="0">
              <a:buNone/>
            </a:pPr>
            <a:r>
              <a:rPr lang="it-IT" sz="2000" dirty="0" err="1">
                <a:latin typeface="Times New Roman" panose="02020603050405020304" pitchFamily="18" charset="0"/>
              </a:rPr>
              <a:t>Each</a:t>
            </a:r>
            <a:r>
              <a:rPr lang="it-IT" sz="2000" dirty="0">
                <a:latin typeface="Times New Roman" panose="02020603050405020304" pitchFamily="18" charset="0"/>
              </a:rPr>
              <a:t> product </a:t>
            </a:r>
            <a:r>
              <a:rPr lang="it-IT" sz="2000" dirty="0" err="1">
                <a:latin typeface="Times New Roman" panose="02020603050405020304" pitchFamily="18" charset="0"/>
              </a:rPr>
              <a:t>comes</a:t>
            </a:r>
            <a:r>
              <a:rPr lang="it-IT" sz="2000" dirty="0">
                <a:latin typeface="Times New Roman" panose="02020603050405020304" pitchFamily="18" charset="0"/>
              </a:rPr>
              <a:t> with 4 </a:t>
            </a:r>
            <a:r>
              <a:rPr lang="it-IT" sz="2000" dirty="0" err="1">
                <a:latin typeface="Times New Roman" panose="02020603050405020304" pitchFamily="18" charset="0"/>
              </a:rPr>
              <a:t>possible</a:t>
            </a:r>
            <a:r>
              <a:rPr lang="it-IT" sz="2000" dirty="0">
                <a:latin typeface="Times New Roman" panose="02020603050405020304" pitchFamily="18" charset="0"/>
              </a:rPr>
              <a:t> prices: a </a:t>
            </a:r>
            <a:r>
              <a:rPr lang="it-IT" sz="2000" dirty="0">
                <a:solidFill>
                  <a:schemeClr val="accent1"/>
                </a:solidFill>
                <a:latin typeface="Times New Roman" panose="02020603050405020304" pitchFamily="18" charset="0"/>
                <a:cs typeface="Times New Roman" panose="02020603050405020304" pitchFamily="18" charset="0"/>
              </a:rPr>
              <a:t>regular price</a:t>
            </a:r>
            <a:r>
              <a:rPr lang="it-IT" sz="2000" dirty="0">
                <a:latin typeface="Times New Roman" panose="02020603050405020304" pitchFamily="18" charset="0"/>
                <a:cs typeface="Times New Roman" panose="02020603050405020304" pitchFamily="18" charset="0"/>
              </a:rPr>
              <a:t>, an </a:t>
            </a:r>
            <a:r>
              <a:rPr lang="it-IT" sz="2000" dirty="0" err="1">
                <a:solidFill>
                  <a:schemeClr val="accent1"/>
                </a:solidFill>
                <a:latin typeface="Times New Roman" panose="02020603050405020304" pitchFamily="18" charset="0"/>
                <a:cs typeface="Times New Roman" panose="02020603050405020304" pitchFamily="18" charset="0"/>
              </a:rPr>
              <a:t>overprice</a:t>
            </a:r>
            <a:r>
              <a:rPr lang="it-IT" sz="2000" dirty="0">
                <a:latin typeface="Times New Roman" panose="02020603050405020304" pitchFamily="18" charset="0"/>
                <a:cs typeface="Times New Roman" panose="02020603050405020304" pitchFamily="18" charset="0"/>
              </a:rPr>
              <a:t>, a </a:t>
            </a:r>
            <a:r>
              <a:rPr lang="it-IT" sz="2000" dirty="0">
                <a:solidFill>
                  <a:schemeClr val="accent1"/>
                </a:solidFill>
                <a:latin typeface="Times New Roman" panose="02020603050405020304" pitchFamily="18" charset="0"/>
                <a:cs typeface="Times New Roman" panose="02020603050405020304" pitchFamily="18" charset="0"/>
              </a:rPr>
              <a:t>discount</a:t>
            </a:r>
            <a:r>
              <a:rPr lang="it-IT" sz="2000" dirty="0">
                <a:latin typeface="Times New Roman" panose="02020603050405020304" pitchFamily="18" charset="0"/>
                <a:cs typeface="Times New Roman" panose="02020603050405020304" pitchFamily="18" charset="0"/>
              </a:rPr>
              <a:t> and a </a:t>
            </a:r>
            <a:r>
              <a:rPr lang="it-IT" sz="2000" dirty="0">
                <a:solidFill>
                  <a:schemeClr val="accent1"/>
                </a:solidFill>
                <a:latin typeface="Times New Roman" panose="02020603050405020304" pitchFamily="18" charset="0"/>
                <a:cs typeface="Times New Roman" panose="02020603050405020304" pitchFamily="18" charset="0"/>
              </a:rPr>
              <a:t>super</a:t>
            </a:r>
            <a:r>
              <a:rPr lang="it-IT" sz="2000" dirty="0">
                <a:solidFill>
                  <a:srgbClr val="C00000"/>
                </a:solidFill>
                <a:latin typeface="Times New Roman" panose="02020603050405020304" pitchFamily="18" charset="0"/>
                <a:cs typeface="Times New Roman" panose="02020603050405020304" pitchFamily="18" charset="0"/>
              </a:rPr>
              <a:t> </a:t>
            </a:r>
            <a:r>
              <a:rPr lang="it-IT" sz="2000" dirty="0" err="1">
                <a:solidFill>
                  <a:schemeClr val="accent1"/>
                </a:solidFill>
                <a:latin typeface="Times New Roman" panose="02020603050405020304" pitchFamily="18" charset="0"/>
                <a:cs typeface="Times New Roman" panose="02020603050405020304" pitchFamily="18" charset="0"/>
              </a:rPr>
              <a:t>offer</a:t>
            </a:r>
            <a:r>
              <a:rPr lang="it-IT" sz="2000" dirty="0">
                <a:latin typeface="Times New Roman" panose="02020603050405020304" pitchFamily="18" charset="0"/>
                <a:cs typeface="Times New Roman" panose="02020603050405020304" pitchFamily="18" charset="0"/>
              </a:rPr>
              <a:t>.</a:t>
            </a:r>
          </a:p>
          <a:p>
            <a:pPr marL="0" indent="0">
              <a:buNone/>
            </a:pPr>
            <a:endParaRPr lang="it-IT" sz="2000" dirty="0">
              <a:latin typeface="Times New Roman" panose="02020603050405020304" pitchFamily="18" charset="0"/>
              <a:cs typeface="Times New Roman" panose="02020603050405020304" pitchFamily="18" charset="0"/>
            </a:endParaRPr>
          </a:p>
          <a:p>
            <a:pPr marL="0" indent="0">
              <a:buNone/>
            </a:pPr>
            <a:r>
              <a:rPr lang="it-IT" sz="2000" dirty="0" err="1">
                <a:latin typeface="Times New Roman" panose="02020603050405020304" pitchFamily="18" charset="0"/>
                <a:cs typeface="Times New Roman" panose="02020603050405020304" pitchFamily="18" charset="0"/>
              </a:rPr>
              <a:t>Our</a:t>
            </a:r>
            <a:r>
              <a:rPr lang="it-IT" sz="2000" dirty="0">
                <a:latin typeface="Times New Roman" panose="02020603050405020304" pitchFamily="18" charset="0"/>
                <a:cs typeface="Times New Roman" panose="02020603050405020304" pitchFamily="18" charset="0"/>
              </a:rPr>
              <a:t> goal </a:t>
            </a:r>
            <a:r>
              <a:rPr lang="it-IT" sz="2000" dirty="0" err="1">
                <a:latin typeface="Times New Roman" panose="02020603050405020304" pitchFamily="18" charset="0"/>
                <a:cs typeface="Times New Roman" panose="02020603050405020304" pitchFamily="18" charset="0"/>
              </a:rPr>
              <a:t>is</a:t>
            </a:r>
            <a:r>
              <a:rPr lang="it-IT" sz="2000" dirty="0">
                <a:latin typeface="Times New Roman" panose="02020603050405020304" pitchFamily="18" charset="0"/>
                <a:cs typeface="Times New Roman" panose="02020603050405020304" pitchFamily="18" charset="0"/>
              </a:rPr>
              <a:t> to determine the </a:t>
            </a:r>
            <a:r>
              <a:rPr lang="it-IT" sz="2000" dirty="0">
                <a:solidFill>
                  <a:schemeClr val="accent1"/>
                </a:solidFill>
                <a:latin typeface="Times New Roman" panose="02020603050405020304" pitchFamily="18" charset="0"/>
                <a:cs typeface="Times New Roman" panose="02020603050405020304" pitchFamily="18" charset="0"/>
              </a:rPr>
              <a:t>best price </a:t>
            </a:r>
            <a:r>
              <a:rPr lang="it-IT" sz="2000" dirty="0" err="1">
                <a:solidFill>
                  <a:schemeClr val="accent1"/>
                </a:solidFill>
                <a:latin typeface="Times New Roman" panose="02020603050405020304" pitchFamily="18" charset="0"/>
                <a:cs typeface="Times New Roman" panose="02020603050405020304" pitchFamily="18" charset="0"/>
              </a:rPr>
              <a:t>configuration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possibly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depending</a:t>
            </a:r>
            <a:r>
              <a:rPr lang="it-IT" sz="2000" dirty="0">
                <a:latin typeface="Times New Roman" panose="02020603050405020304" pitchFamily="18" charset="0"/>
                <a:cs typeface="Times New Roman" panose="02020603050405020304" pitchFamily="18" charset="0"/>
              </a:rPr>
              <a:t> on </a:t>
            </a:r>
            <a:r>
              <a:rPr lang="it-IT" sz="2000" dirty="0" err="1">
                <a:latin typeface="Times New Roman" panose="02020603050405020304" pitchFamily="18" charset="0"/>
                <a:cs typeface="Times New Roman" panose="02020603050405020304" pitchFamily="18" charset="0"/>
              </a:rPr>
              <a:t>different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costumer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contexts</a:t>
            </a:r>
            <a:r>
              <a:rPr lang="it-IT" sz="2000" dirty="0">
                <a:latin typeface="Times New Roman" panose="02020603050405020304" pitchFamily="18" charset="0"/>
                <a:cs typeface="Times New Roman" panose="02020603050405020304" pitchFamily="18" charset="0"/>
              </a:rPr>
              <a:t> and seasons, </a:t>
            </a:r>
            <a:r>
              <a:rPr lang="it-IT" sz="2000" dirty="0" err="1">
                <a:latin typeface="Times New Roman" panose="02020603050405020304" pitchFamily="18" charset="0"/>
                <a:cs typeface="Times New Roman" panose="02020603050405020304" pitchFamily="18" charset="0"/>
              </a:rPr>
              <a:t>while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having</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various</a:t>
            </a:r>
            <a:r>
              <a:rPr lang="it-IT" sz="2000" dirty="0">
                <a:latin typeface="Times New Roman" panose="02020603050405020304" pitchFamily="18" charset="0"/>
                <a:cs typeface="Times New Roman" panose="02020603050405020304" pitchFamily="18" charset="0"/>
              </a:rPr>
              <a:t> degrees of information </a:t>
            </a:r>
            <a:r>
              <a:rPr lang="it-IT" sz="2000" dirty="0" err="1">
                <a:latin typeface="Times New Roman" panose="02020603050405020304" pitchFamily="18" charset="0"/>
                <a:cs typeface="Times New Roman" panose="02020603050405020304" pitchFamily="18" charset="0"/>
              </a:rPr>
              <a:t>at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our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disposal</a:t>
            </a:r>
            <a:r>
              <a:rPr lang="it-IT" sz="2000" dirty="0">
                <a:latin typeface="Times New Roman" panose="02020603050405020304" pitchFamily="18" charset="0"/>
                <a:cs typeface="Times New Roman" panose="02020603050405020304" pitchFamily="18" charset="0"/>
              </a:rPr>
              <a:t>.</a:t>
            </a:r>
          </a:p>
          <a:p>
            <a:pPr marL="0" indent="0">
              <a:buNone/>
            </a:pPr>
            <a:endParaRPr lang="it-IT" sz="2000" dirty="0">
              <a:latin typeface="Times New Roman" panose="02020603050405020304" pitchFamily="18" charset="0"/>
              <a:cs typeface="Times New Roman" panose="02020603050405020304" pitchFamily="18" charset="0"/>
            </a:endParaRPr>
          </a:p>
          <a:p>
            <a:pPr marL="0" indent="0">
              <a:buNone/>
            </a:pPr>
            <a:r>
              <a:rPr lang="it-IT" sz="2000" dirty="0" err="1">
                <a:latin typeface="Times New Roman" panose="02020603050405020304" pitchFamily="18" charset="0"/>
                <a:cs typeface="Times New Roman" panose="02020603050405020304" pitchFamily="18" charset="0"/>
              </a:rPr>
              <a:t>We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now</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present</a:t>
            </a:r>
            <a:r>
              <a:rPr lang="it-IT" sz="2000" dirty="0">
                <a:latin typeface="Times New Roman" panose="02020603050405020304" pitchFamily="18" charset="0"/>
                <a:cs typeface="Times New Roman" panose="02020603050405020304" pitchFamily="18" charset="0"/>
              </a:rPr>
              <a:t> the </a:t>
            </a:r>
            <a:r>
              <a:rPr lang="it-IT" sz="2000" dirty="0" err="1">
                <a:latin typeface="Times New Roman" panose="02020603050405020304" pitchFamily="18" charset="0"/>
                <a:cs typeface="Times New Roman" panose="02020603050405020304" pitchFamily="18" charset="0"/>
              </a:rPr>
              <a:t>optimal</a:t>
            </a:r>
            <a:r>
              <a:rPr lang="it-IT" sz="2000" dirty="0">
                <a:latin typeface="Times New Roman" panose="02020603050405020304" pitchFamily="18" charset="0"/>
                <a:cs typeface="Times New Roman" panose="02020603050405020304" pitchFamily="18" charset="0"/>
              </a:rPr>
              <a:t> pricing strategies for </a:t>
            </a:r>
            <a:r>
              <a:rPr lang="it-IT" sz="2000" dirty="0" err="1">
                <a:latin typeface="Times New Roman" panose="02020603050405020304" pitchFamily="18" charset="0"/>
                <a:cs typeface="Times New Roman" panose="02020603050405020304" pitchFamily="18" charset="0"/>
              </a:rPr>
              <a:t>all</a:t>
            </a:r>
            <a:r>
              <a:rPr lang="it-IT" sz="2000" dirty="0">
                <a:latin typeface="Times New Roman" panose="02020603050405020304" pitchFamily="18" charset="0"/>
                <a:cs typeface="Times New Roman" panose="02020603050405020304" pitchFamily="18" charset="0"/>
              </a:rPr>
              <a:t> the </a:t>
            </a:r>
            <a:r>
              <a:rPr lang="it-IT" sz="2000" dirty="0" err="1">
                <a:latin typeface="Times New Roman" panose="02020603050405020304" pitchFamily="18" charset="0"/>
                <a:cs typeface="Times New Roman" panose="02020603050405020304" pitchFamily="18" charset="0"/>
              </a:rPr>
              <a:t>scenarios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we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encounter</a:t>
            </a:r>
            <a:r>
              <a:rPr lang="it-IT" sz="2000" dirty="0">
                <a:latin typeface="Times New Roman" panose="02020603050405020304" pitchFamily="18" charset="0"/>
                <a:cs typeface="Times New Roman" panose="02020603050405020304" pitchFamily="18" charset="0"/>
              </a:rPr>
              <a:t> in the </a:t>
            </a:r>
            <a:r>
              <a:rPr lang="it-IT" sz="2000" dirty="0" err="1">
                <a:latin typeface="Times New Roman" panose="02020603050405020304" pitchFamily="18" charset="0"/>
                <a:cs typeface="Times New Roman" panose="02020603050405020304" pitchFamily="18" charset="0"/>
              </a:rPr>
              <a:t>developement</a:t>
            </a:r>
            <a:r>
              <a:rPr lang="it-IT" sz="2000" dirty="0">
                <a:latin typeface="Times New Roman" panose="02020603050405020304" pitchFamily="18" charset="0"/>
                <a:cs typeface="Times New Roman" panose="02020603050405020304" pitchFamily="18" charset="0"/>
              </a:rPr>
              <a:t> of </a:t>
            </a:r>
            <a:r>
              <a:rPr lang="it-IT" sz="2000" dirty="0" err="1">
                <a:latin typeface="Times New Roman" panose="02020603050405020304" pitchFamily="18" charset="0"/>
                <a:cs typeface="Times New Roman" panose="02020603050405020304" pitchFamily="18" charset="0"/>
              </a:rPr>
              <a:t>this</a:t>
            </a:r>
            <a:r>
              <a:rPr lang="it-IT" sz="2000" dirty="0">
                <a:latin typeface="Times New Roman" panose="02020603050405020304" pitchFamily="18" charset="0"/>
                <a:cs typeface="Times New Roman" panose="02020603050405020304" pitchFamily="18" charset="0"/>
              </a:rPr>
              <a:t> project; </a:t>
            </a:r>
            <a:r>
              <a:rPr lang="it-IT" sz="2000" dirty="0" err="1">
                <a:latin typeface="Times New Roman" panose="02020603050405020304" pitchFamily="18" charset="0"/>
                <a:cs typeface="Times New Roman" panose="02020603050405020304" pitchFamily="18" charset="0"/>
              </a:rPr>
              <a:t>all</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our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learners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eventually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succeed</a:t>
            </a:r>
            <a:r>
              <a:rPr lang="it-IT" sz="2000" dirty="0">
                <a:latin typeface="Times New Roman" panose="02020603050405020304" pitchFamily="18" charset="0"/>
                <a:cs typeface="Times New Roman" panose="02020603050405020304" pitchFamily="18" charset="0"/>
              </a:rPr>
              <a:t> in learning </a:t>
            </a:r>
            <a:r>
              <a:rPr lang="it-IT" sz="2000" dirty="0" err="1">
                <a:latin typeface="Times New Roman" panose="02020603050405020304" pitchFamily="18" charset="0"/>
                <a:cs typeface="Times New Roman" panose="02020603050405020304" pitchFamily="18" charset="0"/>
              </a:rPr>
              <a:t>such</a:t>
            </a:r>
            <a:r>
              <a:rPr lang="it-IT" sz="2000" dirty="0">
                <a:latin typeface="Times New Roman" panose="02020603050405020304" pitchFamily="18" charset="0"/>
                <a:cs typeface="Times New Roman" panose="02020603050405020304" pitchFamily="18" charset="0"/>
              </a:rPr>
              <a:t> policies, with the </a:t>
            </a:r>
            <a:r>
              <a:rPr lang="it-IT" sz="2000" dirty="0" err="1">
                <a:latin typeface="Times New Roman" panose="02020603050405020304" pitchFamily="18" charset="0"/>
                <a:cs typeface="Times New Roman" panose="02020603050405020304" pitchFamily="18" charset="0"/>
              </a:rPr>
              <a:t>exceptions</a:t>
            </a:r>
            <a:r>
              <a:rPr lang="it-IT" sz="2000" dirty="0">
                <a:latin typeface="Times New Roman" panose="02020603050405020304" pitchFamily="18" charset="0"/>
                <a:cs typeface="Times New Roman" panose="02020603050405020304" pitchFamily="18" charset="0"/>
              </a:rPr>
              <a:t> and </a:t>
            </a:r>
            <a:r>
              <a:rPr lang="it-IT" sz="2000" dirty="0" err="1">
                <a:latin typeface="Times New Roman" panose="02020603050405020304" pitchFamily="18" charset="0"/>
                <a:cs typeface="Times New Roman" panose="02020603050405020304" pitchFamily="18" charset="0"/>
              </a:rPr>
              <a:t>issues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will</a:t>
            </a:r>
            <a:r>
              <a:rPr lang="it-IT" sz="2000" dirty="0">
                <a:latin typeface="Times New Roman" panose="02020603050405020304" pitchFamily="18" charset="0"/>
                <a:cs typeface="Times New Roman" panose="02020603050405020304" pitchFamily="18" charset="0"/>
              </a:rPr>
              <a:t> be </a:t>
            </a:r>
            <a:r>
              <a:rPr lang="it-IT" sz="2000" dirty="0" err="1">
                <a:latin typeface="Times New Roman" panose="02020603050405020304" pitchFamily="18" charset="0"/>
                <a:cs typeface="Times New Roman" panose="02020603050405020304" pitchFamily="18" charset="0"/>
              </a:rPr>
              <a:t>discussed</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as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they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occur</a:t>
            </a:r>
            <a:r>
              <a:rPr lang="it-IT" sz="2000" dirty="0">
                <a:latin typeface="Times New Roman" panose="02020603050405020304" pitchFamily="18" charset="0"/>
                <a:cs typeface="Times New Roman" panose="02020603050405020304" pitchFamily="18" charset="0"/>
              </a:rPr>
              <a:t>.</a:t>
            </a:r>
          </a:p>
          <a:p>
            <a:pPr marL="0" indent="0">
              <a:buNone/>
            </a:pPr>
            <a:endParaRPr lang="it-IT" sz="2000" dirty="0">
              <a:latin typeface="Times New Roman" panose="02020603050405020304" pitchFamily="18" charset="0"/>
              <a:cs typeface="Times New Roman" panose="02020603050405020304" pitchFamily="18" charset="0"/>
            </a:endParaRPr>
          </a:p>
          <a:p>
            <a:pPr marL="0" indent="0">
              <a:buNone/>
            </a:pPr>
            <a:endParaRPr lang="it-IT" sz="2000" dirty="0">
              <a:latin typeface="Times New Roman" panose="02020603050405020304" pitchFamily="18" charset="0"/>
            </a:endParaRP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t>2. </a:t>
            </a:r>
            <a:r>
              <a:rPr lang="it-IT" err="1">
                <a:solidFill>
                  <a:schemeClr val="accent1"/>
                </a:solidFill>
              </a:rPr>
              <a:t>Determining</a:t>
            </a:r>
            <a:r>
              <a:rPr lang="it-IT">
                <a:solidFill>
                  <a:schemeClr val="accent1"/>
                </a:solidFill>
              </a:rPr>
              <a:t> Prices</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53EC41DA-DCB5-D6D5-070A-23A4B82AE83E}"/>
              </a:ext>
            </a:extLst>
          </p:cNvPr>
          <p:cNvSpPr>
            <a:spLocks noGrp="1"/>
          </p:cNvSpPr>
          <p:nvPr>
            <p:ph type="sldNum" sz="quarter" idx="12"/>
          </p:nvPr>
        </p:nvSpPr>
        <p:spPr/>
        <p:txBody>
          <a:bodyPr/>
          <a:lstStyle/>
          <a:p>
            <a:fld id="{61C956A2-680A-48D7-A037-C726CE4ABA8D}" type="slidenum">
              <a:rPr lang="it-IT" smtClean="0"/>
              <a:t>16</a:t>
            </a:fld>
            <a:endParaRPr lang="it-IT"/>
          </a:p>
        </p:txBody>
      </p:sp>
    </p:spTree>
    <p:extLst>
      <p:ext uri="{BB962C8B-B14F-4D97-AF65-F5344CB8AC3E}">
        <p14:creationId xmlns:p14="http://schemas.microsoft.com/office/powerpoint/2010/main" val="2442206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515600" cy="3785652"/>
          </a:xfrm>
          <a:prstGeom prst="rect">
            <a:avLst/>
          </a:prstGeom>
          <a:noFill/>
        </p:spPr>
        <p:txBody>
          <a:bodyPr wrap="square">
            <a:spAutoFit/>
          </a:bodyPr>
          <a:lstStyle/>
          <a:p>
            <a:pPr marL="0" indent="0">
              <a:buNone/>
            </a:pPr>
            <a:r>
              <a:rPr lang="it-IT" sz="2000" dirty="0">
                <a:latin typeface="Times New Roman" panose="02020603050405020304" pitchFamily="18" charset="0"/>
              </a:rPr>
              <a:t>The </a:t>
            </a:r>
            <a:r>
              <a:rPr lang="it-IT" sz="2000" dirty="0">
                <a:solidFill>
                  <a:schemeClr val="accent1"/>
                </a:solidFill>
                <a:latin typeface="Times New Roman" panose="02020603050405020304" pitchFamily="18" charset="0"/>
              </a:rPr>
              <a:t>base </a:t>
            </a:r>
            <a:r>
              <a:rPr lang="it-IT" sz="2000" dirty="0" err="1">
                <a:solidFill>
                  <a:schemeClr val="accent1"/>
                </a:solidFill>
                <a:latin typeface="Times New Roman" panose="02020603050405020304" pitchFamily="18" charset="0"/>
              </a:rPr>
              <a:t>environment</a:t>
            </a:r>
            <a:r>
              <a:rPr lang="it-IT" sz="2000" dirty="0">
                <a:solidFill>
                  <a:schemeClr val="accent1"/>
                </a:solidFill>
                <a:latin typeface="Times New Roman" panose="02020603050405020304" pitchFamily="18" charset="0"/>
              </a:rPr>
              <a:t> </a:t>
            </a:r>
            <a:r>
              <a:rPr lang="it-IT" sz="2000" dirty="0">
                <a:latin typeface="Times New Roman" panose="02020603050405020304" pitchFamily="18" charset="0"/>
              </a:rPr>
              <a:t>for </a:t>
            </a:r>
            <a:r>
              <a:rPr lang="it-IT" sz="2000" dirty="0" err="1">
                <a:latin typeface="Times New Roman" panose="02020603050405020304" pitchFamily="18" charset="0"/>
              </a:rPr>
              <a:t>our</a:t>
            </a:r>
            <a:r>
              <a:rPr lang="it-IT" sz="2000" dirty="0">
                <a:latin typeface="Times New Roman" panose="02020603050405020304" pitchFamily="18" charset="0"/>
              </a:rPr>
              <a:t> </a:t>
            </a:r>
            <a:r>
              <a:rPr lang="it-IT" sz="2000" dirty="0" err="1">
                <a:latin typeface="Times New Roman" panose="02020603050405020304" pitchFamily="18" charset="0"/>
              </a:rPr>
              <a:t>learners</a:t>
            </a:r>
            <a:r>
              <a:rPr lang="it-IT" sz="2000" dirty="0">
                <a:latin typeface="Times New Roman" panose="02020603050405020304" pitchFamily="18" charset="0"/>
              </a:rPr>
              <a:t> </a:t>
            </a:r>
            <a:r>
              <a:rPr lang="it-IT" sz="2000" dirty="0" err="1">
                <a:latin typeface="Times New Roman" panose="02020603050405020304" pitchFamily="18" charset="0"/>
              </a:rPr>
              <a:t>will</a:t>
            </a:r>
            <a:r>
              <a:rPr lang="it-IT" sz="2000" dirty="0">
                <a:latin typeface="Times New Roman" panose="02020603050405020304" pitchFamily="18" charset="0"/>
              </a:rPr>
              <a:t> be the High Season scenario, </a:t>
            </a:r>
            <a:r>
              <a:rPr lang="it-IT" sz="2000" dirty="0" err="1">
                <a:latin typeface="Times New Roman" panose="02020603050405020304" pitchFamily="18" charset="0"/>
              </a:rPr>
              <a:t>without</a:t>
            </a:r>
            <a:r>
              <a:rPr lang="it-IT" sz="2000" dirty="0">
                <a:latin typeface="Times New Roman" panose="02020603050405020304" pitchFamily="18" charset="0"/>
              </a:rPr>
              <a:t> the </a:t>
            </a:r>
            <a:r>
              <a:rPr lang="it-IT" sz="2000" dirty="0" err="1">
                <a:latin typeface="Times New Roman" panose="02020603050405020304" pitchFamily="18" charset="0"/>
              </a:rPr>
              <a:t>possibility</a:t>
            </a:r>
            <a:r>
              <a:rPr lang="it-IT" sz="2000" dirty="0">
                <a:latin typeface="Times New Roman" panose="02020603050405020304" pitchFamily="18" charset="0"/>
              </a:rPr>
              <a:t> of </a:t>
            </a:r>
            <a:r>
              <a:rPr lang="it-IT" sz="2000" dirty="0" err="1">
                <a:latin typeface="Times New Roman" panose="02020603050405020304" pitchFamily="18" charset="0"/>
              </a:rPr>
              <a:t>discerning</a:t>
            </a:r>
            <a:r>
              <a:rPr lang="it-IT" sz="2000" dirty="0">
                <a:latin typeface="Times New Roman" panose="02020603050405020304" pitchFamily="18" charset="0"/>
              </a:rPr>
              <a:t> </a:t>
            </a:r>
            <a:r>
              <a:rPr lang="it-IT" sz="2000" dirty="0" err="1">
                <a:latin typeface="Times New Roman" panose="02020603050405020304" pitchFamily="18" charset="0"/>
              </a:rPr>
              <a:t>contexts</a:t>
            </a:r>
            <a:r>
              <a:rPr lang="it-IT" sz="2000" dirty="0">
                <a:latin typeface="Times New Roman" panose="02020603050405020304" pitchFamily="18" charset="0"/>
              </a:rPr>
              <a:t>.</a:t>
            </a:r>
          </a:p>
          <a:p>
            <a:pPr marL="0" indent="0">
              <a:buNone/>
            </a:pPr>
            <a:endParaRPr lang="it-IT" sz="2000" dirty="0">
              <a:latin typeface="Times New Roman" panose="02020603050405020304" pitchFamily="18" charset="0"/>
            </a:endParaRPr>
          </a:p>
          <a:p>
            <a:pPr marL="0" indent="0">
              <a:buNone/>
            </a:pPr>
            <a:r>
              <a:rPr lang="it-IT" sz="2000" dirty="0">
                <a:latin typeface="Times New Roman" panose="02020603050405020304" pitchFamily="18" charset="0"/>
              </a:rPr>
              <a:t>In </a:t>
            </a:r>
            <a:r>
              <a:rPr lang="it-IT" sz="2000" dirty="0" err="1">
                <a:latin typeface="Times New Roman" panose="02020603050405020304" pitchFamily="18" charset="0"/>
              </a:rPr>
              <a:t>such</a:t>
            </a:r>
            <a:r>
              <a:rPr lang="it-IT" sz="2000" dirty="0">
                <a:latin typeface="Times New Roman" panose="02020603050405020304" pitchFamily="18" charset="0"/>
              </a:rPr>
              <a:t> an </a:t>
            </a:r>
            <a:r>
              <a:rPr lang="it-IT" sz="2000" dirty="0" err="1">
                <a:latin typeface="Times New Roman" panose="02020603050405020304" pitchFamily="18" charset="0"/>
              </a:rPr>
              <a:t>environment</a:t>
            </a:r>
            <a:r>
              <a:rPr lang="it-IT" sz="2000" dirty="0">
                <a:latin typeface="Times New Roman" panose="02020603050405020304" pitchFamily="18" charset="0"/>
              </a:rPr>
              <a:t> the </a:t>
            </a:r>
            <a:r>
              <a:rPr lang="it-IT" sz="2000" dirty="0" err="1">
                <a:latin typeface="Times New Roman" panose="02020603050405020304" pitchFamily="18" charset="0"/>
              </a:rPr>
              <a:t>optimal</a:t>
            </a:r>
            <a:r>
              <a:rPr lang="it-IT" sz="2000" dirty="0">
                <a:latin typeface="Times New Roman" panose="02020603050405020304" pitchFamily="18" charset="0"/>
              </a:rPr>
              <a:t> strategy </a:t>
            </a:r>
            <a:r>
              <a:rPr lang="it-IT" sz="2000" dirty="0" err="1">
                <a:latin typeface="Times New Roman" panose="02020603050405020304" pitchFamily="18" charset="0"/>
              </a:rPr>
              <a:t>found</a:t>
            </a:r>
            <a:r>
              <a:rPr lang="it-IT" sz="2000" dirty="0">
                <a:latin typeface="Times New Roman" panose="02020603050405020304" pitchFamily="18" charset="0"/>
              </a:rPr>
              <a:t> by an </a:t>
            </a:r>
            <a:r>
              <a:rPr lang="it-IT" sz="2000" dirty="0" err="1">
                <a:latin typeface="Times New Roman" panose="02020603050405020304" pitchFamily="18" charset="0"/>
              </a:rPr>
              <a:t>exact</a:t>
            </a:r>
            <a:r>
              <a:rPr lang="it-IT" sz="2000" dirty="0">
                <a:latin typeface="Times New Roman" panose="02020603050405020304" pitchFamily="18" charset="0"/>
              </a:rPr>
              <a:t> </a:t>
            </a:r>
            <a:r>
              <a:rPr lang="it-IT" sz="2000" dirty="0" err="1">
                <a:latin typeface="Times New Roman" panose="02020603050405020304" pitchFamily="18" charset="0"/>
              </a:rPr>
              <a:t>clairvoyant</a:t>
            </a:r>
            <a:r>
              <a:rPr lang="it-IT" sz="2000" dirty="0">
                <a:latin typeface="Times New Roman" panose="02020603050405020304" pitchFamily="18" charset="0"/>
              </a:rPr>
              <a:t> </a:t>
            </a:r>
            <a:r>
              <a:rPr lang="it-IT" sz="2000" dirty="0" err="1">
                <a:latin typeface="Times New Roman" panose="02020603050405020304" pitchFamily="18" charset="0"/>
              </a:rPr>
              <a:t>algorithm</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a:t>
            </a:r>
          </a:p>
          <a:p>
            <a:pPr marL="0" indent="0">
              <a:buNone/>
            </a:pP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a:latin typeface="Times New Roman" panose="02020603050405020304" pitchFamily="18" charset="0"/>
              </a:rPr>
              <a:t>The </a:t>
            </a:r>
            <a:r>
              <a:rPr lang="it-IT" sz="2000" dirty="0" err="1">
                <a:latin typeface="Times New Roman" panose="02020603050405020304" pitchFamily="18" charset="0"/>
              </a:rPr>
              <a:t>Captain</a:t>
            </a:r>
            <a:r>
              <a:rPr lang="it-IT" sz="2000" dirty="0">
                <a:latin typeface="Times New Roman" panose="02020603050405020304" pitchFamily="18" charset="0"/>
              </a:rPr>
              <a:t> Experience: 	</a:t>
            </a:r>
            <a:r>
              <a:rPr lang="it-IT" sz="2000" dirty="0" err="1">
                <a:latin typeface="Times New Roman" panose="02020603050405020304" pitchFamily="18" charset="0"/>
              </a:rPr>
              <a:t>Overprice</a:t>
            </a: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err="1">
                <a:latin typeface="Times New Roman" panose="02020603050405020304" pitchFamily="18" charset="0"/>
              </a:rPr>
              <a:t>Dinner</a:t>
            </a:r>
            <a:r>
              <a:rPr lang="it-IT" sz="2000" dirty="0">
                <a:latin typeface="Times New Roman" panose="02020603050405020304" pitchFamily="18" charset="0"/>
              </a:rPr>
              <a:t> on Deck: 			Regular price</a:t>
            </a:r>
          </a:p>
          <a:p>
            <a:pPr marL="342900" indent="-342900">
              <a:buFont typeface="Arial" panose="020B0604020202020204" pitchFamily="34" charset="0"/>
              <a:buChar char="•"/>
            </a:pPr>
            <a:r>
              <a:rPr lang="it-IT" sz="2000" dirty="0" err="1">
                <a:latin typeface="Times New Roman" panose="02020603050405020304" pitchFamily="18" charset="0"/>
              </a:rPr>
              <a:t>Tropical</a:t>
            </a:r>
            <a:r>
              <a:rPr lang="it-IT" sz="2000" dirty="0">
                <a:latin typeface="Times New Roman" panose="02020603050405020304" pitchFamily="18" charset="0"/>
              </a:rPr>
              <a:t> Cocktail </a:t>
            </a:r>
            <a:r>
              <a:rPr lang="it-IT" sz="2000" dirty="0" err="1">
                <a:latin typeface="Times New Roman" panose="02020603050405020304" pitchFamily="18" charset="0"/>
              </a:rPr>
              <a:t>Tasting</a:t>
            </a:r>
            <a:r>
              <a:rPr lang="it-IT" sz="2000" dirty="0">
                <a:latin typeface="Times New Roman" panose="02020603050405020304" pitchFamily="18" charset="0"/>
              </a:rPr>
              <a:t>:	Discount</a:t>
            </a:r>
          </a:p>
          <a:p>
            <a:pPr marL="342900" indent="-342900">
              <a:buFont typeface="Arial" panose="020B0604020202020204" pitchFamily="34" charset="0"/>
              <a:buChar char="•"/>
            </a:pPr>
            <a:r>
              <a:rPr lang="it-IT" sz="2000" dirty="0">
                <a:latin typeface="Times New Roman" panose="02020603050405020304" pitchFamily="18" charset="0"/>
              </a:rPr>
              <a:t>The </a:t>
            </a:r>
            <a:r>
              <a:rPr lang="it-IT" sz="2000" dirty="0" err="1">
                <a:latin typeface="Times New Roman" panose="02020603050405020304" pitchFamily="18" charset="0"/>
              </a:rPr>
              <a:t>Adventurers</a:t>
            </a:r>
            <a:r>
              <a:rPr lang="it-IT" sz="2000" dirty="0">
                <a:latin typeface="Times New Roman" panose="02020603050405020304" pitchFamily="18" charset="0"/>
              </a:rPr>
              <a:t>’ Package:	Discount</a:t>
            </a:r>
          </a:p>
          <a:p>
            <a:pPr marL="342900" indent="-342900">
              <a:buFont typeface="Arial" panose="020B0604020202020204" pitchFamily="34" charset="0"/>
              <a:buChar char="•"/>
            </a:pPr>
            <a:r>
              <a:rPr lang="it-IT" sz="2000" dirty="0">
                <a:latin typeface="Times New Roman" panose="02020603050405020304" pitchFamily="18" charset="0"/>
              </a:rPr>
              <a:t>SPA on the High </a:t>
            </a:r>
            <a:r>
              <a:rPr lang="it-IT" sz="2000" dirty="0" err="1">
                <a:latin typeface="Times New Roman" panose="02020603050405020304" pitchFamily="18" charset="0"/>
              </a:rPr>
              <a:t>Seas</a:t>
            </a:r>
            <a:r>
              <a:rPr lang="it-IT" sz="2000" dirty="0">
                <a:latin typeface="Times New Roman" panose="02020603050405020304" pitchFamily="18" charset="0"/>
              </a:rPr>
              <a:t>: 		Regular Price</a:t>
            </a:r>
          </a:p>
          <a:p>
            <a:endParaRPr lang="it-IT" sz="2000" dirty="0">
              <a:latin typeface="Times New Roman" panose="02020603050405020304" pitchFamily="18" charset="0"/>
            </a:endParaRPr>
          </a:p>
          <a:p>
            <a:r>
              <a:rPr lang="it-IT" sz="2000" dirty="0">
                <a:latin typeface="Times New Roman" panose="02020603050405020304" pitchFamily="18" charset="0"/>
              </a:rPr>
              <a:t>Using </a:t>
            </a:r>
            <a:r>
              <a:rPr lang="it-IT" sz="2000" dirty="0" err="1">
                <a:latin typeface="Times New Roman" panose="02020603050405020304" pitchFamily="18" charset="0"/>
              </a:rPr>
              <a:t>such</a:t>
            </a:r>
            <a:r>
              <a:rPr lang="it-IT" sz="2000" dirty="0">
                <a:latin typeface="Times New Roman" panose="02020603050405020304" pitchFamily="18" charset="0"/>
              </a:rPr>
              <a:t> a strategy leads to an </a:t>
            </a:r>
            <a:r>
              <a:rPr lang="it-IT" sz="2000" dirty="0" err="1">
                <a:solidFill>
                  <a:schemeClr val="accent1"/>
                </a:solidFill>
                <a:latin typeface="Times New Roman" panose="02020603050405020304" pitchFamily="18" charset="0"/>
              </a:rPr>
              <a:t>expected</a:t>
            </a:r>
            <a:r>
              <a:rPr lang="it-IT" sz="2000" dirty="0">
                <a:solidFill>
                  <a:schemeClr val="accent1"/>
                </a:solidFill>
                <a:latin typeface="Times New Roman" panose="02020603050405020304" pitchFamily="18" charset="0"/>
              </a:rPr>
              <a:t> extra profit </a:t>
            </a:r>
            <a:r>
              <a:rPr lang="it-IT" sz="2000" dirty="0">
                <a:latin typeface="Times New Roman" panose="02020603050405020304" pitchFamily="18" charset="0"/>
              </a:rPr>
              <a:t>of 69,08€ per </a:t>
            </a:r>
            <a:r>
              <a:rPr lang="it-IT" sz="2000" dirty="0" err="1">
                <a:latin typeface="Times New Roman" panose="02020603050405020304" pitchFamily="18" charset="0"/>
              </a:rPr>
              <a:t>costumer</a:t>
            </a:r>
            <a:r>
              <a:rPr lang="it-IT" sz="2000" dirty="0">
                <a:latin typeface="Times New Roman" panose="02020603050405020304" pitchFamily="18" charset="0"/>
              </a:rPr>
              <a:t>.</a:t>
            </a: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t>2. </a:t>
            </a:r>
            <a:r>
              <a:rPr lang="it-IT" err="1">
                <a:solidFill>
                  <a:schemeClr val="accent1"/>
                </a:solidFill>
              </a:rPr>
              <a:t>Aggregated</a:t>
            </a:r>
            <a:r>
              <a:rPr lang="it-IT">
                <a:solidFill>
                  <a:schemeClr val="accent1"/>
                </a:solidFill>
              </a:rPr>
              <a:t> </a:t>
            </a:r>
            <a:r>
              <a:rPr lang="it-IT" err="1">
                <a:solidFill>
                  <a:schemeClr val="accent1"/>
                </a:solidFill>
              </a:rPr>
              <a:t>Problem</a:t>
            </a:r>
            <a:r>
              <a:rPr lang="it-IT">
                <a:solidFill>
                  <a:schemeClr val="accent1"/>
                </a:solidFill>
              </a:rPr>
              <a:t> Pricing </a:t>
            </a:r>
            <a:r>
              <a:rPr lang="it-IT" err="1">
                <a:solidFill>
                  <a:schemeClr val="accent1"/>
                </a:solidFill>
              </a:rPr>
              <a:t>Profile</a:t>
            </a:r>
            <a:endParaRPr lang="it-IT" sz="24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0A0E82BA-B7F0-A416-5BA9-48E892C6A387}"/>
              </a:ext>
            </a:extLst>
          </p:cNvPr>
          <p:cNvSpPr>
            <a:spLocks noGrp="1"/>
          </p:cNvSpPr>
          <p:nvPr>
            <p:ph type="sldNum" sz="quarter" idx="12"/>
          </p:nvPr>
        </p:nvSpPr>
        <p:spPr/>
        <p:txBody>
          <a:bodyPr/>
          <a:lstStyle/>
          <a:p>
            <a:fld id="{61C956A2-680A-48D7-A037-C726CE4ABA8D}" type="slidenum">
              <a:rPr lang="it-IT" smtClean="0"/>
              <a:t>17</a:t>
            </a:fld>
            <a:endParaRPr lang="it-IT"/>
          </a:p>
        </p:txBody>
      </p:sp>
    </p:spTree>
    <p:extLst>
      <p:ext uri="{BB962C8B-B14F-4D97-AF65-F5344CB8AC3E}">
        <p14:creationId xmlns:p14="http://schemas.microsoft.com/office/powerpoint/2010/main" val="4249708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515600" cy="3785652"/>
          </a:xfrm>
          <a:prstGeom prst="rect">
            <a:avLst/>
          </a:prstGeom>
          <a:noFill/>
        </p:spPr>
        <p:txBody>
          <a:bodyPr wrap="square">
            <a:spAutoFit/>
          </a:bodyPr>
          <a:lstStyle/>
          <a:p>
            <a:pPr marL="0" indent="0">
              <a:buNone/>
            </a:pPr>
            <a:r>
              <a:rPr lang="it-IT" sz="2000" dirty="0" err="1">
                <a:latin typeface="Times New Roman" panose="02020603050405020304" pitchFamily="18" charset="0"/>
              </a:rPr>
              <a:t>During</a:t>
            </a:r>
            <a:r>
              <a:rPr lang="it-IT" sz="2000" dirty="0">
                <a:latin typeface="Times New Roman" panose="02020603050405020304" pitchFamily="18" charset="0"/>
              </a:rPr>
              <a:t> Low Season prices </a:t>
            </a:r>
            <a:r>
              <a:rPr lang="it-IT" sz="2000" dirty="0" err="1">
                <a:latin typeface="Times New Roman" panose="02020603050405020304" pitchFamily="18" charset="0"/>
              </a:rPr>
              <a:t>need</a:t>
            </a:r>
            <a:r>
              <a:rPr lang="it-IT" sz="2000" dirty="0">
                <a:latin typeface="Times New Roman" panose="02020603050405020304" pitchFamily="18" charset="0"/>
              </a:rPr>
              <a:t> to </a:t>
            </a:r>
            <a:r>
              <a:rPr lang="it-IT" sz="2000" dirty="0" err="1">
                <a:latin typeface="Times New Roman" panose="02020603050405020304" pitchFamily="18" charset="0"/>
              </a:rPr>
              <a:t>adapt</a:t>
            </a:r>
            <a:r>
              <a:rPr lang="it-IT" sz="2000" dirty="0">
                <a:latin typeface="Times New Roman" panose="02020603050405020304" pitchFamily="18" charset="0"/>
              </a:rPr>
              <a:t> to </a:t>
            </a:r>
            <a:r>
              <a:rPr lang="it-IT" sz="2000" dirty="0" err="1">
                <a:latin typeface="Times New Roman" panose="02020603050405020304" pitchFamily="18" charset="0"/>
              </a:rPr>
              <a:t>costumers</a:t>
            </a:r>
            <a:r>
              <a:rPr lang="it-IT" sz="2000" dirty="0">
                <a:latin typeface="Times New Roman" panose="02020603050405020304" pitchFamily="18" charset="0"/>
              </a:rPr>
              <a:t>’ </a:t>
            </a:r>
            <a:r>
              <a:rPr lang="it-IT" sz="2000" dirty="0" err="1">
                <a:latin typeface="Times New Roman" panose="02020603050405020304" pitchFamily="18" charset="0"/>
              </a:rPr>
              <a:t>behaviour</a:t>
            </a:r>
            <a:r>
              <a:rPr lang="it-IT" sz="2000" dirty="0">
                <a:latin typeface="Times New Roman" panose="02020603050405020304" pitchFamily="18" charset="0"/>
              </a:rPr>
              <a:t>, in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environment</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are </a:t>
            </a:r>
            <a:r>
              <a:rPr lang="it-IT" sz="2000" dirty="0" err="1">
                <a:latin typeface="Times New Roman" panose="02020603050405020304" pitchFamily="18" charset="0"/>
              </a:rPr>
              <a:t>still</a:t>
            </a:r>
            <a:r>
              <a:rPr lang="it-IT" sz="2000" dirty="0">
                <a:latin typeface="Times New Roman" panose="02020603050405020304" pitchFamily="18" charset="0"/>
              </a:rPr>
              <a:t> </a:t>
            </a:r>
            <a:r>
              <a:rPr lang="it-IT" sz="2000" dirty="0" err="1">
                <a:latin typeface="Times New Roman" panose="02020603050405020304" pitchFamily="18" charset="0"/>
              </a:rPr>
              <a:t>adopting</a:t>
            </a:r>
            <a:r>
              <a:rPr lang="it-IT" sz="2000" dirty="0">
                <a:latin typeface="Times New Roman" panose="02020603050405020304" pitchFamily="18" charset="0"/>
              </a:rPr>
              <a:t> an </a:t>
            </a:r>
            <a:r>
              <a:rPr lang="it-IT" sz="2000" dirty="0" err="1">
                <a:latin typeface="Times New Roman" panose="02020603050405020304" pitchFamily="18" charset="0"/>
              </a:rPr>
              <a:t>aggregated</a:t>
            </a:r>
            <a:r>
              <a:rPr lang="it-IT" sz="2000" dirty="0">
                <a:latin typeface="Times New Roman" panose="02020603050405020304" pitchFamily="18" charset="0"/>
              </a:rPr>
              <a:t> </a:t>
            </a:r>
            <a:r>
              <a:rPr lang="it-IT" sz="2000" dirty="0" err="1">
                <a:latin typeface="Times New Roman" panose="02020603050405020304" pitchFamily="18" charset="0"/>
              </a:rPr>
              <a:t>approach</a:t>
            </a:r>
            <a:r>
              <a:rPr lang="it-IT" sz="2000" dirty="0">
                <a:latin typeface="Times New Roman" panose="02020603050405020304" pitchFamily="18" charset="0"/>
              </a:rPr>
              <a:t>.</a:t>
            </a:r>
          </a:p>
          <a:p>
            <a:pPr marL="0" indent="0">
              <a:buNone/>
            </a:pPr>
            <a:endParaRPr lang="it-IT" sz="2000" dirty="0">
              <a:latin typeface="Times New Roman" panose="02020603050405020304" pitchFamily="18" charset="0"/>
            </a:endParaRPr>
          </a:p>
          <a:p>
            <a:pPr marL="0" indent="0">
              <a:buNone/>
            </a:pPr>
            <a:r>
              <a:rPr lang="it-IT" sz="2000" dirty="0">
                <a:latin typeface="Times New Roman" panose="02020603050405020304" pitchFamily="18" charset="0"/>
              </a:rPr>
              <a:t>In </a:t>
            </a:r>
            <a:r>
              <a:rPr lang="it-IT" sz="2000" dirty="0" err="1">
                <a:latin typeface="Times New Roman" panose="02020603050405020304" pitchFamily="18" charset="0"/>
              </a:rPr>
              <a:t>such</a:t>
            </a:r>
            <a:r>
              <a:rPr lang="it-IT" sz="2000" dirty="0">
                <a:latin typeface="Times New Roman" panose="02020603050405020304" pitchFamily="18" charset="0"/>
              </a:rPr>
              <a:t> an </a:t>
            </a:r>
            <a:r>
              <a:rPr lang="it-IT" sz="2000" dirty="0" err="1">
                <a:latin typeface="Times New Roman" panose="02020603050405020304" pitchFamily="18" charset="0"/>
              </a:rPr>
              <a:t>environment</a:t>
            </a:r>
            <a:r>
              <a:rPr lang="it-IT" sz="2000" dirty="0">
                <a:latin typeface="Times New Roman" panose="02020603050405020304" pitchFamily="18" charset="0"/>
              </a:rPr>
              <a:t> the </a:t>
            </a:r>
            <a:r>
              <a:rPr lang="it-IT" sz="2000" dirty="0" err="1">
                <a:latin typeface="Times New Roman" panose="02020603050405020304" pitchFamily="18" charset="0"/>
              </a:rPr>
              <a:t>optimal</a:t>
            </a:r>
            <a:r>
              <a:rPr lang="it-IT" sz="2000" dirty="0">
                <a:latin typeface="Times New Roman" panose="02020603050405020304" pitchFamily="18" charset="0"/>
              </a:rPr>
              <a:t> strategy </a:t>
            </a:r>
            <a:r>
              <a:rPr lang="it-IT" sz="2000" dirty="0" err="1">
                <a:latin typeface="Times New Roman" panose="02020603050405020304" pitchFamily="18" charset="0"/>
              </a:rPr>
              <a:t>found</a:t>
            </a:r>
            <a:r>
              <a:rPr lang="it-IT" sz="2000" dirty="0">
                <a:latin typeface="Times New Roman" panose="02020603050405020304" pitchFamily="18" charset="0"/>
              </a:rPr>
              <a:t> by an </a:t>
            </a:r>
            <a:r>
              <a:rPr lang="it-IT" sz="2000" dirty="0" err="1">
                <a:latin typeface="Times New Roman" panose="02020603050405020304" pitchFamily="18" charset="0"/>
              </a:rPr>
              <a:t>exact</a:t>
            </a:r>
            <a:r>
              <a:rPr lang="it-IT" sz="2000" dirty="0">
                <a:latin typeface="Times New Roman" panose="02020603050405020304" pitchFamily="18" charset="0"/>
              </a:rPr>
              <a:t> </a:t>
            </a:r>
            <a:r>
              <a:rPr lang="it-IT" sz="2000" dirty="0" err="1">
                <a:latin typeface="Times New Roman" panose="02020603050405020304" pitchFamily="18" charset="0"/>
              </a:rPr>
              <a:t>clairvoyant</a:t>
            </a:r>
            <a:r>
              <a:rPr lang="it-IT" sz="2000" dirty="0">
                <a:latin typeface="Times New Roman" panose="02020603050405020304" pitchFamily="18" charset="0"/>
              </a:rPr>
              <a:t> </a:t>
            </a:r>
            <a:r>
              <a:rPr lang="it-IT" sz="2000" dirty="0" err="1">
                <a:latin typeface="Times New Roman" panose="02020603050405020304" pitchFamily="18" charset="0"/>
              </a:rPr>
              <a:t>algorithm</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a:t>
            </a:r>
          </a:p>
          <a:p>
            <a:pPr marL="0" indent="0">
              <a:buNone/>
            </a:pP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a:latin typeface="Times New Roman" panose="02020603050405020304" pitchFamily="18" charset="0"/>
              </a:rPr>
              <a:t>The </a:t>
            </a:r>
            <a:r>
              <a:rPr lang="it-IT" sz="2000" dirty="0" err="1">
                <a:latin typeface="Times New Roman" panose="02020603050405020304" pitchFamily="18" charset="0"/>
              </a:rPr>
              <a:t>Captain</a:t>
            </a:r>
            <a:r>
              <a:rPr lang="it-IT" sz="2000" dirty="0">
                <a:latin typeface="Times New Roman" panose="02020603050405020304" pitchFamily="18" charset="0"/>
              </a:rPr>
              <a:t> Experience: 	Discount</a:t>
            </a:r>
          </a:p>
          <a:p>
            <a:pPr marL="342900" indent="-342900">
              <a:buFont typeface="Arial" panose="020B0604020202020204" pitchFamily="34" charset="0"/>
              <a:buChar char="•"/>
            </a:pPr>
            <a:r>
              <a:rPr lang="it-IT" sz="2000" dirty="0" err="1">
                <a:latin typeface="Times New Roman" panose="02020603050405020304" pitchFamily="18" charset="0"/>
              </a:rPr>
              <a:t>Dinner</a:t>
            </a:r>
            <a:r>
              <a:rPr lang="it-IT" sz="2000" dirty="0">
                <a:latin typeface="Times New Roman" panose="02020603050405020304" pitchFamily="18" charset="0"/>
              </a:rPr>
              <a:t> on Deck: 			Super </a:t>
            </a:r>
            <a:r>
              <a:rPr lang="it-IT" sz="2000" dirty="0" err="1">
                <a:latin typeface="Times New Roman" panose="02020603050405020304" pitchFamily="18" charset="0"/>
              </a:rPr>
              <a:t>Offer</a:t>
            </a: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err="1">
                <a:latin typeface="Times New Roman" panose="02020603050405020304" pitchFamily="18" charset="0"/>
              </a:rPr>
              <a:t>Tropical</a:t>
            </a:r>
            <a:r>
              <a:rPr lang="it-IT" sz="2000" dirty="0">
                <a:latin typeface="Times New Roman" panose="02020603050405020304" pitchFamily="18" charset="0"/>
              </a:rPr>
              <a:t> Cocktail </a:t>
            </a:r>
            <a:r>
              <a:rPr lang="it-IT" sz="2000" dirty="0" err="1">
                <a:latin typeface="Times New Roman" panose="02020603050405020304" pitchFamily="18" charset="0"/>
              </a:rPr>
              <a:t>Tasting</a:t>
            </a:r>
            <a:r>
              <a:rPr lang="it-IT" sz="2000" dirty="0">
                <a:latin typeface="Times New Roman" panose="02020603050405020304" pitchFamily="18" charset="0"/>
              </a:rPr>
              <a:t>:	Discount</a:t>
            </a:r>
          </a:p>
          <a:p>
            <a:pPr marL="342900" indent="-342900">
              <a:buFont typeface="Arial" panose="020B0604020202020204" pitchFamily="34" charset="0"/>
              <a:buChar char="•"/>
            </a:pPr>
            <a:r>
              <a:rPr lang="it-IT" sz="2000" dirty="0">
                <a:latin typeface="Times New Roman" panose="02020603050405020304" pitchFamily="18" charset="0"/>
              </a:rPr>
              <a:t>The </a:t>
            </a:r>
            <a:r>
              <a:rPr lang="it-IT" sz="2000" dirty="0" err="1">
                <a:latin typeface="Times New Roman" panose="02020603050405020304" pitchFamily="18" charset="0"/>
              </a:rPr>
              <a:t>Adventurers</a:t>
            </a:r>
            <a:r>
              <a:rPr lang="it-IT" sz="2000" dirty="0">
                <a:latin typeface="Times New Roman" panose="02020603050405020304" pitchFamily="18" charset="0"/>
              </a:rPr>
              <a:t>’ Package:	Super </a:t>
            </a:r>
            <a:r>
              <a:rPr lang="it-IT" sz="2000" dirty="0" err="1">
                <a:latin typeface="Times New Roman" panose="02020603050405020304" pitchFamily="18" charset="0"/>
              </a:rPr>
              <a:t>Offer</a:t>
            </a: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a:latin typeface="Times New Roman" panose="02020603050405020304" pitchFamily="18" charset="0"/>
              </a:rPr>
              <a:t>SPA on the High </a:t>
            </a:r>
            <a:r>
              <a:rPr lang="it-IT" sz="2000" dirty="0" err="1">
                <a:latin typeface="Times New Roman" panose="02020603050405020304" pitchFamily="18" charset="0"/>
              </a:rPr>
              <a:t>Seas</a:t>
            </a:r>
            <a:r>
              <a:rPr lang="it-IT" sz="2000" dirty="0">
                <a:latin typeface="Times New Roman" panose="02020603050405020304" pitchFamily="18" charset="0"/>
              </a:rPr>
              <a:t>: 		Regular Price</a:t>
            </a:r>
          </a:p>
          <a:p>
            <a:endParaRPr lang="it-IT" sz="2000" dirty="0">
              <a:latin typeface="Times New Roman" panose="02020603050405020304" pitchFamily="18" charset="0"/>
            </a:endParaRPr>
          </a:p>
          <a:p>
            <a:r>
              <a:rPr lang="it-IT" sz="2000" dirty="0">
                <a:latin typeface="Times New Roman" panose="02020603050405020304" pitchFamily="18" charset="0"/>
              </a:rPr>
              <a:t>Using </a:t>
            </a:r>
            <a:r>
              <a:rPr lang="it-IT" sz="2000" dirty="0" err="1">
                <a:latin typeface="Times New Roman" panose="02020603050405020304" pitchFamily="18" charset="0"/>
              </a:rPr>
              <a:t>such</a:t>
            </a:r>
            <a:r>
              <a:rPr lang="it-IT" sz="2000" dirty="0">
                <a:latin typeface="Times New Roman" panose="02020603050405020304" pitchFamily="18" charset="0"/>
              </a:rPr>
              <a:t> a strategy leads to an </a:t>
            </a:r>
            <a:r>
              <a:rPr lang="it-IT" sz="2000" dirty="0" err="1">
                <a:solidFill>
                  <a:schemeClr val="accent1"/>
                </a:solidFill>
                <a:latin typeface="Times New Roman" panose="02020603050405020304" pitchFamily="18" charset="0"/>
              </a:rPr>
              <a:t>expected</a:t>
            </a:r>
            <a:r>
              <a:rPr lang="it-IT" sz="2000" dirty="0">
                <a:solidFill>
                  <a:schemeClr val="accent1"/>
                </a:solidFill>
                <a:latin typeface="Times New Roman" panose="02020603050405020304" pitchFamily="18" charset="0"/>
              </a:rPr>
              <a:t> extra profit </a:t>
            </a:r>
            <a:r>
              <a:rPr lang="it-IT" sz="2000" dirty="0">
                <a:latin typeface="Times New Roman" panose="02020603050405020304" pitchFamily="18" charset="0"/>
              </a:rPr>
              <a:t>of 42,12€ per </a:t>
            </a:r>
            <a:r>
              <a:rPr lang="it-IT" sz="2000" dirty="0" err="1">
                <a:latin typeface="Times New Roman" panose="02020603050405020304" pitchFamily="18" charset="0"/>
              </a:rPr>
              <a:t>costumer</a:t>
            </a:r>
            <a:r>
              <a:rPr lang="it-IT" sz="2000" dirty="0">
                <a:latin typeface="Times New Roman" panose="02020603050405020304" pitchFamily="18" charset="0"/>
              </a:rPr>
              <a:t>.</a:t>
            </a: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t>2. </a:t>
            </a:r>
            <a:r>
              <a:rPr lang="it-IT">
                <a:solidFill>
                  <a:schemeClr val="accent1"/>
                </a:solidFill>
              </a:rPr>
              <a:t>Low Season Pricing </a:t>
            </a:r>
            <a:r>
              <a:rPr lang="it-IT" err="1">
                <a:solidFill>
                  <a:schemeClr val="accent1"/>
                </a:solidFill>
              </a:rPr>
              <a:t>Profile</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47627EAD-8F8F-DBA2-D9EA-B8504407DC71}"/>
              </a:ext>
            </a:extLst>
          </p:cNvPr>
          <p:cNvSpPr>
            <a:spLocks noGrp="1"/>
          </p:cNvSpPr>
          <p:nvPr>
            <p:ph type="sldNum" sz="quarter" idx="12"/>
          </p:nvPr>
        </p:nvSpPr>
        <p:spPr/>
        <p:txBody>
          <a:bodyPr/>
          <a:lstStyle/>
          <a:p>
            <a:fld id="{61C956A2-680A-48D7-A037-C726CE4ABA8D}" type="slidenum">
              <a:rPr lang="it-IT" smtClean="0"/>
              <a:t>18</a:t>
            </a:fld>
            <a:endParaRPr lang="it-IT"/>
          </a:p>
        </p:txBody>
      </p:sp>
    </p:spTree>
    <p:extLst>
      <p:ext uri="{BB962C8B-B14F-4D97-AF65-F5344CB8AC3E}">
        <p14:creationId xmlns:p14="http://schemas.microsoft.com/office/powerpoint/2010/main" val="2650812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515600" cy="3785652"/>
          </a:xfrm>
          <a:prstGeom prst="rect">
            <a:avLst/>
          </a:prstGeom>
          <a:noFill/>
        </p:spPr>
        <p:txBody>
          <a:bodyPr wrap="square">
            <a:spAutoFit/>
          </a:bodyPr>
          <a:lstStyle/>
          <a:p>
            <a:pPr marL="0" indent="0">
              <a:buNone/>
            </a:pPr>
            <a:r>
              <a:rPr lang="it-IT" sz="2000" dirty="0" err="1">
                <a:latin typeface="Times New Roman" panose="02020603050405020304" pitchFamily="18" charset="0"/>
              </a:rPr>
              <a:t>During</a:t>
            </a:r>
            <a:r>
              <a:rPr lang="it-IT" sz="2000" dirty="0">
                <a:latin typeface="Times New Roman" panose="02020603050405020304" pitchFamily="18" charset="0"/>
              </a:rPr>
              <a:t> High Season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ultimately</a:t>
            </a:r>
            <a:r>
              <a:rPr lang="it-IT" sz="2000" dirty="0">
                <a:latin typeface="Times New Roman" panose="02020603050405020304" pitchFamily="18" charset="0"/>
              </a:rPr>
              <a:t> </a:t>
            </a:r>
            <a:r>
              <a:rPr lang="it-IT" sz="2000" dirty="0" err="1">
                <a:latin typeface="Times New Roman" panose="02020603050405020304" pitchFamily="18" charset="0"/>
              </a:rPr>
              <a:t>try</a:t>
            </a:r>
            <a:r>
              <a:rPr lang="it-IT" sz="2000" dirty="0">
                <a:latin typeface="Times New Roman" panose="02020603050405020304" pitchFamily="18" charset="0"/>
              </a:rPr>
              <a:t> to </a:t>
            </a:r>
            <a:r>
              <a:rPr lang="it-IT" sz="2000" dirty="0" err="1">
                <a:latin typeface="Times New Roman" panose="02020603050405020304" pitchFamily="18" charset="0"/>
              </a:rPr>
              <a:t>devise</a:t>
            </a:r>
            <a:r>
              <a:rPr lang="it-IT" sz="2000" dirty="0">
                <a:latin typeface="Times New Roman" panose="02020603050405020304" pitchFamily="18" charset="0"/>
              </a:rPr>
              <a:t> </a:t>
            </a:r>
            <a:r>
              <a:rPr lang="it-IT" sz="2000" dirty="0" err="1">
                <a:solidFill>
                  <a:schemeClr val="accent1"/>
                </a:solidFill>
                <a:latin typeface="Times New Roman" panose="02020603050405020304" pitchFamily="18" charset="0"/>
              </a:rPr>
              <a:t>context-specific</a:t>
            </a:r>
            <a:r>
              <a:rPr lang="it-IT" sz="2000" dirty="0">
                <a:solidFill>
                  <a:schemeClr val="accent1"/>
                </a:solidFill>
                <a:latin typeface="Times New Roman" panose="02020603050405020304" pitchFamily="18" charset="0"/>
              </a:rPr>
              <a:t> </a:t>
            </a:r>
            <a:r>
              <a:rPr lang="it-IT" sz="2000" dirty="0">
                <a:latin typeface="Times New Roman" panose="02020603050405020304" pitchFamily="18" charset="0"/>
              </a:rPr>
              <a:t>pricing strategies.</a:t>
            </a:r>
          </a:p>
          <a:p>
            <a:pPr marL="0" indent="0">
              <a:buNone/>
            </a:pPr>
            <a:endParaRPr lang="it-IT" sz="2000" dirty="0">
              <a:latin typeface="Times New Roman" panose="02020603050405020304" pitchFamily="18" charset="0"/>
            </a:endParaRPr>
          </a:p>
          <a:p>
            <a:pPr marL="0" indent="0">
              <a:buNone/>
            </a:pPr>
            <a:r>
              <a:rPr lang="it-IT" sz="2000" dirty="0">
                <a:latin typeface="Times New Roman" panose="02020603050405020304" pitchFamily="18" charset="0"/>
              </a:rPr>
              <a:t>On </a:t>
            </a:r>
            <a:r>
              <a:rPr lang="it-IT" sz="2000" dirty="0" err="1">
                <a:latin typeface="Times New Roman" panose="02020603050405020304" pitchFamily="18" charset="0"/>
              </a:rPr>
              <a:t>costumers</a:t>
            </a:r>
            <a:r>
              <a:rPr lang="it-IT" sz="2000" dirty="0">
                <a:latin typeface="Times New Roman" panose="02020603050405020304" pitchFamily="18" charset="0"/>
              </a:rPr>
              <a:t> </a:t>
            </a:r>
            <a:r>
              <a:rPr lang="it-IT" sz="2000" dirty="0" err="1">
                <a:latin typeface="Times New Roman" panose="02020603050405020304" pitchFamily="18" charset="0"/>
              </a:rPr>
              <a:t>classified</a:t>
            </a:r>
            <a:r>
              <a:rPr lang="it-IT" sz="2000" dirty="0">
                <a:latin typeface="Times New Roman" panose="02020603050405020304" pitchFamily="18" charset="0"/>
              </a:rPr>
              <a:t> </a:t>
            </a:r>
            <a:r>
              <a:rPr lang="it-IT" sz="2000" dirty="0" err="1">
                <a:latin typeface="Times New Roman" panose="02020603050405020304" pitchFamily="18" charset="0"/>
              </a:rPr>
              <a:t>as</a:t>
            </a:r>
            <a:r>
              <a:rPr lang="it-IT" sz="2000" dirty="0">
                <a:latin typeface="Times New Roman" panose="02020603050405020304" pitchFamily="18" charset="0"/>
              </a:rPr>
              <a:t> </a:t>
            </a:r>
            <a:r>
              <a:rPr lang="it-IT" sz="2000" dirty="0" err="1">
                <a:latin typeface="Times New Roman" panose="02020603050405020304" pitchFamily="18" charset="0"/>
              </a:rPr>
              <a:t>being</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single</a:t>
            </a:r>
            <a:r>
              <a:rPr lang="it-IT" sz="2000" dirty="0">
                <a:latin typeface="Times New Roman" panose="02020603050405020304" pitchFamily="18" charset="0"/>
              </a:rPr>
              <a:t> the </a:t>
            </a:r>
            <a:r>
              <a:rPr lang="it-IT" sz="2000" dirty="0" err="1">
                <a:latin typeface="Times New Roman" panose="02020603050405020304" pitchFamily="18" charset="0"/>
              </a:rPr>
              <a:t>optimal</a:t>
            </a:r>
            <a:r>
              <a:rPr lang="it-IT" sz="2000" dirty="0">
                <a:latin typeface="Times New Roman" panose="02020603050405020304" pitchFamily="18" charset="0"/>
              </a:rPr>
              <a:t> pricing strategy </a:t>
            </a:r>
            <a:r>
              <a:rPr lang="it-IT" sz="2000" dirty="0" err="1">
                <a:latin typeface="Times New Roman" panose="02020603050405020304" pitchFamily="18" charset="0"/>
              </a:rPr>
              <a:t>found</a:t>
            </a:r>
            <a:r>
              <a:rPr lang="it-IT" sz="2000" dirty="0">
                <a:latin typeface="Times New Roman" panose="02020603050405020304" pitchFamily="18" charset="0"/>
              </a:rPr>
              <a:t> by an </a:t>
            </a:r>
            <a:r>
              <a:rPr lang="it-IT" sz="2000" dirty="0" err="1">
                <a:latin typeface="Times New Roman" panose="02020603050405020304" pitchFamily="18" charset="0"/>
              </a:rPr>
              <a:t>exact</a:t>
            </a:r>
            <a:r>
              <a:rPr lang="it-IT" sz="2000" dirty="0">
                <a:latin typeface="Times New Roman" panose="02020603050405020304" pitchFamily="18" charset="0"/>
              </a:rPr>
              <a:t> </a:t>
            </a:r>
            <a:r>
              <a:rPr lang="it-IT" sz="2000" dirty="0" err="1">
                <a:latin typeface="Times New Roman" panose="02020603050405020304" pitchFamily="18" charset="0"/>
              </a:rPr>
              <a:t>clairvoyant</a:t>
            </a:r>
            <a:r>
              <a:rPr lang="it-IT" sz="2000" dirty="0">
                <a:latin typeface="Times New Roman" panose="02020603050405020304" pitchFamily="18" charset="0"/>
              </a:rPr>
              <a:t> </a:t>
            </a:r>
            <a:r>
              <a:rPr lang="it-IT" sz="2000" dirty="0" err="1">
                <a:latin typeface="Times New Roman" panose="02020603050405020304" pitchFamily="18" charset="0"/>
              </a:rPr>
              <a:t>algorithm</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a:t>
            </a:r>
          </a:p>
          <a:p>
            <a:pPr marL="0" indent="0">
              <a:buNone/>
            </a:pP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a:latin typeface="Times New Roman" panose="02020603050405020304" pitchFamily="18" charset="0"/>
              </a:rPr>
              <a:t>The </a:t>
            </a:r>
            <a:r>
              <a:rPr lang="it-IT" sz="2000" dirty="0" err="1">
                <a:latin typeface="Times New Roman" panose="02020603050405020304" pitchFamily="18" charset="0"/>
              </a:rPr>
              <a:t>Captain</a:t>
            </a:r>
            <a:r>
              <a:rPr lang="it-IT" sz="2000" dirty="0">
                <a:latin typeface="Times New Roman" panose="02020603050405020304" pitchFamily="18" charset="0"/>
              </a:rPr>
              <a:t> Experience: 	Super </a:t>
            </a:r>
            <a:r>
              <a:rPr lang="it-IT" sz="2000" dirty="0" err="1">
                <a:latin typeface="Times New Roman" panose="02020603050405020304" pitchFamily="18" charset="0"/>
              </a:rPr>
              <a:t>Offer</a:t>
            </a: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err="1">
                <a:latin typeface="Times New Roman" panose="02020603050405020304" pitchFamily="18" charset="0"/>
              </a:rPr>
              <a:t>Dinner</a:t>
            </a:r>
            <a:r>
              <a:rPr lang="it-IT" sz="2000" dirty="0">
                <a:latin typeface="Times New Roman" panose="02020603050405020304" pitchFamily="18" charset="0"/>
              </a:rPr>
              <a:t> on Deck: 			Super </a:t>
            </a:r>
            <a:r>
              <a:rPr lang="it-IT" sz="2000" dirty="0" err="1">
                <a:latin typeface="Times New Roman" panose="02020603050405020304" pitchFamily="18" charset="0"/>
              </a:rPr>
              <a:t>Offer</a:t>
            </a: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err="1">
                <a:latin typeface="Times New Roman" panose="02020603050405020304" pitchFamily="18" charset="0"/>
              </a:rPr>
              <a:t>Tropical</a:t>
            </a:r>
            <a:r>
              <a:rPr lang="it-IT" sz="2000" dirty="0">
                <a:latin typeface="Times New Roman" panose="02020603050405020304" pitchFamily="18" charset="0"/>
              </a:rPr>
              <a:t> Cocktail </a:t>
            </a:r>
            <a:r>
              <a:rPr lang="it-IT" sz="2000" dirty="0" err="1">
                <a:latin typeface="Times New Roman" panose="02020603050405020304" pitchFamily="18" charset="0"/>
              </a:rPr>
              <a:t>Tasting</a:t>
            </a:r>
            <a:r>
              <a:rPr lang="it-IT" sz="2000" dirty="0">
                <a:latin typeface="Times New Roman" panose="02020603050405020304" pitchFamily="18" charset="0"/>
              </a:rPr>
              <a:t>:	</a:t>
            </a:r>
            <a:r>
              <a:rPr lang="it-IT" sz="2000" dirty="0" err="1">
                <a:latin typeface="Times New Roman" panose="02020603050405020304" pitchFamily="18" charset="0"/>
              </a:rPr>
              <a:t>Overprice</a:t>
            </a:r>
            <a:endParaRPr lang="it-IT" sz="2000" dirty="0">
              <a:latin typeface="Times New Roman" panose="02020603050405020304" pitchFamily="18" charset="0"/>
            </a:endParaRPr>
          </a:p>
          <a:p>
            <a:pPr marL="342900" indent="-342900">
              <a:buFont typeface="Arial" panose="020B0604020202020204" pitchFamily="34" charset="0"/>
              <a:buChar char="•"/>
            </a:pPr>
            <a:r>
              <a:rPr lang="it-IT" sz="2000" dirty="0">
                <a:latin typeface="Times New Roman" panose="02020603050405020304" pitchFamily="18" charset="0"/>
              </a:rPr>
              <a:t>The </a:t>
            </a:r>
            <a:r>
              <a:rPr lang="it-IT" sz="2000" dirty="0" err="1">
                <a:latin typeface="Times New Roman" panose="02020603050405020304" pitchFamily="18" charset="0"/>
              </a:rPr>
              <a:t>Adventurers</a:t>
            </a:r>
            <a:r>
              <a:rPr lang="it-IT" sz="2000" dirty="0">
                <a:latin typeface="Times New Roman" panose="02020603050405020304" pitchFamily="18" charset="0"/>
              </a:rPr>
              <a:t>’ Package:	Discount</a:t>
            </a:r>
          </a:p>
          <a:p>
            <a:pPr marL="342900" indent="-342900">
              <a:buFont typeface="Arial" panose="020B0604020202020204" pitchFamily="34" charset="0"/>
              <a:buChar char="•"/>
            </a:pPr>
            <a:r>
              <a:rPr lang="it-IT" sz="2000" dirty="0">
                <a:latin typeface="Times New Roman" panose="02020603050405020304" pitchFamily="18" charset="0"/>
              </a:rPr>
              <a:t>SPA on the High </a:t>
            </a:r>
            <a:r>
              <a:rPr lang="it-IT" sz="2000" dirty="0" err="1">
                <a:latin typeface="Times New Roman" panose="02020603050405020304" pitchFamily="18" charset="0"/>
              </a:rPr>
              <a:t>Seas</a:t>
            </a:r>
            <a:r>
              <a:rPr lang="it-IT" sz="2000" dirty="0">
                <a:latin typeface="Times New Roman" panose="02020603050405020304" pitchFamily="18" charset="0"/>
              </a:rPr>
              <a:t>: 		Regular Price</a:t>
            </a:r>
          </a:p>
          <a:p>
            <a:endParaRPr lang="it-IT" sz="2000" dirty="0">
              <a:latin typeface="Times New Roman" panose="02020603050405020304" pitchFamily="18" charset="0"/>
            </a:endParaRPr>
          </a:p>
          <a:p>
            <a:r>
              <a:rPr lang="it-IT" sz="2000" dirty="0">
                <a:latin typeface="Times New Roman" panose="02020603050405020304" pitchFamily="18" charset="0"/>
              </a:rPr>
              <a:t>Using </a:t>
            </a:r>
            <a:r>
              <a:rPr lang="it-IT" sz="2000" dirty="0" err="1">
                <a:latin typeface="Times New Roman" panose="02020603050405020304" pitchFamily="18" charset="0"/>
              </a:rPr>
              <a:t>such</a:t>
            </a:r>
            <a:r>
              <a:rPr lang="it-IT" sz="2000" dirty="0">
                <a:latin typeface="Times New Roman" panose="02020603050405020304" pitchFamily="18" charset="0"/>
              </a:rPr>
              <a:t> a strategy leads to an </a:t>
            </a:r>
            <a:r>
              <a:rPr lang="it-IT" sz="2000" dirty="0" err="1">
                <a:solidFill>
                  <a:schemeClr val="accent1"/>
                </a:solidFill>
                <a:latin typeface="Times New Roman" panose="02020603050405020304" pitchFamily="18" charset="0"/>
              </a:rPr>
              <a:t>expected</a:t>
            </a:r>
            <a:r>
              <a:rPr lang="it-IT" sz="2000" dirty="0">
                <a:solidFill>
                  <a:schemeClr val="accent1"/>
                </a:solidFill>
                <a:latin typeface="Times New Roman" panose="02020603050405020304" pitchFamily="18" charset="0"/>
              </a:rPr>
              <a:t> extra profit </a:t>
            </a:r>
            <a:r>
              <a:rPr lang="it-IT" sz="2000" dirty="0">
                <a:latin typeface="Times New Roman" panose="02020603050405020304" pitchFamily="18" charset="0"/>
              </a:rPr>
              <a:t>of 62,20€ per single </a:t>
            </a:r>
            <a:r>
              <a:rPr lang="it-IT" sz="2000" dirty="0" err="1">
                <a:latin typeface="Times New Roman" panose="02020603050405020304" pitchFamily="18" charset="0"/>
              </a:rPr>
              <a:t>costumer</a:t>
            </a:r>
            <a:r>
              <a:rPr lang="it-IT" sz="2000" dirty="0">
                <a:latin typeface="Times New Roman" panose="02020603050405020304" pitchFamily="18" charset="0"/>
              </a:rPr>
              <a:t>.</a:t>
            </a: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t>2. </a:t>
            </a:r>
            <a:r>
              <a:rPr lang="it-IT" err="1">
                <a:solidFill>
                  <a:schemeClr val="accent1"/>
                </a:solidFill>
              </a:rPr>
              <a:t>Targeted</a:t>
            </a:r>
            <a:r>
              <a:rPr lang="it-IT">
                <a:solidFill>
                  <a:schemeClr val="accent1"/>
                </a:solidFill>
              </a:rPr>
              <a:t> Pricing </a:t>
            </a:r>
            <a:r>
              <a:rPr lang="it-IT" err="1">
                <a:solidFill>
                  <a:schemeClr val="accent1"/>
                </a:solidFill>
              </a:rPr>
              <a:t>Profile</a:t>
            </a:r>
            <a:r>
              <a:rPr lang="it-IT">
                <a:solidFill>
                  <a:schemeClr val="accent1"/>
                </a:solidFill>
              </a:rPr>
              <a:t>: Singles</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49CC3CA3-8709-1FFA-B6B0-7C56D85947EE}"/>
              </a:ext>
            </a:extLst>
          </p:cNvPr>
          <p:cNvSpPr>
            <a:spLocks noGrp="1"/>
          </p:cNvSpPr>
          <p:nvPr>
            <p:ph type="sldNum" sz="quarter" idx="12"/>
          </p:nvPr>
        </p:nvSpPr>
        <p:spPr/>
        <p:txBody>
          <a:bodyPr/>
          <a:lstStyle/>
          <a:p>
            <a:fld id="{61C956A2-680A-48D7-A037-C726CE4ABA8D}" type="slidenum">
              <a:rPr lang="it-IT" smtClean="0"/>
              <a:t>19</a:t>
            </a:fld>
            <a:endParaRPr lang="it-IT"/>
          </a:p>
        </p:txBody>
      </p:sp>
    </p:spTree>
    <p:extLst>
      <p:ext uri="{BB962C8B-B14F-4D97-AF65-F5344CB8AC3E}">
        <p14:creationId xmlns:p14="http://schemas.microsoft.com/office/powerpoint/2010/main" val="21765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6E8FD4-79DE-C769-EE26-D7304DADC43B}"/>
              </a:ext>
            </a:extLst>
          </p:cNvPr>
          <p:cNvSpPr>
            <a:spLocks noGrp="1"/>
          </p:cNvSpPr>
          <p:nvPr>
            <p:ph type="title"/>
          </p:nvPr>
        </p:nvSpPr>
        <p:spPr/>
        <p:txBody>
          <a:bodyPr/>
          <a:lstStyle/>
          <a:p>
            <a:r>
              <a:rPr lang="it-IT">
                <a:solidFill>
                  <a:schemeClr val="accent1"/>
                </a:solidFill>
              </a:rPr>
              <a:t>INDEX</a:t>
            </a:r>
          </a:p>
        </p:txBody>
      </p:sp>
      <p:sp>
        <p:nvSpPr>
          <p:cNvPr id="3" name="Segnaposto contenuto 2">
            <a:extLst>
              <a:ext uri="{FF2B5EF4-FFF2-40B4-BE49-F238E27FC236}">
                <a16:creationId xmlns:a16="http://schemas.microsoft.com/office/drawing/2014/main" id="{610CFA0D-F6D2-4F27-7A79-AE757EC87FD8}"/>
              </a:ext>
            </a:extLst>
          </p:cNvPr>
          <p:cNvSpPr>
            <a:spLocks noGrp="1"/>
          </p:cNvSpPr>
          <p:nvPr>
            <p:ph idx="1"/>
          </p:nvPr>
        </p:nvSpPr>
        <p:spPr/>
        <p:txBody>
          <a:bodyPr>
            <a:normAutofit fontScale="92500" lnSpcReduction="20000"/>
          </a:bodyPr>
          <a:lstStyle/>
          <a:p>
            <a:pPr marL="514350" indent="-514350">
              <a:buFont typeface="+mj-lt"/>
              <a:buAutoNum type="arabicPeriod"/>
            </a:pPr>
            <a:r>
              <a:rPr lang="it-IT" err="1">
                <a:hlinkClick r:id="rId2" action="ppaction://hlinksldjump"/>
              </a:rPr>
              <a:t>Problem</a:t>
            </a:r>
            <a:r>
              <a:rPr lang="it-IT">
                <a:hlinkClick r:id="rId2" action="ppaction://hlinksldjump"/>
              </a:rPr>
              <a:t> setting</a:t>
            </a:r>
            <a:endParaRPr lang="it-IT"/>
          </a:p>
          <a:p>
            <a:pPr marL="514350" indent="-514350">
              <a:buFont typeface="+mj-lt"/>
              <a:buAutoNum type="arabicPeriod"/>
            </a:pPr>
            <a:r>
              <a:rPr lang="it-IT" err="1">
                <a:hlinkClick r:id="rId3" action="ppaction://hlinksldjump"/>
              </a:rPr>
              <a:t>Optimal</a:t>
            </a:r>
            <a:r>
              <a:rPr lang="it-IT">
                <a:hlinkClick r:id="rId3" action="ppaction://hlinksldjump"/>
              </a:rPr>
              <a:t> Solutions</a:t>
            </a:r>
            <a:endParaRPr lang="it-IT"/>
          </a:p>
          <a:p>
            <a:pPr marL="514350" indent="-514350">
              <a:buFont typeface="+mj-lt"/>
              <a:buAutoNum type="arabicPeriod"/>
            </a:pPr>
            <a:r>
              <a:rPr lang="it-IT">
                <a:hlinkClick r:id="rId4" action="ppaction://hlinksldjump"/>
              </a:rPr>
              <a:t>The Environment</a:t>
            </a:r>
            <a:endParaRPr lang="it-IT"/>
          </a:p>
          <a:p>
            <a:pPr marL="514350" indent="-514350">
              <a:buFont typeface="+mj-lt"/>
              <a:buAutoNum type="arabicPeriod"/>
            </a:pPr>
            <a:r>
              <a:rPr lang="it-IT">
                <a:hlinkClick r:id="rId5" action="ppaction://hlinksldjump"/>
              </a:rPr>
              <a:t>Price </a:t>
            </a:r>
            <a:r>
              <a:rPr lang="it-IT" err="1">
                <a:hlinkClick r:id="rId5" action="ppaction://hlinksldjump"/>
              </a:rPr>
              <a:t>Puller</a:t>
            </a:r>
            <a:endParaRPr lang="it-IT"/>
          </a:p>
          <a:p>
            <a:pPr marL="514350" indent="-514350">
              <a:buFont typeface="+mj-lt"/>
              <a:buAutoNum type="arabicPeriod"/>
            </a:pPr>
            <a:r>
              <a:rPr lang="it-IT" err="1">
                <a:hlinkClick r:id="rId6" action="ppaction://hlinksldjump"/>
              </a:rPr>
              <a:t>Greedy</a:t>
            </a:r>
            <a:r>
              <a:rPr lang="it-IT">
                <a:hlinkClick r:id="rId6" action="ppaction://hlinksldjump"/>
              </a:rPr>
              <a:t> </a:t>
            </a:r>
            <a:r>
              <a:rPr lang="it-IT" err="1">
                <a:hlinkClick r:id="rId6" action="ppaction://hlinksldjump"/>
              </a:rPr>
              <a:t>Approach</a:t>
            </a:r>
            <a:endParaRPr lang="it-IT"/>
          </a:p>
          <a:p>
            <a:pPr marL="514350" indent="-514350">
              <a:buFont typeface="+mj-lt"/>
              <a:buAutoNum type="arabicPeriod"/>
            </a:pPr>
            <a:r>
              <a:rPr lang="it-IT">
                <a:hlinkClick r:id="rId7" action="ppaction://hlinksldjump"/>
              </a:rPr>
              <a:t>Learning in Simple Environment</a:t>
            </a:r>
            <a:endParaRPr lang="it-IT"/>
          </a:p>
          <a:p>
            <a:pPr marL="514350" indent="-514350">
              <a:buFont typeface="+mj-lt"/>
              <a:buAutoNum type="arabicPeriod"/>
            </a:pPr>
            <a:r>
              <a:rPr lang="it-IT">
                <a:hlinkClick r:id="rId8" action="ppaction://hlinksldjump"/>
              </a:rPr>
              <a:t>Learning With </a:t>
            </a:r>
            <a:r>
              <a:rPr lang="it-IT" err="1">
                <a:hlinkClick r:id="rId8" action="ppaction://hlinksldjump"/>
              </a:rPr>
              <a:t>Uncertain</a:t>
            </a:r>
            <a:r>
              <a:rPr lang="it-IT">
                <a:hlinkClick r:id="rId8" action="ppaction://hlinksldjump"/>
              </a:rPr>
              <a:t> </a:t>
            </a:r>
            <a:r>
              <a:rPr lang="it-IT" err="1">
                <a:hlinkClick r:id="rId8" action="ppaction://hlinksldjump"/>
              </a:rPr>
              <a:t>Parameters</a:t>
            </a:r>
            <a:endParaRPr lang="it-IT"/>
          </a:p>
          <a:p>
            <a:pPr marL="514350" indent="-514350">
              <a:buFont typeface="+mj-lt"/>
              <a:buAutoNum type="arabicPeriod"/>
            </a:pPr>
            <a:r>
              <a:rPr lang="it-IT">
                <a:hlinkClick r:id="rId9" action="ppaction://hlinksldjump"/>
              </a:rPr>
              <a:t>Learning </a:t>
            </a:r>
            <a:r>
              <a:rPr lang="it-IT" err="1">
                <a:hlinkClick r:id="rId9" action="ppaction://hlinksldjump"/>
              </a:rPr>
              <a:t>Transition</a:t>
            </a:r>
            <a:r>
              <a:rPr lang="it-IT">
                <a:hlinkClick r:id="rId9" action="ppaction://hlinksldjump"/>
              </a:rPr>
              <a:t> </a:t>
            </a:r>
            <a:r>
              <a:rPr lang="it-IT" err="1">
                <a:hlinkClick r:id="rId9" action="ppaction://hlinksldjump"/>
              </a:rPr>
              <a:t>Probabilities</a:t>
            </a:r>
            <a:endParaRPr lang="it-IT"/>
          </a:p>
          <a:p>
            <a:pPr marL="514350" indent="-514350">
              <a:buFont typeface="+mj-lt"/>
              <a:buAutoNum type="arabicPeriod"/>
            </a:pPr>
            <a:r>
              <a:rPr lang="it-IT" err="1">
                <a:hlinkClick r:id="rId10" action="ppaction://hlinksldjump"/>
              </a:rPr>
              <a:t>Change</a:t>
            </a:r>
            <a:r>
              <a:rPr lang="it-IT">
                <a:hlinkClick r:id="rId10" action="ppaction://hlinksldjump"/>
              </a:rPr>
              <a:t> </a:t>
            </a:r>
            <a:r>
              <a:rPr lang="it-IT" err="1">
                <a:hlinkClick r:id="rId10" action="ppaction://hlinksldjump"/>
              </a:rPr>
              <a:t>Detection</a:t>
            </a:r>
            <a:endParaRPr lang="it-IT"/>
          </a:p>
          <a:p>
            <a:pPr marL="514350" indent="-514350">
              <a:buFont typeface="+mj-lt"/>
              <a:buAutoNum type="arabicPeriod"/>
            </a:pPr>
            <a:r>
              <a:rPr lang="it-IT" err="1">
                <a:hlinkClick r:id="rId11" action="ppaction://hlinksldjump"/>
              </a:rPr>
              <a:t>Context</a:t>
            </a:r>
            <a:r>
              <a:rPr lang="it-IT">
                <a:hlinkClick r:id="rId11" action="ppaction://hlinksldjump"/>
              </a:rPr>
              <a:t> Generation</a:t>
            </a:r>
            <a:endParaRPr lang="it-IT"/>
          </a:p>
        </p:txBody>
      </p:sp>
      <p:sp>
        <p:nvSpPr>
          <p:cNvPr id="4" name="Segnaposto numero diapositiva 3">
            <a:extLst>
              <a:ext uri="{FF2B5EF4-FFF2-40B4-BE49-F238E27FC236}">
                <a16:creationId xmlns:a16="http://schemas.microsoft.com/office/drawing/2014/main" id="{195F7897-6743-C7FD-C2A7-782B9FEA478E}"/>
              </a:ext>
            </a:extLst>
          </p:cNvPr>
          <p:cNvSpPr>
            <a:spLocks noGrp="1"/>
          </p:cNvSpPr>
          <p:nvPr>
            <p:ph type="sldNum" sz="quarter" idx="12"/>
          </p:nvPr>
        </p:nvSpPr>
        <p:spPr/>
        <p:txBody>
          <a:bodyPr/>
          <a:lstStyle/>
          <a:p>
            <a:fld id="{61C956A2-680A-48D7-A037-C726CE4ABA8D}" type="slidenum">
              <a:rPr lang="it-IT" smtClean="0"/>
              <a:t>2</a:t>
            </a:fld>
            <a:endParaRPr lang="it-IT"/>
          </a:p>
        </p:txBody>
      </p:sp>
    </p:spTree>
    <p:extLst>
      <p:ext uri="{BB962C8B-B14F-4D97-AF65-F5344CB8AC3E}">
        <p14:creationId xmlns:p14="http://schemas.microsoft.com/office/powerpoint/2010/main" val="4054677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515600" cy="3785652"/>
          </a:xfrm>
          <a:prstGeom prst="rect">
            <a:avLst/>
          </a:prstGeom>
          <a:noFill/>
        </p:spPr>
        <p:txBody>
          <a:bodyPr wrap="square">
            <a:spAutoFit/>
          </a:bodyPr>
          <a:lstStyle/>
          <a:p>
            <a:pPr marL="0" indent="0">
              <a:buNone/>
            </a:pPr>
            <a:r>
              <a:rPr lang="it-IT" sz="2000" err="1">
                <a:latin typeface="Times New Roman" panose="02020603050405020304" pitchFamily="18" charset="0"/>
              </a:rPr>
              <a:t>During</a:t>
            </a:r>
            <a:r>
              <a:rPr lang="it-IT" sz="2000">
                <a:latin typeface="Times New Roman" panose="02020603050405020304" pitchFamily="18" charset="0"/>
              </a:rPr>
              <a:t> High Season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ultimately</a:t>
            </a:r>
            <a:r>
              <a:rPr lang="it-IT" sz="2000">
                <a:latin typeface="Times New Roman" panose="02020603050405020304" pitchFamily="18" charset="0"/>
              </a:rPr>
              <a:t> </a:t>
            </a:r>
            <a:r>
              <a:rPr lang="it-IT" sz="2000" err="1">
                <a:latin typeface="Times New Roman" panose="02020603050405020304" pitchFamily="18" charset="0"/>
              </a:rPr>
              <a:t>try</a:t>
            </a:r>
            <a:r>
              <a:rPr lang="it-IT" sz="2000">
                <a:latin typeface="Times New Roman" panose="02020603050405020304" pitchFamily="18" charset="0"/>
              </a:rPr>
              <a:t> to </a:t>
            </a:r>
            <a:r>
              <a:rPr lang="it-IT" sz="2000" err="1">
                <a:latin typeface="Times New Roman" panose="02020603050405020304" pitchFamily="18" charset="0"/>
              </a:rPr>
              <a:t>devise</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context-specific</a:t>
            </a:r>
            <a:r>
              <a:rPr lang="it-IT" sz="2000">
                <a:latin typeface="Times New Roman" panose="02020603050405020304" pitchFamily="18" charset="0"/>
              </a:rPr>
              <a:t> pricing strategies.</a:t>
            </a:r>
          </a:p>
          <a:p>
            <a:pPr marL="0" indent="0">
              <a:buNone/>
            </a:pPr>
            <a:endParaRPr lang="it-IT" sz="2000">
              <a:latin typeface="Times New Roman" panose="02020603050405020304" pitchFamily="18" charset="0"/>
            </a:endParaRPr>
          </a:p>
          <a:p>
            <a:pPr marL="0" indent="0">
              <a:buNone/>
            </a:pPr>
            <a:r>
              <a:rPr lang="it-IT" sz="2000">
                <a:latin typeface="Times New Roman" panose="02020603050405020304" pitchFamily="18" charset="0"/>
              </a:rPr>
              <a:t>On </a:t>
            </a:r>
            <a:r>
              <a:rPr lang="it-IT" sz="2000" err="1">
                <a:latin typeface="Times New Roman" panose="02020603050405020304" pitchFamily="18" charset="0"/>
              </a:rPr>
              <a:t>costumers</a:t>
            </a:r>
            <a:r>
              <a:rPr lang="it-IT" sz="2000">
                <a:latin typeface="Times New Roman" panose="02020603050405020304" pitchFamily="18" charset="0"/>
              </a:rPr>
              <a:t> </a:t>
            </a:r>
            <a:r>
              <a:rPr lang="it-IT" sz="2000" err="1">
                <a:latin typeface="Times New Roman" panose="02020603050405020304" pitchFamily="18" charset="0"/>
              </a:rPr>
              <a:t>classified</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a:t>
            </a:r>
            <a:r>
              <a:rPr lang="it-IT" sz="2000" err="1">
                <a:latin typeface="Times New Roman" panose="02020603050405020304" pitchFamily="18" charset="0"/>
              </a:rPr>
              <a:t>being</a:t>
            </a:r>
            <a:r>
              <a:rPr lang="it-IT" sz="2000">
                <a:latin typeface="Times New Roman" panose="02020603050405020304" pitchFamily="18" charset="0"/>
              </a:rPr>
              <a:t> part of a </a:t>
            </a:r>
            <a:r>
              <a:rPr lang="it-IT" sz="2000">
                <a:solidFill>
                  <a:schemeClr val="accent1"/>
                </a:solidFill>
                <a:latin typeface="Times New Roman" panose="02020603050405020304" pitchFamily="18" charset="0"/>
              </a:rPr>
              <a:t>senior </a:t>
            </a:r>
            <a:r>
              <a:rPr lang="it-IT" sz="2000" err="1">
                <a:solidFill>
                  <a:schemeClr val="accent1"/>
                </a:solidFill>
                <a:latin typeface="Times New Roman" panose="02020603050405020304" pitchFamily="18" charset="0"/>
              </a:rPr>
              <a:t>couple</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the </a:t>
            </a:r>
            <a:r>
              <a:rPr lang="it-IT" sz="2000" err="1">
                <a:latin typeface="Times New Roman" panose="02020603050405020304" pitchFamily="18" charset="0"/>
              </a:rPr>
              <a:t>optimal</a:t>
            </a:r>
            <a:r>
              <a:rPr lang="it-IT" sz="2000">
                <a:latin typeface="Times New Roman" panose="02020603050405020304" pitchFamily="18" charset="0"/>
              </a:rPr>
              <a:t> pricing strategy </a:t>
            </a:r>
            <a:r>
              <a:rPr lang="it-IT" sz="2000" err="1">
                <a:latin typeface="Times New Roman" panose="02020603050405020304" pitchFamily="18" charset="0"/>
              </a:rPr>
              <a:t>found</a:t>
            </a:r>
            <a:r>
              <a:rPr lang="it-IT" sz="2000">
                <a:latin typeface="Times New Roman" panose="02020603050405020304" pitchFamily="18" charset="0"/>
              </a:rPr>
              <a:t> by an </a:t>
            </a:r>
            <a:r>
              <a:rPr lang="it-IT" sz="2000" err="1">
                <a:latin typeface="Times New Roman" panose="02020603050405020304" pitchFamily="18" charset="0"/>
              </a:rPr>
              <a:t>exact</a:t>
            </a:r>
            <a:r>
              <a:rPr lang="it-IT" sz="2000">
                <a:latin typeface="Times New Roman" panose="02020603050405020304" pitchFamily="18" charset="0"/>
              </a:rPr>
              <a:t> </a:t>
            </a:r>
            <a:r>
              <a:rPr lang="it-IT" sz="2000" err="1">
                <a:latin typeface="Times New Roman" panose="02020603050405020304" pitchFamily="18" charset="0"/>
              </a:rPr>
              <a:t>clairvoyant</a:t>
            </a:r>
            <a:r>
              <a:rPr lang="it-IT" sz="2000">
                <a:latin typeface="Times New Roman" panose="02020603050405020304" pitchFamily="18" charset="0"/>
              </a:rPr>
              <a:t> </a:t>
            </a:r>
            <a:r>
              <a:rPr lang="it-IT" sz="2000" err="1">
                <a:latin typeface="Times New Roman" panose="02020603050405020304" pitchFamily="18" charset="0"/>
              </a:rPr>
              <a:t>algorithm</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a:t>
            </a:r>
          </a:p>
          <a:p>
            <a:pPr marL="0" indent="0">
              <a:buNone/>
            </a:pPr>
            <a:endParaRPr lang="it-IT" sz="2000">
              <a:latin typeface="Times New Roman" panose="02020603050405020304" pitchFamily="18" charset="0"/>
            </a:endParaRPr>
          </a:p>
          <a:p>
            <a:pPr marL="342900" indent="-342900">
              <a:buFont typeface="Arial" panose="020B0604020202020204" pitchFamily="34" charset="0"/>
              <a:buChar char="•"/>
            </a:pPr>
            <a:r>
              <a:rPr lang="it-IT" sz="2000">
                <a:latin typeface="Times New Roman" panose="02020603050405020304" pitchFamily="18" charset="0"/>
              </a:rPr>
              <a:t>The </a:t>
            </a:r>
            <a:r>
              <a:rPr lang="it-IT" sz="2000" err="1">
                <a:latin typeface="Times New Roman" panose="02020603050405020304" pitchFamily="18" charset="0"/>
              </a:rPr>
              <a:t>Captain</a:t>
            </a:r>
            <a:r>
              <a:rPr lang="it-IT" sz="2000">
                <a:latin typeface="Times New Roman" panose="02020603050405020304" pitchFamily="18" charset="0"/>
              </a:rPr>
              <a:t> Experience: 	</a:t>
            </a:r>
            <a:r>
              <a:rPr lang="it-IT" sz="2000" err="1">
                <a:latin typeface="Times New Roman" panose="02020603050405020304" pitchFamily="18" charset="0"/>
              </a:rPr>
              <a:t>Overprice</a:t>
            </a:r>
            <a:endParaRPr lang="it-IT" sz="2000">
              <a:latin typeface="Times New Roman" panose="02020603050405020304" pitchFamily="18" charset="0"/>
            </a:endParaRPr>
          </a:p>
          <a:p>
            <a:pPr marL="342900" indent="-342900">
              <a:buFont typeface="Arial" panose="020B0604020202020204" pitchFamily="34" charset="0"/>
              <a:buChar char="•"/>
            </a:pPr>
            <a:r>
              <a:rPr lang="it-IT" sz="2000" err="1">
                <a:latin typeface="Times New Roman" panose="02020603050405020304" pitchFamily="18" charset="0"/>
              </a:rPr>
              <a:t>Dinner</a:t>
            </a:r>
            <a:r>
              <a:rPr lang="it-IT" sz="2000">
                <a:latin typeface="Times New Roman" panose="02020603050405020304" pitchFamily="18" charset="0"/>
              </a:rPr>
              <a:t> on Deck: 			</a:t>
            </a:r>
            <a:r>
              <a:rPr lang="it-IT" sz="2000" err="1">
                <a:latin typeface="Times New Roman" panose="02020603050405020304" pitchFamily="18" charset="0"/>
              </a:rPr>
              <a:t>Overprice</a:t>
            </a:r>
            <a:endParaRPr lang="it-IT" sz="2000">
              <a:latin typeface="Times New Roman" panose="02020603050405020304" pitchFamily="18" charset="0"/>
            </a:endParaRPr>
          </a:p>
          <a:p>
            <a:pPr marL="342900" indent="-342900">
              <a:buFont typeface="Arial" panose="020B0604020202020204" pitchFamily="34" charset="0"/>
              <a:buChar char="•"/>
            </a:pPr>
            <a:r>
              <a:rPr lang="it-IT" sz="2000" err="1">
                <a:latin typeface="Times New Roman" panose="02020603050405020304" pitchFamily="18" charset="0"/>
              </a:rPr>
              <a:t>Tropical</a:t>
            </a:r>
            <a:r>
              <a:rPr lang="it-IT" sz="2000">
                <a:latin typeface="Times New Roman" panose="02020603050405020304" pitchFamily="18" charset="0"/>
              </a:rPr>
              <a:t> Cocktail </a:t>
            </a:r>
            <a:r>
              <a:rPr lang="it-IT" sz="2000" err="1">
                <a:latin typeface="Times New Roman" panose="02020603050405020304" pitchFamily="18" charset="0"/>
              </a:rPr>
              <a:t>Tasting</a:t>
            </a:r>
            <a:r>
              <a:rPr lang="it-IT" sz="2000">
                <a:latin typeface="Times New Roman" panose="02020603050405020304" pitchFamily="18" charset="0"/>
              </a:rPr>
              <a:t>:	</a:t>
            </a:r>
            <a:r>
              <a:rPr lang="it-IT" sz="2000" err="1">
                <a:latin typeface="Times New Roman" panose="02020603050405020304" pitchFamily="18" charset="0"/>
              </a:rPr>
              <a:t>Overprice</a:t>
            </a:r>
            <a:endParaRPr lang="it-IT" sz="2000">
              <a:latin typeface="Times New Roman" panose="02020603050405020304" pitchFamily="18" charset="0"/>
            </a:endParaRPr>
          </a:p>
          <a:p>
            <a:pPr marL="342900" indent="-342900">
              <a:buFont typeface="Arial" panose="020B0604020202020204" pitchFamily="34" charset="0"/>
              <a:buChar char="•"/>
            </a:pPr>
            <a:r>
              <a:rPr lang="it-IT" sz="2000">
                <a:latin typeface="Times New Roman" panose="02020603050405020304" pitchFamily="18" charset="0"/>
              </a:rPr>
              <a:t>The </a:t>
            </a:r>
            <a:r>
              <a:rPr lang="it-IT" sz="2000" err="1">
                <a:latin typeface="Times New Roman" panose="02020603050405020304" pitchFamily="18" charset="0"/>
              </a:rPr>
              <a:t>Adventurers</a:t>
            </a:r>
            <a:r>
              <a:rPr lang="it-IT" sz="2000">
                <a:latin typeface="Times New Roman" panose="02020603050405020304" pitchFamily="18" charset="0"/>
              </a:rPr>
              <a:t>’ Package:	Discount</a:t>
            </a:r>
          </a:p>
          <a:p>
            <a:pPr marL="342900" indent="-342900">
              <a:buFont typeface="Arial" panose="020B0604020202020204" pitchFamily="34" charset="0"/>
              <a:buChar char="•"/>
            </a:pPr>
            <a:r>
              <a:rPr lang="it-IT" sz="2000">
                <a:latin typeface="Times New Roman" panose="02020603050405020304" pitchFamily="18" charset="0"/>
              </a:rPr>
              <a:t>SPA on the High </a:t>
            </a:r>
            <a:r>
              <a:rPr lang="it-IT" sz="2000" err="1">
                <a:latin typeface="Times New Roman" panose="02020603050405020304" pitchFamily="18" charset="0"/>
              </a:rPr>
              <a:t>Seas</a:t>
            </a:r>
            <a:r>
              <a:rPr lang="it-IT" sz="2000">
                <a:latin typeface="Times New Roman" panose="02020603050405020304" pitchFamily="18" charset="0"/>
              </a:rPr>
              <a:t>: 		Regular Price</a:t>
            </a:r>
          </a:p>
          <a:p>
            <a:endParaRPr lang="it-IT" sz="2000">
              <a:latin typeface="Times New Roman" panose="02020603050405020304" pitchFamily="18" charset="0"/>
            </a:endParaRPr>
          </a:p>
          <a:p>
            <a:r>
              <a:rPr lang="it-IT" sz="2000">
                <a:latin typeface="Times New Roman" panose="02020603050405020304" pitchFamily="18" charset="0"/>
              </a:rPr>
              <a:t>Using </a:t>
            </a:r>
            <a:r>
              <a:rPr lang="it-IT" sz="2000" err="1">
                <a:latin typeface="Times New Roman" panose="02020603050405020304" pitchFamily="18" charset="0"/>
              </a:rPr>
              <a:t>such</a:t>
            </a:r>
            <a:r>
              <a:rPr lang="it-IT" sz="2000">
                <a:latin typeface="Times New Roman" panose="02020603050405020304" pitchFamily="18" charset="0"/>
              </a:rPr>
              <a:t> a strategy leads to an </a:t>
            </a:r>
            <a:r>
              <a:rPr lang="it-IT" sz="2000" err="1">
                <a:solidFill>
                  <a:schemeClr val="accent1"/>
                </a:solidFill>
                <a:latin typeface="Times New Roman" panose="02020603050405020304" pitchFamily="18" charset="0"/>
              </a:rPr>
              <a:t>expected</a:t>
            </a:r>
            <a:r>
              <a:rPr lang="it-IT" sz="2000">
                <a:solidFill>
                  <a:schemeClr val="accent1"/>
                </a:solidFill>
                <a:latin typeface="Times New Roman" panose="02020603050405020304" pitchFamily="18" charset="0"/>
              </a:rPr>
              <a:t> extra profit </a:t>
            </a:r>
            <a:r>
              <a:rPr lang="it-IT" sz="2000">
                <a:latin typeface="Times New Roman" panose="02020603050405020304" pitchFamily="18" charset="0"/>
              </a:rPr>
              <a:t>of 94,44€ per </a:t>
            </a:r>
            <a:r>
              <a:rPr lang="it-IT" sz="2000" err="1">
                <a:latin typeface="Times New Roman" panose="02020603050405020304" pitchFamily="18" charset="0"/>
              </a:rPr>
              <a:t>costumer</a:t>
            </a:r>
            <a:r>
              <a:rPr lang="it-IT" sz="2000">
                <a:latin typeface="Times New Roman" panose="02020603050405020304" pitchFamily="18" charset="0"/>
              </a:rPr>
              <a:t> in a senior </a:t>
            </a:r>
            <a:r>
              <a:rPr lang="it-IT" sz="2000" err="1">
                <a:latin typeface="Times New Roman" panose="02020603050405020304" pitchFamily="18" charset="0"/>
              </a:rPr>
              <a:t>couple</a:t>
            </a:r>
            <a:r>
              <a:rPr lang="it-IT" sz="2000">
                <a:latin typeface="Times New Roman" panose="02020603050405020304" pitchFamily="18" charset="0"/>
              </a:rPr>
              <a:t>.</a:t>
            </a: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t>2. </a:t>
            </a:r>
            <a:r>
              <a:rPr lang="it-IT" err="1">
                <a:solidFill>
                  <a:schemeClr val="accent1"/>
                </a:solidFill>
              </a:rPr>
              <a:t>Targeted</a:t>
            </a:r>
            <a:r>
              <a:rPr lang="it-IT">
                <a:solidFill>
                  <a:schemeClr val="accent1"/>
                </a:solidFill>
              </a:rPr>
              <a:t> Pricing </a:t>
            </a:r>
            <a:r>
              <a:rPr lang="it-IT" err="1">
                <a:solidFill>
                  <a:schemeClr val="accent1"/>
                </a:solidFill>
              </a:rPr>
              <a:t>Profile</a:t>
            </a:r>
            <a:r>
              <a:rPr lang="it-IT">
                <a:solidFill>
                  <a:schemeClr val="accent1"/>
                </a:solidFill>
              </a:rPr>
              <a:t>: Senior </a:t>
            </a:r>
            <a:r>
              <a:rPr lang="it-IT" err="1">
                <a:solidFill>
                  <a:schemeClr val="accent1"/>
                </a:solidFill>
              </a:rPr>
              <a:t>Couples</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9424B8BF-5902-2AE2-D297-04BC92D8C532}"/>
              </a:ext>
            </a:extLst>
          </p:cNvPr>
          <p:cNvSpPr>
            <a:spLocks noGrp="1"/>
          </p:cNvSpPr>
          <p:nvPr>
            <p:ph type="sldNum" sz="quarter" idx="12"/>
          </p:nvPr>
        </p:nvSpPr>
        <p:spPr/>
        <p:txBody>
          <a:bodyPr/>
          <a:lstStyle/>
          <a:p>
            <a:fld id="{61C956A2-680A-48D7-A037-C726CE4ABA8D}" type="slidenum">
              <a:rPr lang="it-IT" smtClean="0"/>
              <a:t>20</a:t>
            </a:fld>
            <a:endParaRPr lang="it-IT"/>
          </a:p>
        </p:txBody>
      </p:sp>
    </p:spTree>
    <p:extLst>
      <p:ext uri="{BB962C8B-B14F-4D97-AF65-F5344CB8AC3E}">
        <p14:creationId xmlns:p14="http://schemas.microsoft.com/office/powerpoint/2010/main" val="206787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31923F63-0300-C906-FADD-1DB78FC87574}"/>
              </a:ext>
            </a:extLst>
          </p:cNvPr>
          <p:cNvSpPr txBox="1"/>
          <p:nvPr/>
        </p:nvSpPr>
        <p:spPr>
          <a:xfrm>
            <a:off x="838201" y="1690688"/>
            <a:ext cx="10515600" cy="3785652"/>
          </a:xfrm>
          <a:prstGeom prst="rect">
            <a:avLst/>
          </a:prstGeom>
          <a:noFill/>
        </p:spPr>
        <p:txBody>
          <a:bodyPr wrap="square">
            <a:spAutoFit/>
          </a:bodyPr>
          <a:lstStyle/>
          <a:p>
            <a:pPr marL="0" indent="0">
              <a:buNone/>
            </a:pPr>
            <a:r>
              <a:rPr lang="it-IT" sz="2000" err="1">
                <a:latin typeface="Times New Roman" panose="02020603050405020304" pitchFamily="18" charset="0"/>
              </a:rPr>
              <a:t>During</a:t>
            </a:r>
            <a:r>
              <a:rPr lang="it-IT" sz="2000">
                <a:latin typeface="Times New Roman" panose="02020603050405020304" pitchFamily="18" charset="0"/>
              </a:rPr>
              <a:t> High Season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ultimately</a:t>
            </a:r>
            <a:r>
              <a:rPr lang="it-IT" sz="2000">
                <a:latin typeface="Times New Roman" panose="02020603050405020304" pitchFamily="18" charset="0"/>
              </a:rPr>
              <a:t> </a:t>
            </a:r>
            <a:r>
              <a:rPr lang="it-IT" sz="2000" err="1">
                <a:latin typeface="Times New Roman" panose="02020603050405020304" pitchFamily="18" charset="0"/>
              </a:rPr>
              <a:t>try</a:t>
            </a:r>
            <a:r>
              <a:rPr lang="it-IT" sz="2000">
                <a:latin typeface="Times New Roman" panose="02020603050405020304" pitchFamily="18" charset="0"/>
              </a:rPr>
              <a:t> to </a:t>
            </a:r>
            <a:r>
              <a:rPr lang="it-IT" sz="2000" err="1">
                <a:latin typeface="Times New Roman" panose="02020603050405020304" pitchFamily="18" charset="0"/>
              </a:rPr>
              <a:t>devise</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context-specific</a:t>
            </a:r>
            <a:r>
              <a:rPr lang="it-IT" sz="2000">
                <a:latin typeface="Times New Roman" panose="02020603050405020304" pitchFamily="18" charset="0"/>
              </a:rPr>
              <a:t> pricing strategies.</a:t>
            </a:r>
          </a:p>
          <a:p>
            <a:pPr marL="0" indent="0">
              <a:buNone/>
            </a:pPr>
            <a:endParaRPr lang="it-IT" sz="2000">
              <a:latin typeface="Times New Roman" panose="02020603050405020304" pitchFamily="18" charset="0"/>
            </a:endParaRPr>
          </a:p>
          <a:p>
            <a:pPr marL="0" indent="0">
              <a:buNone/>
            </a:pPr>
            <a:r>
              <a:rPr lang="it-IT" sz="2000">
                <a:latin typeface="Times New Roman" panose="02020603050405020304" pitchFamily="18" charset="0"/>
              </a:rPr>
              <a:t>On </a:t>
            </a:r>
            <a:r>
              <a:rPr lang="it-IT" sz="2000" err="1">
                <a:latin typeface="Times New Roman" panose="02020603050405020304" pitchFamily="18" charset="0"/>
              </a:rPr>
              <a:t>costumers</a:t>
            </a:r>
            <a:r>
              <a:rPr lang="it-IT" sz="2000">
                <a:latin typeface="Times New Roman" panose="02020603050405020304" pitchFamily="18" charset="0"/>
              </a:rPr>
              <a:t> </a:t>
            </a:r>
            <a:r>
              <a:rPr lang="it-IT" sz="2000" err="1">
                <a:latin typeface="Times New Roman" panose="02020603050405020304" pitchFamily="18" charset="0"/>
              </a:rPr>
              <a:t>classified</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a:t>
            </a:r>
            <a:r>
              <a:rPr lang="it-IT" sz="2000" err="1">
                <a:latin typeface="Times New Roman" panose="02020603050405020304" pitchFamily="18" charset="0"/>
              </a:rPr>
              <a:t>being</a:t>
            </a:r>
            <a:r>
              <a:rPr lang="it-IT" sz="2000">
                <a:latin typeface="Times New Roman" panose="02020603050405020304" pitchFamily="18" charset="0"/>
              </a:rPr>
              <a:t> part of a </a:t>
            </a:r>
            <a:r>
              <a:rPr lang="it-IT" sz="2000" err="1">
                <a:solidFill>
                  <a:schemeClr val="accent1"/>
                </a:solidFill>
                <a:latin typeface="Times New Roman" panose="02020603050405020304" pitchFamily="18" charset="0"/>
              </a:rPr>
              <a:t>young</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couple</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the </a:t>
            </a:r>
            <a:r>
              <a:rPr lang="it-IT" sz="2000" err="1">
                <a:latin typeface="Times New Roman" panose="02020603050405020304" pitchFamily="18" charset="0"/>
              </a:rPr>
              <a:t>optimal</a:t>
            </a:r>
            <a:r>
              <a:rPr lang="it-IT" sz="2000">
                <a:latin typeface="Times New Roman" panose="02020603050405020304" pitchFamily="18" charset="0"/>
              </a:rPr>
              <a:t> pricing strategy </a:t>
            </a:r>
            <a:r>
              <a:rPr lang="it-IT" sz="2000" err="1">
                <a:latin typeface="Times New Roman" panose="02020603050405020304" pitchFamily="18" charset="0"/>
              </a:rPr>
              <a:t>found</a:t>
            </a:r>
            <a:r>
              <a:rPr lang="it-IT" sz="2000">
                <a:latin typeface="Times New Roman" panose="02020603050405020304" pitchFamily="18" charset="0"/>
              </a:rPr>
              <a:t> by an </a:t>
            </a:r>
            <a:r>
              <a:rPr lang="it-IT" sz="2000" err="1">
                <a:latin typeface="Times New Roman" panose="02020603050405020304" pitchFamily="18" charset="0"/>
              </a:rPr>
              <a:t>exact</a:t>
            </a:r>
            <a:r>
              <a:rPr lang="it-IT" sz="2000">
                <a:latin typeface="Times New Roman" panose="02020603050405020304" pitchFamily="18" charset="0"/>
              </a:rPr>
              <a:t> </a:t>
            </a:r>
            <a:r>
              <a:rPr lang="it-IT" sz="2000" err="1">
                <a:latin typeface="Times New Roman" panose="02020603050405020304" pitchFamily="18" charset="0"/>
              </a:rPr>
              <a:t>clairvoyant</a:t>
            </a:r>
            <a:r>
              <a:rPr lang="it-IT" sz="2000">
                <a:latin typeface="Times New Roman" panose="02020603050405020304" pitchFamily="18" charset="0"/>
              </a:rPr>
              <a:t> </a:t>
            </a:r>
            <a:r>
              <a:rPr lang="it-IT" sz="2000" err="1">
                <a:latin typeface="Times New Roman" panose="02020603050405020304" pitchFamily="18" charset="0"/>
              </a:rPr>
              <a:t>algorithm</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a:t>
            </a:r>
          </a:p>
          <a:p>
            <a:pPr marL="0" indent="0">
              <a:buNone/>
            </a:pPr>
            <a:endParaRPr lang="it-IT" sz="2000">
              <a:latin typeface="Times New Roman" panose="02020603050405020304" pitchFamily="18" charset="0"/>
            </a:endParaRPr>
          </a:p>
          <a:p>
            <a:pPr marL="342900" indent="-342900">
              <a:buFont typeface="Arial" panose="020B0604020202020204" pitchFamily="34" charset="0"/>
              <a:buChar char="•"/>
            </a:pPr>
            <a:r>
              <a:rPr lang="it-IT" sz="2000">
                <a:latin typeface="Times New Roman" panose="02020603050405020304" pitchFamily="18" charset="0"/>
              </a:rPr>
              <a:t>The </a:t>
            </a:r>
            <a:r>
              <a:rPr lang="it-IT" sz="2000" err="1">
                <a:latin typeface="Times New Roman" panose="02020603050405020304" pitchFamily="18" charset="0"/>
              </a:rPr>
              <a:t>Captain</a:t>
            </a:r>
            <a:r>
              <a:rPr lang="it-IT" sz="2000">
                <a:latin typeface="Times New Roman" panose="02020603050405020304" pitchFamily="18" charset="0"/>
              </a:rPr>
              <a:t> Experience: 	Super </a:t>
            </a:r>
            <a:r>
              <a:rPr lang="it-IT" sz="2000" err="1">
                <a:latin typeface="Times New Roman" panose="02020603050405020304" pitchFamily="18" charset="0"/>
              </a:rPr>
              <a:t>Offer</a:t>
            </a:r>
            <a:endParaRPr lang="it-IT" sz="2000">
              <a:latin typeface="Times New Roman" panose="02020603050405020304" pitchFamily="18" charset="0"/>
            </a:endParaRPr>
          </a:p>
          <a:p>
            <a:pPr marL="342900" indent="-342900">
              <a:buFont typeface="Arial" panose="020B0604020202020204" pitchFamily="34" charset="0"/>
              <a:buChar char="•"/>
            </a:pPr>
            <a:r>
              <a:rPr lang="it-IT" sz="2000" err="1">
                <a:latin typeface="Times New Roman" panose="02020603050405020304" pitchFamily="18" charset="0"/>
              </a:rPr>
              <a:t>Dinner</a:t>
            </a:r>
            <a:r>
              <a:rPr lang="it-IT" sz="2000">
                <a:latin typeface="Times New Roman" panose="02020603050405020304" pitchFamily="18" charset="0"/>
              </a:rPr>
              <a:t> on Deck: 			Regular Price</a:t>
            </a:r>
          </a:p>
          <a:p>
            <a:pPr marL="342900" indent="-342900">
              <a:buFont typeface="Arial" panose="020B0604020202020204" pitchFamily="34" charset="0"/>
              <a:buChar char="•"/>
            </a:pPr>
            <a:r>
              <a:rPr lang="it-IT" sz="2000" err="1">
                <a:latin typeface="Times New Roman" panose="02020603050405020304" pitchFamily="18" charset="0"/>
              </a:rPr>
              <a:t>Tropical</a:t>
            </a:r>
            <a:r>
              <a:rPr lang="it-IT" sz="2000">
                <a:latin typeface="Times New Roman" panose="02020603050405020304" pitchFamily="18" charset="0"/>
              </a:rPr>
              <a:t> Cocktail </a:t>
            </a:r>
            <a:r>
              <a:rPr lang="it-IT" sz="2000" err="1">
                <a:latin typeface="Times New Roman" panose="02020603050405020304" pitchFamily="18" charset="0"/>
              </a:rPr>
              <a:t>Tasting</a:t>
            </a:r>
            <a:r>
              <a:rPr lang="it-IT" sz="2000">
                <a:latin typeface="Times New Roman" panose="02020603050405020304" pitchFamily="18" charset="0"/>
              </a:rPr>
              <a:t>:	Discount</a:t>
            </a:r>
          </a:p>
          <a:p>
            <a:pPr marL="342900" indent="-342900">
              <a:buFont typeface="Arial" panose="020B0604020202020204" pitchFamily="34" charset="0"/>
              <a:buChar char="•"/>
            </a:pPr>
            <a:r>
              <a:rPr lang="it-IT" sz="2000">
                <a:latin typeface="Times New Roman" panose="02020603050405020304" pitchFamily="18" charset="0"/>
              </a:rPr>
              <a:t>The </a:t>
            </a:r>
            <a:r>
              <a:rPr lang="it-IT" sz="2000" err="1">
                <a:latin typeface="Times New Roman" panose="02020603050405020304" pitchFamily="18" charset="0"/>
              </a:rPr>
              <a:t>Adventurers</a:t>
            </a:r>
            <a:r>
              <a:rPr lang="it-IT" sz="2000">
                <a:latin typeface="Times New Roman" panose="02020603050405020304" pitchFamily="18" charset="0"/>
              </a:rPr>
              <a:t>’ Package:	Discount</a:t>
            </a:r>
          </a:p>
          <a:p>
            <a:pPr marL="342900" indent="-342900">
              <a:buFont typeface="Arial" panose="020B0604020202020204" pitchFamily="34" charset="0"/>
              <a:buChar char="•"/>
            </a:pPr>
            <a:r>
              <a:rPr lang="it-IT" sz="2000">
                <a:latin typeface="Times New Roman" panose="02020603050405020304" pitchFamily="18" charset="0"/>
              </a:rPr>
              <a:t>SPA on the High </a:t>
            </a:r>
            <a:r>
              <a:rPr lang="it-IT" sz="2000" err="1">
                <a:latin typeface="Times New Roman" panose="02020603050405020304" pitchFamily="18" charset="0"/>
              </a:rPr>
              <a:t>Seas</a:t>
            </a:r>
            <a:r>
              <a:rPr lang="it-IT" sz="2000">
                <a:latin typeface="Times New Roman" panose="02020603050405020304" pitchFamily="18" charset="0"/>
              </a:rPr>
              <a:t>: 		Discount</a:t>
            </a:r>
          </a:p>
          <a:p>
            <a:endParaRPr lang="it-IT" sz="2000">
              <a:latin typeface="Times New Roman" panose="02020603050405020304" pitchFamily="18" charset="0"/>
            </a:endParaRPr>
          </a:p>
          <a:p>
            <a:r>
              <a:rPr lang="it-IT" sz="2000">
                <a:latin typeface="Times New Roman" panose="02020603050405020304" pitchFamily="18" charset="0"/>
              </a:rPr>
              <a:t>Using </a:t>
            </a:r>
            <a:r>
              <a:rPr lang="it-IT" sz="2000" err="1">
                <a:latin typeface="Times New Roman" panose="02020603050405020304" pitchFamily="18" charset="0"/>
              </a:rPr>
              <a:t>such</a:t>
            </a:r>
            <a:r>
              <a:rPr lang="it-IT" sz="2000">
                <a:latin typeface="Times New Roman" panose="02020603050405020304" pitchFamily="18" charset="0"/>
              </a:rPr>
              <a:t> a strategy leads to an </a:t>
            </a:r>
            <a:r>
              <a:rPr lang="it-IT" sz="2000" err="1">
                <a:solidFill>
                  <a:schemeClr val="accent1"/>
                </a:solidFill>
                <a:latin typeface="Times New Roman" panose="02020603050405020304" pitchFamily="18" charset="0"/>
              </a:rPr>
              <a:t>expected</a:t>
            </a:r>
            <a:r>
              <a:rPr lang="it-IT" sz="2000">
                <a:solidFill>
                  <a:schemeClr val="accent1"/>
                </a:solidFill>
                <a:latin typeface="Times New Roman" panose="02020603050405020304" pitchFamily="18" charset="0"/>
              </a:rPr>
              <a:t> extra profit </a:t>
            </a:r>
            <a:r>
              <a:rPr lang="it-IT" sz="2000">
                <a:latin typeface="Times New Roman" panose="02020603050405020304" pitchFamily="18" charset="0"/>
              </a:rPr>
              <a:t>of 57,10€ per </a:t>
            </a:r>
            <a:r>
              <a:rPr lang="it-IT" sz="2000" err="1">
                <a:latin typeface="Times New Roman" panose="02020603050405020304" pitchFamily="18" charset="0"/>
              </a:rPr>
              <a:t>costumer</a:t>
            </a:r>
            <a:r>
              <a:rPr lang="it-IT" sz="2000">
                <a:latin typeface="Times New Roman" panose="02020603050405020304" pitchFamily="18" charset="0"/>
              </a:rPr>
              <a:t> in a </a:t>
            </a:r>
            <a:r>
              <a:rPr lang="it-IT" sz="2000" err="1">
                <a:latin typeface="Times New Roman" panose="02020603050405020304" pitchFamily="18" charset="0"/>
              </a:rPr>
              <a:t>young</a:t>
            </a:r>
            <a:r>
              <a:rPr lang="it-IT" sz="2000">
                <a:latin typeface="Times New Roman" panose="02020603050405020304" pitchFamily="18" charset="0"/>
              </a:rPr>
              <a:t> </a:t>
            </a:r>
            <a:r>
              <a:rPr lang="it-IT" sz="2000" err="1">
                <a:latin typeface="Times New Roman" panose="02020603050405020304" pitchFamily="18" charset="0"/>
              </a:rPr>
              <a:t>couple</a:t>
            </a:r>
            <a:r>
              <a:rPr lang="it-IT" sz="2000">
                <a:solidFill>
                  <a:schemeClr val="accent1"/>
                </a:solidFill>
                <a:latin typeface="Times New Roman" panose="02020603050405020304" pitchFamily="18" charset="0"/>
              </a:rPr>
              <a:t>.</a:t>
            </a:r>
          </a:p>
        </p:txBody>
      </p:sp>
      <p:sp>
        <p:nvSpPr>
          <p:cNvPr id="7" name="Titolo 1">
            <a:extLst>
              <a:ext uri="{FF2B5EF4-FFF2-40B4-BE49-F238E27FC236}">
                <a16:creationId xmlns:a16="http://schemas.microsoft.com/office/drawing/2014/main" id="{F0401BD2-70F8-E32B-6B04-A0918DADB1B3}"/>
              </a:ext>
            </a:extLst>
          </p:cNvPr>
          <p:cNvSpPr>
            <a:spLocks noGrp="1"/>
          </p:cNvSpPr>
          <p:nvPr>
            <p:ph type="title"/>
          </p:nvPr>
        </p:nvSpPr>
        <p:spPr/>
        <p:txBody>
          <a:bodyPr/>
          <a:lstStyle/>
          <a:p>
            <a:r>
              <a:rPr lang="it-IT"/>
              <a:t>2. </a:t>
            </a:r>
            <a:r>
              <a:rPr lang="it-IT" err="1">
                <a:solidFill>
                  <a:schemeClr val="accent1"/>
                </a:solidFill>
              </a:rPr>
              <a:t>Targeted</a:t>
            </a:r>
            <a:r>
              <a:rPr lang="it-IT">
                <a:solidFill>
                  <a:schemeClr val="accent1"/>
                </a:solidFill>
              </a:rPr>
              <a:t> Pricing </a:t>
            </a:r>
            <a:r>
              <a:rPr lang="it-IT" err="1">
                <a:solidFill>
                  <a:schemeClr val="accent1"/>
                </a:solidFill>
              </a:rPr>
              <a:t>Profile</a:t>
            </a:r>
            <a:r>
              <a:rPr lang="it-IT">
                <a:solidFill>
                  <a:schemeClr val="accent1"/>
                </a:solidFill>
              </a:rPr>
              <a:t>: Young </a:t>
            </a:r>
            <a:r>
              <a:rPr lang="it-IT" err="1">
                <a:solidFill>
                  <a:schemeClr val="accent1"/>
                </a:solidFill>
              </a:rPr>
              <a:t>Couples</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81CAB568-9B56-A8CF-9004-5DC2C5CE3319}"/>
              </a:ext>
            </a:extLst>
          </p:cNvPr>
          <p:cNvSpPr>
            <a:spLocks noGrp="1"/>
          </p:cNvSpPr>
          <p:nvPr>
            <p:ph type="sldNum" sz="quarter" idx="12"/>
          </p:nvPr>
        </p:nvSpPr>
        <p:spPr/>
        <p:txBody>
          <a:bodyPr/>
          <a:lstStyle/>
          <a:p>
            <a:fld id="{61C956A2-680A-48D7-A037-C726CE4ABA8D}" type="slidenum">
              <a:rPr lang="it-IT" smtClean="0"/>
              <a:t>21</a:t>
            </a:fld>
            <a:endParaRPr lang="it-IT"/>
          </a:p>
        </p:txBody>
      </p:sp>
    </p:spTree>
    <p:extLst>
      <p:ext uri="{BB962C8B-B14F-4D97-AF65-F5344CB8AC3E}">
        <p14:creationId xmlns:p14="http://schemas.microsoft.com/office/powerpoint/2010/main" val="3449434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528805"/>
            <a:ext cx="10515600" cy="1800389"/>
          </a:xfrm>
        </p:spPr>
        <p:txBody>
          <a:bodyPr>
            <a:normAutofit/>
          </a:bodyPr>
          <a:lstStyle/>
          <a:p>
            <a:pPr algn="ctr"/>
            <a:r>
              <a:rPr lang="it-IT">
                <a:ea typeface="Calibri Light"/>
                <a:cs typeface="Times New Roman" panose="02020603050405020304" pitchFamily="18" charset="0"/>
              </a:rPr>
              <a:t>3. </a:t>
            </a:r>
            <a:r>
              <a:rPr lang="it-IT">
                <a:solidFill>
                  <a:schemeClr val="accent1"/>
                </a:solidFill>
                <a:ea typeface="Calibri Light"/>
                <a:cs typeface="Times New Roman" panose="02020603050405020304" pitchFamily="18" charset="0"/>
              </a:rPr>
              <a:t>The </a:t>
            </a:r>
            <a:r>
              <a:rPr lang="it-IT" err="1">
                <a:solidFill>
                  <a:schemeClr val="accent1"/>
                </a:solidFill>
                <a:ea typeface="Calibri Light"/>
                <a:cs typeface="Times New Roman" panose="02020603050405020304" pitchFamily="18" charset="0"/>
              </a:rPr>
              <a:t>Enviroment</a:t>
            </a:r>
            <a:br>
              <a:rPr lang="it-IT">
                <a:solidFill>
                  <a:schemeClr val="accent1"/>
                </a:solidFill>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F773D9A1-EFC2-0584-E078-7CF4B2FA5B1D}"/>
              </a:ext>
            </a:extLst>
          </p:cNvPr>
          <p:cNvSpPr>
            <a:spLocks noGrp="1"/>
          </p:cNvSpPr>
          <p:nvPr>
            <p:ph type="sldNum" sz="quarter" idx="12"/>
          </p:nvPr>
        </p:nvSpPr>
        <p:spPr/>
        <p:txBody>
          <a:bodyPr/>
          <a:lstStyle/>
          <a:p>
            <a:fld id="{61C956A2-680A-48D7-A037-C726CE4ABA8D}" type="slidenum">
              <a:rPr lang="it-IT" smtClean="0"/>
              <a:t>22</a:t>
            </a:fld>
            <a:endParaRPr lang="it-IT"/>
          </a:p>
        </p:txBody>
      </p:sp>
    </p:spTree>
    <p:extLst>
      <p:ext uri="{BB962C8B-B14F-4D97-AF65-F5344CB8AC3E}">
        <p14:creationId xmlns:p14="http://schemas.microsoft.com/office/powerpoint/2010/main" val="77593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E6C26970-FEFA-62C6-F931-BA6B1368782A}"/>
                  </a:ext>
                </a:extLst>
              </p:cNvPr>
              <p:cNvSpPr txBox="1"/>
              <p:nvPr/>
            </p:nvSpPr>
            <p:spPr>
              <a:xfrm>
                <a:off x="838200" y="1799677"/>
                <a:ext cx="9946341" cy="1216359"/>
              </a:xfrm>
              <a:prstGeom prst="rect">
                <a:avLst/>
              </a:prstGeom>
              <a:noFill/>
            </p:spPr>
            <p:txBody>
              <a:bodyPr wrap="square" rtlCol="0">
                <a:spAutoFit/>
              </a:bodyPr>
              <a:lstStyle/>
              <a:p>
                <a:pPr>
                  <a:spcAft>
                    <a:spcPts val="600"/>
                  </a:spcAft>
                </a:pPr>
                <a:r>
                  <a:rPr lang="it-IT" sz="2000" err="1">
                    <a:solidFill>
                      <a:schemeClr val="accent1"/>
                    </a:solidFill>
                    <a:latin typeface="Times New Roman" panose="02020603050405020304" pitchFamily="18" charset="0"/>
                  </a:rPr>
                  <a:t>Number</a:t>
                </a:r>
                <a:r>
                  <a:rPr lang="it-IT" sz="2000">
                    <a:solidFill>
                      <a:schemeClr val="accent1"/>
                    </a:solidFill>
                    <a:latin typeface="Times New Roman" panose="02020603050405020304" pitchFamily="18" charset="0"/>
                  </a:rPr>
                  <a:t> of users per day </a:t>
                </a:r>
                <a:r>
                  <a:rPr lang="it-IT" sz="2000">
                    <a:latin typeface="Times New Roman" panose="02020603050405020304" pitchFamily="18" charset="0"/>
                  </a:rPr>
                  <a:t>for class </a:t>
                </a:r>
                <a14:m>
                  <m:oMath xmlns:m="http://schemas.openxmlformats.org/officeDocument/2006/math">
                    <m:r>
                      <a:rPr lang="it-IT" sz="2000" b="0" i="1" smtClean="0">
                        <a:latin typeface="Cambria Math" panose="02040503050406030204" pitchFamily="18" charset="0"/>
                      </a:rPr>
                      <m:t>𝑗</m:t>
                    </m:r>
                  </m:oMath>
                </a14:m>
                <a:r>
                  <a:rPr lang="it-IT" sz="2000">
                    <a:latin typeface="Times New Roman" panose="02020603050405020304" pitchFamily="18" charset="0"/>
                  </a:rPr>
                  <a:t>: </a:t>
                </a:r>
                <a14:m>
                  <m:oMath xmlns:m="http://schemas.openxmlformats.org/officeDocument/2006/math">
                    <m:sSub>
                      <m:sSubPr>
                        <m:ctrlPr>
                          <a:rPr lang="it-IT" sz="2000" b="0" i="1" smtClean="0">
                            <a:solidFill>
                              <a:srgbClr val="836967"/>
                            </a:solidFill>
                            <a:latin typeface="Cambria Math" panose="02040503050406030204" pitchFamily="18" charset="0"/>
                          </a:rPr>
                        </m:ctrlPr>
                      </m:sSubPr>
                      <m:e>
                        <m:r>
                          <a:rPr lang="it-IT" sz="2000" b="0" i="1" smtClean="0">
                            <a:latin typeface="Cambria Math" panose="02040503050406030204" pitchFamily="18" charset="0"/>
                          </a:rPr>
                          <m:t>𝑁</m:t>
                        </m:r>
                      </m:e>
                      <m:sub>
                        <m:r>
                          <a:rPr lang="it-IT" sz="2000" b="0" i="1" smtClean="0">
                            <a:latin typeface="Cambria Math" panose="02040503050406030204" pitchFamily="18" charset="0"/>
                          </a:rPr>
                          <m:t>𝑖</m:t>
                        </m:r>
                      </m:sub>
                    </m:sSub>
                    <m:r>
                      <a:rPr lang="it-IT" sz="2000" b="0" i="1" smtClean="0">
                        <a:latin typeface="Cambria Math" panose="02040503050406030204" pitchFamily="18" charset="0"/>
                      </a:rPr>
                      <m:t>= </m:t>
                    </m:r>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0.95</m:t>
                        </m:r>
                        <m:sSub>
                          <m:sSubPr>
                            <m:ctrlPr>
                              <a:rPr lang="it-IT" sz="2000" b="0" i="1" smtClean="0">
                                <a:solidFill>
                                  <a:srgbClr val="836967"/>
                                </a:solidFill>
                                <a:latin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𝛿</m:t>
                            </m:r>
                          </m:e>
                          <m:sub>
                            <m:r>
                              <a:rPr lang="it-IT" sz="2000" b="0" i="1" smtClean="0">
                                <a:latin typeface="Cambria Math" panose="02040503050406030204" pitchFamily="18" charset="0"/>
                              </a:rPr>
                              <m:t>𝑗</m:t>
                            </m:r>
                          </m:sub>
                        </m:sSub>
                      </m:e>
                    </m:d>
                    <m:r>
                      <a:rPr lang="it-IT" sz="2000" b="0" i="1" dirty="0" smtClean="0">
                        <a:latin typeface="Cambria Math" panose="02040503050406030204" pitchFamily="18" charset="0"/>
                      </a:rPr>
                      <m:t>+</m:t>
                    </m:r>
                    <m:sSub>
                      <m:sSubPr>
                        <m:ctrlPr>
                          <a:rPr lang="it-IT" sz="2000" b="0" i="1" dirty="0" smtClean="0">
                            <a:latin typeface="Cambria Math" panose="02040503050406030204" pitchFamily="18" charset="0"/>
                          </a:rPr>
                        </m:ctrlPr>
                      </m:sSubPr>
                      <m:e>
                        <m:r>
                          <a:rPr lang="it-IT" sz="2000" b="0" i="1" dirty="0" smtClean="0">
                            <a:latin typeface="Cambria Math" panose="02040503050406030204" pitchFamily="18" charset="0"/>
                          </a:rPr>
                          <m:t>𝑋</m:t>
                        </m:r>
                      </m:e>
                      <m:sub>
                        <m:r>
                          <a:rPr lang="it-IT" sz="2000" b="0" i="1" dirty="0" smtClean="0">
                            <a:latin typeface="Cambria Math" panose="02040503050406030204" pitchFamily="18" charset="0"/>
                          </a:rPr>
                          <m:t>𝑗</m:t>
                        </m:r>
                      </m:sub>
                    </m:sSub>
                    <m:r>
                      <a:rPr lang="it-IT" sz="2000" b="0" i="1" dirty="0" smtClean="0">
                        <a:latin typeface="Cambria Math" panose="02040503050406030204" pitchFamily="18" charset="0"/>
                      </a:rPr>
                      <m:t>;  </m:t>
                    </m:r>
                    <m:sSub>
                      <m:sSubPr>
                        <m:ctrlPr>
                          <a:rPr lang="it-IT" sz="2000" i="1" dirty="0">
                            <a:latin typeface="Cambria Math" panose="02040503050406030204" pitchFamily="18" charset="0"/>
                          </a:rPr>
                        </m:ctrlPr>
                      </m:sSubPr>
                      <m:e>
                        <m:r>
                          <a:rPr lang="it-IT" sz="2000" i="1" dirty="0">
                            <a:latin typeface="Cambria Math" panose="02040503050406030204" pitchFamily="18" charset="0"/>
                          </a:rPr>
                          <m:t>𝑋</m:t>
                        </m:r>
                      </m:e>
                      <m:sub>
                        <m:r>
                          <a:rPr lang="it-IT" sz="2000" b="0" i="1" dirty="0" smtClean="0">
                            <a:latin typeface="Cambria Math" panose="02040503050406030204" pitchFamily="18" charset="0"/>
                          </a:rPr>
                          <m:t>𝑗</m:t>
                        </m:r>
                      </m:sub>
                    </m:sSub>
                    <m:r>
                      <a:rPr lang="it-IT" sz="2000" b="0" i="1" dirty="0" smtClean="0">
                        <a:latin typeface="Cambria Math" panose="02040503050406030204" pitchFamily="18" charset="0"/>
                        <a:ea typeface="Cambria Math" panose="02040503050406030204" pitchFamily="18" charset="0"/>
                      </a:rPr>
                      <m:t>~ </m:t>
                    </m:r>
                    <m:r>
                      <a:rPr lang="it-IT" sz="2000" b="0" i="1" dirty="0" smtClean="0">
                        <a:latin typeface="Cambria Math" panose="02040503050406030204" pitchFamily="18" charset="0"/>
                        <a:ea typeface="Cambria Math" panose="02040503050406030204" pitchFamily="18" charset="0"/>
                      </a:rPr>
                      <m:t>𝑃𝑜𝑖𝑠𝑠𝑜𝑛</m:t>
                    </m:r>
                    <m:d>
                      <m:dPr>
                        <m:ctrlPr>
                          <a:rPr lang="it-IT" sz="2000" b="0" i="1" dirty="0" smtClean="0">
                            <a:latin typeface="Cambria Math" panose="02040503050406030204" pitchFamily="18" charset="0"/>
                            <a:ea typeface="Cambria Math" panose="02040503050406030204" pitchFamily="18" charset="0"/>
                          </a:rPr>
                        </m:ctrlPr>
                      </m:dPr>
                      <m:e>
                        <m:r>
                          <a:rPr lang="it-IT" sz="2000" b="0" i="1" dirty="0" smtClean="0">
                            <a:latin typeface="Cambria Math" panose="02040503050406030204" pitchFamily="18" charset="0"/>
                            <a:ea typeface="Cambria Math" panose="02040503050406030204" pitchFamily="18" charset="0"/>
                          </a:rPr>
                          <m:t>0.05</m:t>
                        </m:r>
                        <m:sSub>
                          <m:sSubPr>
                            <m:ctrlPr>
                              <a:rPr lang="it-IT" sz="2000" i="1">
                                <a:solidFill>
                                  <a:srgbClr val="836967"/>
                                </a:solidFill>
                                <a:latin typeface="Cambria Math" panose="02040503050406030204" pitchFamily="18" charset="0"/>
                              </a:rPr>
                            </m:ctrlPr>
                          </m:sSubPr>
                          <m:e>
                            <m:r>
                              <a:rPr lang="it-IT" sz="2000" i="1" smtClean="0">
                                <a:latin typeface="Cambria Math" panose="02040503050406030204" pitchFamily="18" charset="0"/>
                                <a:ea typeface="Cambria Math" panose="02040503050406030204" pitchFamily="18" charset="0"/>
                              </a:rPr>
                              <m:t>𝛿</m:t>
                            </m:r>
                          </m:e>
                          <m:sub>
                            <m:r>
                              <a:rPr lang="it-IT" sz="2000" b="0" i="1" smtClean="0">
                                <a:latin typeface="Cambria Math" panose="02040503050406030204" pitchFamily="18" charset="0"/>
                              </a:rPr>
                              <m:t>𝑗</m:t>
                            </m:r>
                          </m:sub>
                        </m:sSub>
                      </m:e>
                    </m:d>
                    <m:r>
                      <a:rPr lang="it-IT" sz="2000" b="0" i="1" dirty="0" smtClean="0">
                        <a:latin typeface="Cambria Math" panose="02040503050406030204" pitchFamily="18" charset="0"/>
                      </a:rPr>
                      <m:t>; </m:t>
                    </m:r>
                  </m:oMath>
                </a14:m>
                <a:endParaRPr lang="it-IT" sz="2000" b="0">
                  <a:latin typeface="Times New Roman" panose="02020603050405020304" pitchFamily="18" charset="0"/>
                </a:endParaRPr>
              </a:p>
              <a:p>
                <a:pPr>
                  <a:spcAft>
                    <a:spcPts val="600"/>
                  </a:spcAft>
                </a:pPr>
                <a:r>
                  <a:rPr lang="it-IT" sz="2000">
                    <a:latin typeface="Times New Roman" panose="02020603050405020304" pitchFamily="18" charset="0"/>
                  </a:rPr>
                  <a:t>In </a:t>
                </a:r>
                <a:r>
                  <a:rPr lang="it-IT" sz="2000" err="1">
                    <a:latin typeface="Times New Roman" panose="02020603050405020304" pitchFamily="18" charset="0"/>
                  </a:rPr>
                  <a:t>this</a:t>
                </a:r>
                <a:r>
                  <a:rPr lang="it-IT" sz="2000">
                    <a:latin typeface="Times New Roman" panose="02020603050405020304" pitchFamily="18" charset="0"/>
                  </a:rPr>
                  <a:t> way </a:t>
                </a:r>
                <a:r>
                  <a:rPr lang="it-IT" sz="2000" err="1">
                    <a:latin typeface="Times New Roman" panose="02020603050405020304" pitchFamily="18" charset="0"/>
                  </a:rPr>
                  <a:t>we</a:t>
                </a:r>
                <a:r>
                  <a:rPr lang="it-IT" sz="2000">
                    <a:latin typeface="Times New Roman" panose="02020603050405020304" pitchFamily="18" charset="0"/>
                  </a:rPr>
                  <a:t> do </a:t>
                </a:r>
                <a:r>
                  <a:rPr lang="it-IT" sz="2000" err="1">
                    <a:latin typeface="Times New Roman" panose="02020603050405020304" pitchFamily="18" charset="0"/>
                  </a:rPr>
                  <a:t>not</a:t>
                </a:r>
                <a:r>
                  <a:rPr lang="it-IT" sz="2000">
                    <a:latin typeface="Times New Roman" panose="02020603050405020304" pitchFamily="18" charset="0"/>
                  </a:rPr>
                  <a:t> </a:t>
                </a:r>
                <a:r>
                  <a:rPr lang="it-IT" sz="2000" err="1">
                    <a:latin typeface="Times New Roman" panose="02020603050405020304" pitchFamily="18" charset="0"/>
                  </a:rPr>
                  <a:t>change</a:t>
                </a:r>
                <a:r>
                  <a:rPr lang="it-IT" sz="2000">
                    <a:latin typeface="Times New Roman" panose="02020603050405020304" pitchFamily="18" charset="0"/>
                  </a:rPr>
                  <a:t> the </a:t>
                </a:r>
                <a:r>
                  <a:rPr lang="it-IT" sz="2000" err="1">
                    <a:latin typeface="Times New Roman" panose="02020603050405020304" pitchFamily="18" charset="0"/>
                  </a:rPr>
                  <a:t>mean</a:t>
                </a:r>
                <a:r>
                  <a:rPr lang="it-IT" sz="2000">
                    <a:latin typeface="Times New Roman" panose="02020603050405020304" pitchFamily="18" charset="0"/>
                  </a:rPr>
                  <a:t> of the Poisson </a:t>
                </a:r>
                <a:r>
                  <a:rPr lang="it-IT" sz="2000" err="1">
                    <a:latin typeface="Times New Roman" panose="02020603050405020304" pitchFamily="18" charset="0"/>
                  </a:rPr>
                  <a:t>but</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reduce </a:t>
                </a:r>
                <a:r>
                  <a:rPr lang="it-IT" sz="2000" err="1">
                    <a:latin typeface="Times New Roman" panose="02020603050405020304" pitchFamily="18" charset="0"/>
                  </a:rPr>
                  <a:t>its</a:t>
                </a:r>
                <a:r>
                  <a:rPr lang="it-IT" sz="2000">
                    <a:latin typeface="Times New Roman" panose="02020603050405020304" pitchFamily="18" charset="0"/>
                  </a:rPr>
                  <a:t> </a:t>
                </a:r>
                <a:r>
                  <a:rPr lang="it-IT" sz="2000" err="1">
                    <a:latin typeface="Times New Roman" panose="02020603050405020304" pitchFamily="18" charset="0"/>
                  </a:rPr>
                  <a:t>variance</a:t>
                </a:r>
                <a:r>
                  <a:rPr lang="it-IT" sz="2000">
                    <a:latin typeface="Times New Roman" panose="02020603050405020304" pitchFamily="18" charset="0"/>
                  </a:rPr>
                  <a:t> by 95%: </a:t>
                </a:r>
              </a:p>
              <a:p>
                <a:pPr>
                  <a:spcAft>
                    <a:spcPts val="600"/>
                  </a:spcAft>
                </a:pPr>
                <a14:m>
                  <m:oMath xmlns:m="http://schemas.openxmlformats.org/officeDocument/2006/math">
                    <m:r>
                      <a:rPr lang="it-IT" sz="2000" b="0" i="1" smtClean="0">
                        <a:latin typeface="Cambria Math" panose="02040503050406030204" pitchFamily="18" charset="0"/>
                      </a:rPr>
                      <m:t>𝐸</m:t>
                    </m:r>
                    <m:d>
                      <m:dPr>
                        <m:begChr m:val="["/>
                        <m:endChr m:val="]"/>
                        <m:ctrlPr>
                          <a:rPr lang="it-IT" sz="2000" b="0" i="1" smtClean="0">
                            <a:latin typeface="Cambria Math" panose="02040503050406030204" pitchFamily="18" charset="0"/>
                          </a:rPr>
                        </m:ctrlPr>
                      </m:dPr>
                      <m:e>
                        <m:r>
                          <a:rPr lang="it-IT" sz="2000" b="0" i="1" smtClean="0">
                            <a:latin typeface="Cambria Math" panose="02040503050406030204" pitchFamily="18" charset="0"/>
                          </a:rPr>
                          <m:t>𝑁</m:t>
                        </m:r>
                      </m:e>
                    </m:d>
                    <m:r>
                      <a:rPr lang="it-IT" sz="2000" b="0" i="1" smtClean="0">
                        <a:latin typeface="Cambria Math" panose="02040503050406030204" pitchFamily="18" charset="0"/>
                      </a:rPr>
                      <m:t>=</m:t>
                    </m:r>
                    <m:d>
                      <m:dPr>
                        <m:begChr m:val="⌊"/>
                        <m:endChr m:val="⌋"/>
                        <m:ctrlPr>
                          <a:rPr lang="it-IT" sz="2000" i="1">
                            <a:latin typeface="Cambria Math" panose="02040503050406030204" pitchFamily="18" charset="0"/>
                          </a:rPr>
                        </m:ctrlPr>
                      </m:dPr>
                      <m:e>
                        <m:r>
                          <a:rPr lang="it-IT" sz="2000" i="1">
                            <a:latin typeface="Cambria Math" panose="02040503050406030204" pitchFamily="18" charset="0"/>
                          </a:rPr>
                          <m:t>0.95</m:t>
                        </m:r>
                        <m:r>
                          <a:rPr lang="it-IT" sz="2000" i="1" smtClean="0">
                            <a:latin typeface="Cambria Math" panose="02040503050406030204" pitchFamily="18" charset="0"/>
                            <a:ea typeface="Cambria Math" panose="02040503050406030204" pitchFamily="18" charset="0"/>
                          </a:rPr>
                          <m:t>𝛿</m:t>
                        </m:r>
                      </m:e>
                    </m:d>
                    <m:r>
                      <a:rPr lang="it-IT" sz="2000" i="1" dirty="0">
                        <a:latin typeface="Cambria Math" panose="02040503050406030204" pitchFamily="18" charset="0"/>
                      </a:rPr>
                      <m:t>+</m:t>
                    </m:r>
                    <m:r>
                      <a:rPr lang="it-IT" sz="2000" b="0" i="1" dirty="0" smtClean="0">
                        <a:latin typeface="Cambria Math" panose="02040503050406030204" pitchFamily="18" charset="0"/>
                      </a:rPr>
                      <m:t>0.05</m:t>
                    </m:r>
                    <m:r>
                      <a:rPr lang="it-IT" sz="2000" i="1" dirty="0" smtClean="0">
                        <a:latin typeface="Cambria Math" panose="02040503050406030204" pitchFamily="18" charset="0"/>
                        <a:ea typeface="Cambria Math" panose="02040503050406030204" pitchFamily="18" charset="0"/>
                      </a:rPr>
                      <m:t>𝛿</m:t>
                    </m:r>
                    <m:r>
                      <a:rPr lang="it-IT" sz="2000" b="0" i="1" dirty="0" smtClean="0">
                        <a:latin typeface="Cambria Math" panose="02040503050406030204" pitchFamily="18" charset="0"/>
                      </a:rPr>
                      <m:t>= </m:t>
                    </m:r>
                    <m:r>
                      <a:rPr lang="it-IT" sz="2000" i="1" dirty="0" smtClean="0">
                        <a:latin typeface="Cambria Math" panose="02040503050406030204" pitchFamily="18" charset="0"/>
                        <a:ea typeface="Cambria Math" panose="02040503050406030204" pitchFamily="18" charset="0"/>
                      </a:rPr>
                      <m:t>𝛿</m:t>
                    </m:r>
                    <m:r>
                      <a:rPr lang="it-IT" sz="2000" b="0" i="1" dirty="0" smtClean="0">
                        <a:latin typeface="Cambria Math" panose="02040503050406030204" pitchFamily="18" charset="0"/>
                      </a:rPr>
                      <m:t>;  </m:t>
                    </m:r>
                    <m:r>
                      <a:rPr lang="it-IT" sz="2000" b="0" i="1" dirty="0" smtClean="0">
                        <a:latin typeface="Cambria Math" panose="02040503050406030204" pitchFamily="18" charset="0"/>
                      </a:rPr>
                      <m:t>𝑉𝑎𝑟</m:t>
                    </m:r>
                    <m:d>
                      <m:dPr>
                        <m:begChr m:val="["/>
                        <m:endChr m:val="]"/>
                        <m:ctrlPr>
                          <a:rPr lang="it-IT" sz="2000" b="0" i="1" dirty="0" smtClean="0">
                            <a:latin typeface="Cambria Math" panose="02040503050406030204" pitchFamily="18" charset="0"/>
                          </a:rPr>
                        </m:ctrlPr>
                      </m:dPr>
                      <m:e>
                        <m:r>
                          <a:rPr lang="it-IT" sz="2000" b="0" i="1" dirty="0" smtClean="0">
                            <a:latin typeface="Cambria Math" panose="02040503050406030204" pitchFamily="18" charset="0"/>
                          </a:rPr>
                          <m:t>𝑁</m:t>
                        </m:r>
                      </m:e>
                    </m:d>
                    <m:r>
                      <a:rPr lang="it-IT" sz="2000" b="0" i="1" dirty="0" smtClean="0">
                        <a:latin typeface="Cambria Math" panose="02040503050406030204" pitchFamily="18" charset="0"/>
                      </a:rPr>
                      <m:t>=0.05</m:t>
                    </m:r>
                    <m:r>
                      <a:rPr lang="it-IT" sz="2000" i="1" dirty="0" smtClean="0">
                        <a:latin typeface="Cambria Math" panose="02040503050406030204" pitchFamily="18" charset="0"/>
                        <a:ea typeface="Cambria Math" panose="02040503050406030204" pitchFamily="18" charset="0"/>
                      </a:rPr>
                      <m:t>𝛿</m:t>
                    </m:r>
                  </m:oMath>
                </a14:m>
                <a:r>
                  <a:rPr lang="it-IT" sz="2000">
                    <a:latin typeface="Times New Roman" panose="02020603050405020304" pitchFamily="18" charset="0"/>
                  </a:rPr>
                  <a:t>.</a:t>
                </a:r>
              </a:p>
            </p:txBody>
          </p:sp>
        </mc:Choice>
        <mc:Fallback>
          <p:sp>
            <p:nvSpPr>
              <p:cNvPr id="5" name="CasellaDiTesto 4">
                <a:extLst>
                  <a:ext uri="{FF2B5EF4-FFF2-40B4-BE49-F238E27FC236}">
                    <a16:creationId xmlns:a16="http://schemas.microsoft.com/office/drawing/2014/main" id="{E6C26970-FEFA-62C6-F931-BA6B1368782A}"/>
                  </a:ext>
                </a:extLst>
              </p:cNvPr>
              <p:cNvSpPr txBox="1">
                <a:spLocks noRot="1" noChangeAspect="1" noMove="1" noResize="1" noEditPoints="1" noAdjustHandles="1" noChangeArrowheads="1" noChangeShapeType="1" noTextEdit="1"/>
              </p:cNvSpPr>
              <p:nvPr/>
            </p:nvSpPr>
            <p:spPr>
              <a:xfrm>
                <a:off x="838200" y="1799677"/>
                <a:ext cx="9946341" cy="1216359"/>
              </a:xfrm>
              <a:prstGeom prst="rect">
                <a:avLst/>
              </a:prstGeom>
              <a:blipFill>
                <a:blip r:embed="rId2"/>
                <a:stretch>
                  <a:fillRect l="-674" t="-1000" b="-8000"/>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95ECFADC-AEE5-F01E-4F07-E74A4C243F31}"/>
                  </a:ext>
                </a:extLst>
              </p:cNvPr>
              <p:cNvSpPr txBox="1"/>
              <p:nvPr/>
            </p:nvSpPr>
            <p:spPr>
              <a:xfrm>
                <a:off x="838200" y="3306822"/>
                <a:ext cx="9241221" cy="1650132"/>
              </a:xfrm>
              <a:prstGeom prst="rect">
                <a:avLst/>
              </a:prstGeom>
              <a:noFill/>
            </p:spPr>
            <p:txBody>
              <a:bodyPr wrap="square" rtlCol="0">
                <a:spAutoFit/>
              </a:bodyPr>
              <a:lstStyle/>
              <a:p>
                <a:r>
                  <a:rPr lang="it-IT" sz="2000" dirty="0">
                    <a:solidFill>
                      <a:schemeClr val="accent1"/>
                    </a:solidFill>
                    <a:latin typeface="Times New Roman" panose="02020603050405020304" pitchFamily="18" charset="0"/>
                  </a:rPr>
                  <a:t>Random </a:t>
                </a:r>
                <a:r>
                  <a:rPr lang="it-IT" sz="2000" dirty="0" err="1">
                    <a:solidFill>
                      <a:schemeClr val="accent1"/>
                    </a:solidFill>
                    <a:latin typeface="Times New Roman" panose="02020603050405020304" pitchFamily="18" charset="0"/>
                  </a:rPr>
                  <a:t>proportion</a:t>
                </a:r>
                <a:r>
                  <a:rPr lang="it-IT" sz="2000" dirty="0">
                    <a:solidFill>
                      <a:schemeClr val="accent1"/>
                    </a:solidFill>
                    <a:latin typeface="Times New Roman" panose="02020603050405020304" pitchFamily="18" charset="0"/>
                  </a:rPr>
                  <a:t> of </a:t>
                </a:r>
                <a:r>
                  <a:rPr lang="it-IT" sz="2000" dirty="0" err="1">
                    <a:solidFill>
                      <a:schemeClr val="accent1"/>
                    </a:solidFill>
                    <a:latin typeface="Times New Roman" panose="02020603050405020304" pitchFamily="18" charset="0"/>
                  </a:rPr>
                  <a:t>costumers</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starting</a:t>
                </a:r>
                <a:r>
                  <a:rPr lang="it-IT" sz="2000" dirty="0">
                    <a:solidFill>
                      <a:schemeClr val="accent1"/>
                    </a:solidFill>
                    <a:latin typeface="Times New Roman" panose="02020603050405020304" pitchFamily="18" charset="0"/>
                  </a:rPr>
                  <a:t> </a:t>
                </a:r>
                <a:r>
                  <a:rPr lang="it-IT" sz="2000" dirty="0">
                    <a:latin typeface="Times New Roman" panose="02020603050405020304" pitchFamily="18" charset="0"/>
                  </a:rPr>
                  <a:t>from the website pages: </a:t>
                </a:r>
                <a14:m>
                  <m:oMath xmlns:m="http://schemas.openxmlformats.org/officeDocument/2006/math">
                    <m:r>
                      <a:rPr lang="it-IT" sz="2000" b="0" i="1" smtClean="0">
                        <a:latin typeface="Cambria Math" panose="02040503050406030204" pitchFamily="18" charset="0"/>
                      </a:rPr>
                      <m:t>𝑑</m:t>
                    </m:r>
                    <m:r>
                      <a:rPr lang="it-IT" sz="2000" b="0" i="1" smtClean="0">
                        <a:latin typeface="Cambria Math" panose="02040503050406030204" pitchFamily="18" charset="0"/>
                      </a:rPr>
                      <m:t> ~ </m:t>
                    </m:r>
                    <m:r>
                      <a:rPr lang="it-IT" sz="2000" b="0" i="1" smtClean="0">
                        <a:latin typeface="Cambria Math" panose="02040503050406030204" pitchFamily="18" charset="0"/>
                        <a:ea typeface="Cambria Math" panose="02040503050406030204" pitchFamily="18" charset="0"/>
                      </a:rPr>
                      <m:t>𝐷𝑖𝑟𝑖𝑐h𝑙𝑒𝑡</m:t>
                    </m:r>
                    <m:r>
                      <a:rPr lang="it-IT" sz="2000" b="0" i="1" smtClean="0">
                        <a:latin typeface="Cambria Math" panose="02040503050406030204" pitchFamily="18" charset="0"/>
                        <a:ea typeface="Cambria Math" panose="02040503050406030204" pitchFamily="18" charset="0"/>
                      </a:rPr>
                      <m:t>[</m:t>
                    </m:r>
                    <m:r>
                      <a:rPr lang="it-IT" sz="2000" b="1" i="1" dirty="0" smtClean="0">
                        <a:latin typeface="Cambria Math" panose="02040503050406030204" pitchFamily="18" charset="0"/>
                      </a:rPr>
                      <m:t>𝛾</m:t>
                    </m:r>
                    <m:r>
                      <a:rPr lang="it-IT" sz="2000" b="1" i="1" dirty="0">
                        <a:latin typeface="Cambria Math" panose="02040503050406030204" pitchFamily="18" charset="0"/>
                      </a:rPr>
                      <m:t>𝜶</m:t>
                    </m:r>
                    <m:r>
                      <a:rPr lang="it-IT" sz="2000" b="0" i="1" dirty="0" smtClean="0">
                        <a:latin typeface="Cambria Math" panose="02040503050406030204" pitchFamily="18" charset="0"/>
                      </a:rPr>
                      <m:t>]</m:t>
                    </m:r>
                  </m:oMath>
                </a14:m>
                <a:r>
                  <a:rPr lang="it-IT" sz="2000" b="1" dirty="0">
                    <a:latin typeface="Times New Roman" panose="02020603050405020304" pitchFamily="18" charset="0"/>
                  </a:rPr>
                  <a:t> </a:t>
                </a:r>
                <a:endParaRPr lang="it-IT" sz="20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2000" b="1" i="1" dirty="0" smtClean="0">
                          <a:latin typeface="Cambria Math" panose="02040503050406030204" pitchFamily="18" charset="0"/>
                        </a:rPr>
                        <m:t>𝜶</m:t>
                      </m:r>
                      <m:r>
                        <a:rPr lang="it-IT" sz="2000" b="1" i="1" dirty="0" smtClean="0">
                          <a:latin typeface="Cambria Math" panose="02040503050406030204" pitchFamily="18" charset="0"/>
                        </a:rPr>
                        <m:t>=</m:t>
                      </m:r>
                      <m:d>
                        <m:dPr>
                          <m:begChr m:val="["/>
                          <m:endChr m:val="]"/>
                          <m:ctrlPr>
                            <a:rPr lang="it-IT" sz="2000" b="1" i="1" dirty="0" smtClean="0">
                              <a:solidFill>
                                <a:srgbClr val="836967"/>
                              </a:solidFill>
                              <a:latin typeface="Cambria Math" panose="02040503050406030204" pitchFamily="18" charset="0"/>
                            </a:rPr>
                          </m:ctrlPr>
                        </m:dPr>
                        <m:e>
                          <m:sSub>
                            <m:sSubPr>
                              <m:ctrlPr>
                                <a:rPr lang="it-IT" sz="2000" b="1" i="1" dirty="0" smtClean="0">
                                  <a:solidFill>
                                    <a:srgbClr val="836967"/>
                                  </a:solidFill>
                                  <a:latin typeface="Cambria Math" panose="02040503050406030204" pitchFamily="18" charset="0"/>
                                </a:rPr>
                              </m:ctrlPr>
                            </m:sSubPr>
                            <m:e>
                              <m:r>
                                <a:rPr lang="it-IT" sz="2000" b="1" i="1" dirty="0">
                                  <a:latin typeface="Cambria Math" panose="02040503050406030204" pitchFamily="18" charset="0"/>
                                </a:rPr>
                                <m:t>𝛼</m:t>
                              </m:r>
                            </m:e>
                            <m:sub>
                              <m:r>
                                <a:rPr lang="it-IT" sz="2000" b="1" i="0" dirty="0">
                                  <a:latin typeface="Cambria Math" panose="02040503050406030204" pitchFamily="18" charset="0"/>
                                </a:rPr>
                                <m:t>0</m:t>
                              </m:r>
                            </m:sub>
                          </m:sSub>
                          <m:r>
                            <a:rPr lang="it-IT" sz="2000" b="1" i="1" dirty="0" smtClean="0">
                              <a:latin typeface="Cambria Math" panose="02040503050406030204" pitchFamily="18" charset="0"/>
                            </a:rPr>
                            <m:t>,…, </m:t>
                          </m:r>
                          <m:sSub>
                            <m:sSubPr>
                              <m:ctrlPr>
                                <a:rPr lang="it-IT" sz="2000" b="1" i="1" dirty="0" smtClean="0">
                                  <a:solidFill>
                                    <a:srgbClr val="836967"/>
                                  </a:solidFill>
                                  <a:latin typeface="Cambria Math" panose="02040503050406030204" pitchFamily="18" charset="0"/>
                                </a:rPr>
                              </m:ctrlPr>
                            </m:sSubPr>
                            <m:e>
                              <m:r>
                                <a:rPr lang="it-IT" sz="2000" b="1" i="1" dirty="0">
                                  <a:latin typeface="Cambria Math" panose="02040503050406030204" pitchFamily="18" charset="0"/>
                                </a:rPr>
                                <m:t>𝛼</m:t>
                              </m:r>
                            </m:e>
                            <m:sub>
                              <m:r>
                                <a:rPr lang="it-IT" sz="2000" b="1" i="0" dirty="0">
                                  <a:latin typeface="Cambria Math" panose="02040503050406030204" pitchFamily="18" charset="0"/>
                                </a:rPr>
                                <m:t>5</m:t>
                              </m:r>
                            </m:sub>
                          </m:sSub>
                        </m:e>
                      </m:d>
                      <m:r>
                        <a:rPr lang="it-IT" sz="2000" b="1" i="1" dirty="0" smtClean="0">
                          <a:latin typeface="Cambria Math" panose="02040503050406030204" pitchFamily="18" charset="0"/>
                        </a:rPr>
                        <m:t>, </m:t>
                      </m:r>
                      <m:sSub>
                        <m:sSubPr>
                          <m:ctrlPr>
                            <a:rPr lang="it-IT" sz="2000" b="1" i="1" dirty="0" smtClean="0">
                              <a:solidFill>
                                <a:srgbClr val="836967"/>
                              </a:solidFill>
                              <a:latin typeface="Cambria Math" panose="02040503050406030204" pitchFamily="18" charset="0"/>
                            </a:rPr>
                          </m:ctrlPr>
                        </m:sSubPr>
                        <m:e>
                          <m:r>
                            <a:rPr lang="it-IT" sz="2000" b="1" i="1" dirty="0">
                              <a:latin typeface="Cambria Math" panose="02040503050406030204" pitchFamily="18" charset="0"/>
                            </a:rPr>
                            <m:t>𝛼</m:t>
                          </m:r>
                        </m:e>
                        <m:sub>
                          <m:r>
                            <a:rPr lang="it-IT" sz="2000" b="1" i="1" dirty="0">
                              <a:latin typeface="Cambria Math" panose="02040503050406030204" pitchFamily="18" charset="0"/>
                            </a:rPr>
                            <m:t>𝑖</m:t>
                          </m:r>
                        </m:sub>
                      </m:sSub>
                      <m:r>
                        <a:rPr lang="it-IT" sz="2000" b="1" i="0" dirty="0">
                          <a:latin typeface="Cambria Math" panose="02040503050406030204" pitchFamily="18" charset="0"/>
                        </a:rPr>
                        <m:t>≥0</m:t>
                      </m:r>
                      <m:r>
                        <a:rPr lang="it-IT" sz="2000" b="1" i="0" dirty="0" smtClean="0">
                          <a:latin typeface="Cambria Math" panose="02040503050406030204" pitchFamily="18" charset="0"/>
                        </a:rPr>
                        <m:t>, </m:t>
                      </m:r>
                      <m:nary>
                        <m:naryPr>
                          <m:chr m:val="∑"/>
                          <m:limLoc m:val="subSup"/>
                          <m:ctrlPr>
                            <a:rPr lang="it-IT" sz="2000" b="1" i="1" dirty="0" smtClean="0">
                              <a:latin typeface="Cambria Math" panose="02040503050406030204" pitchFamily="18" charset="0"/>
                            </a:rPr>
                          </m:ctrlPr>
                        </m:naryPr>
                        <m:sub>
                          <m:r>
                            <m:rPr>
                              <m:brk m:alnAt="25"/>
                            </m:rPr>
                            <a:rPr lang="it-IT" sz="2000" b="0" i="1" dirty="0" smtClean="0">
                              <a:latin typeface="Cambria Math" panose="02040503050406030204" pitchFamily="18" charset="0"/>
                            </a:rPr>
                            <m:t>𝑖</m:t>
                          </m:r>
                          <m:r>
                            <a:rPr lang="it-IT" sz="2000" b="0" i="1" dirty="0" smtClean="0">
                              <a:latin typeface="Cambria Math" panose="02040503050406030204" pitchFamily="18" charset="0"/>
                            </a:rPr>
                            <m:t>=0</m:t>
                          </m:r>
                        </m:sub>
                        <m:sup>
                          <m:r>
                            <a:rPr lang="it-IT" sz="2000" b="0" i="1" dirty="0" smtClean="0">
                              <a:latin typeface="Cambria Math" panose="02040503050406030204" pitchFamily="18" charset="0"/>
                            </a:rPr>
                            <m:t>5</m:t>
                          </m:r>
                        </m:sup>
                        <m:e>
                          <m:sSub>
                            <m:sSubPr>
                              <m:ctrlPr>
                                <a:rPr lang="it-IT" sz="2000" b="1" i="1" dirty="0" smtClean="0">
                                  <a:solidFill>
                                    <a:srgbClr val="836967"/>
                                  </a:solidFill>
                                  <a:latin typeface="Cambria Math" panose="02040503050406030204" pitchFamily="18" charset="0"/>
                                </a:rPr>
                              </m:ctrlPr>
                            </m:sSubPr>
                            <m:e>
                              <m:r>
                                <a:rPr lang="it-IT" sz="2000" b="1" i="1" dirty="0" smtClean="0">
                                  <a:latin typeface="Cambria Math" panose="02040503050406030204" pitchFamily="18" charset="0"/>
                                </a:rPr>
                                <m:t>𝛼</m:t>
                              </m:r>
                            </m:e>
                            <m:sub>
                              <m:r>
                                <a:rPr lang="it-IT" sz="2000" b="1" i="1" dirty="0" smtClean="0">
                                  <a:latin typeface="Cambria Math" panose="02040503050406030204" pitchFamily="18" charset="0"/>
                                </a:rPr>
                                <m:t>𝑖</m:t>
                              </m:r>
                            </m:sub>
                          </m:sSub>
                        </m:e>
                      </m:nary>
                      <m:r>
                        <a:rPr lang="it-IT" sz="2000" b="1" i="1" dirty="0" smtClean="0">
                          <a:latin typeface="Cambria Math" panose="02040503050406030204" pitchFamily="18" charset="0"/>
                        </a:rPr>
                        <m:t>=</m:t>
                      </m:r>
                      <m:r>
                        <a:rPr lang="it-IT" sz="2000" b="0" i="1" dirty="0" smtClean="0">
                          <a:latin typeface="Cambria Math" panose="02040503050406030204" pitchFamily="18" charset="0"/>
                        </a:rPr>
                        <m:t>1;    </m:t>
                      </m:r>
                      <m:r>
                        <a:rPr lang="it-IT" sz="2000" b="1" i="1" dirty="0" smtClean="0">
                          <a:latin typeface="Cambria Math" panose="02040503050406030204" pitchFamily="18" charset="0"/>
                        </a:rPr>
                        <m:t>𝛾</m:t>
                      </m:r>
                      <m:r>
                        <a:rPr lang="it-IT" sz="2000" b="0" i="1" dirty="0" smtClean="0">
                          <a:latin typeface="Cambria Math" panose="02040503050406030204" pitchFamily="18" charset="0"/>
                        </a:rPr>
                        <m:t>&gt;0</m:t>
                      </m:r>
                    </m:oMath>
                  </m:oMathPara>
                </a14:m>
                <a:endParaRPr lang="it-IT" sz="2000" b="1" dirty="0">
                  <a:latin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it-IT" sz="2000" b="1" i="1" smtClean="0">
                        <a:latin typeface="Cambria Math" panose="02040503050406030204" pitchFamily="18" charset="0"/>
                      </a:rPr>
                      <m:t>𝜶</m:t>
                    </m:r>
                  </m:oMath>
                </a14:m>
                <a:r>
                  <a:rPr lang="it-IT" sz="2000" dirty="0">
                    <a:latin typeface="Times New Roman" panose="02020603050405020304" pitchFamily="18" charset="0"/>
                  </a:rPr>
                  <a:t> </a:t>
                </a:r>
                <a:r>
                  <a:rPr lang="it-IT" sz="2000" dirty="0" err="1">
                    <a:latin typeface="Times New Roman" panose="02020603050405020304" pitchFamily="18" charset="0"/>
                  </a:rPr>
                  <a:t>determines</a:t>
                </a:r>
                <a:r>
                  <a:rPr lang="it-IT" sz="2000" dirty="0">
                    <a:latin typeface="Times New Roman" panose="02020603050405020304" pitchFamily="18" charset="0"/>
                  </a:rPr>
                  <a:t> the </a:t>
                </a:r>
                <a:r>
                  <a:rPr lang="it-IT" sz="2000" dirty="0" err="1">
                    <a:latin typeface="Times New Roman" panose="02020603050405020304" pitchFamily="18" charset="0"/>
                  </a:rPr>
                  <a:t>proportion</a:t>
                </a:r>
                <a:r>
                  <a:rPr lang="it-IT" sz="2000" dirty="0">
                    <a:latin typeface="Times New Roman" panose="02020603050405020304" pitchFamily="18" charset="0"/>
                  </a:rPr>
                  <a:t> baseline</a:t>
                </a:r>
              </a:p>
              <a:p>
                <a:pPr marL="285750" indent="-285750">
                  <a:buFont typeface="Arial" panose="020B0604020202020204" pitchFamily="34" charset="0"/>
                  <a:buChar char="•"/>
                </a:pPr>
                <a14:m>
                  <m:oMath xmlns:m="http://schemas.openxmlformats.org/officeDocument/2006/math">
                    <m:r>
                      <a:rPr lang="it-IT" sz="2000" i="1" smtClean="0">
                        <a:latin typeface="Cambria Math" panose="02040503050406030204" pitchFamily="18" charset="0"/>
                      </a:rPr>
                      <m:t>𝛾</m:t>
                    </m:r>
                  </m:oMath>
                </a14:m>
                <a:r>
                  <a:rPr lang="it-IT" sz="2000" dirty="0">
                    <a:latin typeface="Times New Roman" panose="02020603050405020304" pitchFamily="18" charset="0"/>
                  </a:rPr>
                  <a:t> </a:t>
                </a:r>
                <a:r>
                  <a:rPr lang="it-IT" sz="2000" dirty="0" err="1">
                    <a:latin typeface="Times New Roman" panose="02020603050405020304" pitchFamily="18" charset="0"/>
                  </a:rPr>
                  <a:t>determines</a:t>
                </a:r>
                <a:r>
                  <a:rPr lang="it-IT" sz="2000" dirty="0">
                    <a:latin typeface="Times New Roman" panose="02020603050405020304" pitchFamily="18" charset="0"/>
                  </a:rPr>
                  <a:t> the </a:t>
                </a:r>
                <a:r>
                  <a:rPr lang="it-IT" sz="2000" dirty="0" err="1">
                    <a:latin typeface="Times New Roman" panose="02020603050405020304" pitchFamily="18" charset="0"/>
                  </a:rPr>
                  <a:t>variability</a:t>
                </a:r>
                <a:r>
                  <a:rPr lang="it-IT" sz="2000" dirty="0">
                    <a:latin typeface="Times New Roman" panose="02020603050405020304" pitchFamily="18" charset="0"/>
                  </a:rPr>
                  <a:t> from the baseline</a:t>
                </a:r>
              </a:p>
            </p:txBody>
          </p:sp>
        </mc:Choice>
        <mc:Fallback>
          <p:sp>
            <p:nvSpPr>
              <p:cNvPr id="6" name="CasellaDiTesto 5">
                <a:extLst>
                  <a:ext uri="{FF2B5EF4-FFF2-40B4-BE49-F238E27FC236}">
                    <a16:creationId xmlns:a16="http://schemas.microsoft.com/office/drawing/2014/main" id="{95ECFADC-AEE5-F01E-4F07-E74A4C243F31}"/>
                  </a:ext>
                </a:extLst>
              </p:cNvPr>
              <p:cNvSpPr txBox="1">
                <a:spLocks noRot="1" noChangeAspect="1" noMove="1" noResize="1" noEditPoints="1" noAdjustHandles="1" noChangeArrowheads="1" noChangeShapeType="1" noTextEdit="1"/>
              </p:cNvSpPr>
              <p:nvPr/>
            </p:nvSpPr>
            <p:spPr>
              <a:xfrm>
                <a:off x="838200" y="3306822"/>
                <a:ext cx="9241221" cy="1650132"/>
              </a:xfrm>
              <a:prstGeom prst="rect">
                <a:avLst/>
              </a:prstGeom>
              <a:blipFill>
                <a:blip r:embed="rId3"/>
                <a:stretch>
                  <a:fillRect l="-726" t="-1845" b="-5535"/>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5C5BC19D-B887-10EB-3A22-3104285DCBCA}"/>
                  </a:ext>
                </a:extLst>
              </p:cNvPr>
              <p:cNvSpPr txBox="1"/>
              <p:nvPr/>
            </p:nvSpPr>
            <p:spPr>
              <a:xfrm>
                <a:off x="838200" y="5282883"/>
                <a:ext cx="10766196" cy="801501"/>
              </a:xfrm>
              <a:prstGeom prst="rect">
                <a:avLst/>
              </a:prstGeom>
              <a:noFill/>
            </p:spPr>
            <p:txBody>
              <a:bodyPr wrap="square" rtlCol="0">
                <a:spAutoFit/>
              </a:bodyPr>
              <a:lstStyle/>
              <a:p>
                <a:r>
                  <a:rPr lang="it-IT" sz="2000" dirty="0">
                    <a:solidFill>
                      <a:schemeClr val="accent1"/>
                    </a:solidFill>
                    <a:latin typeface="Times New Roman" panose="02020603050405020304" pitchFamily="18" charset="0"/>
                  </a:rPr>
                  <a:t>Random </a:t>
                </a:r>
                <a:r>
                  <a:rPr lang="it-IT" sz="2000" dirty="0" err="1">
                    <a:solidFill>
                      <a:schemeClr val="accent1"/>
                    </a:solidFill>
                    <a:latin typeface="Times New Roman" panose="02020603050405020304" pitchFamily="18" charset="0"/>
                  </a:rPr>
                  <a:t>number</a:t>
                </a:r>
                <a:r>
                  <a:rPr lang="it-IT" sz="2000" dirty="0">
                    <a:solidFill>
                      <a:schemeClr val="accent1"/>
                    </a:solidFill>
                    <a:latin typeface="Times New Roman" panose="02020603050405020304" pitchFamily="18" charset="0"/>
                  </a:rPr>
                  <a:t> of </a:t>
                </a:r>
                <a:r>
                  <a:rPr lang="it-IT" sz="2000" dirty="0" err="1">
                    <a:solidFill>
                      <a:schemeClr val="accent1"/>
                    </a:solidFill>
                    <a:latin typeface="Times New Roman" panose="02020603050405020304" pitchFamily="18" charset="0"/>
                  </a:rPr>
                  <a:t>purchases</a:t>
                </a:r>
                <a:r>
                  <a:rPr lang="it-IT" sz="2000" dirty="0">
                    <a:solidFill>
                      <a:schemeClr val="accent1"/>
                    </a:solidFill>
                    <a:latin typeface="Times New Roman" panose="02020603050405020304" pitchFamily="18" charset="0"/>
                  </a:rPr>
                  <a:t> of product </a:t>
                </a:r>
                <a14:m>
                  <m:oMath xmlns:m="http://schemas.openxmlformats.org/officeDocument/2006/math">
                    <m:r>
                      <a:rPr lang="it-IT" sz="2000" b="0" i="1" smtClean="0">
                        <a:latin typeface="Cambria Math" panose="02040503050406030204" pitchFamily="18" charset="0"/>
                      </a:rPr>
                      <m:t>𝑖</m:t>
                    </m:r>
                  </m:oMath>
                </a14:m>
                <a:r>
                  <a:rPr lang="it-IT" sz="2000" dirty="0">
                    <a:latin typeface="Times New Roman" panose="02020603050405020304" pitchFamily="18" charset="0"/>
                  </a:rPr>
                  <a:t> for class </a:t>
                </a:r>
                <a14:m>
                  <m:oMath xmlns:m="http://schemas.openxmlformats.org/officeDocument/2006/math">
                    <m:r>
                      <a:rPr lang="it-IT" sz="2000" b="0" i="1" smtClean="0">
                        <a:latin typeface="Cambria Math" panose="02040503050406030204" pitchFamily="18" charset="0"/>
                      </a:rPr>
                      <m:t>𝑗</m:t>
                    </m:r>
                  </m:oMath>
                </a14:m>
                <a:r>
                  <a:rPr lang="it-IT" sz="2000" dirty="0">
                    <a:latin typeface="Times New Roman" panose="02020603050405020304" pitchFamily="18" charset="0"/>
                  </a:rPr>
                  <a:t>: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𝑝</m:t>
                        </m:r>
                      </m:e>
                      <m:sub>
                        <m:r>
                          <a:rPr lang="it-IT" sz="2000" b="0" i="1" smtClean="0">
                            <a:latin typeface="Cambria Math" panose="02040503050406030204" pitchFamily="18" charset="0"/>
                          </a:rPr>
                          <m:t>𝑖𝑗</m:t>
                        </m:r>
                      </m:sub>
                    </m:sSub>
                    <m:r>
                      <a:rPr lang="it-IT" sz="2000" b="0" i="1" smtClean="0">
                        <a:latin typeface="Cambria Math" panose="02040503050406030204" pitchFamily="18" charset="0"/>
                      </a:rPr>
                      <m:t>=1+</m:t>
                    </m:r>
                    <m:r>
                      <a:rPr lang="it-IT" sz="2000" b="0" i="1" smtClean="0">
                        <a:latin typeface="Cambria Math" panose="02040503050406030204" pitchFamily="18" charset="0"/>
                      </a:rPr>
                      <m:t>𝑒</m:t>
                    </m:r>
                    <m:sSub>
                      <m:sSubPr>
                        <m:ctrlPr>
                          <a:rPr lang="it-IT" sz="2000" i="1">
                            <a:latin typeface="Cambria Math" panose="02040503050406030204" pitchFamily="18" charset="0"/>
                          </a:rPr>
                        </m:ctrlPr>
                      </m:sSubPr>
                      <m:e>
                        <m:r>
                          <a:rPr lang="it-IT" sz="2000" i="1">
                            <a:latin typeface="Cambria Math" panose="02040503050406030204" pitchFamily="18" charset="0"/>
                          </a:rPr>
                          <m:t>𝑝</m:t>
                        </m:r>
                      </m:e>
                      <m:sub>
                        <m:r>
                          <a:rPr lang="it-IT" sz="2000" i="1">
                            <a:latin typeface="Cambria Math" panose="02040503050406030204" pitchFamily="18" charset="0"/>
                          </a:rPr>
                          <m:t>𝑖</m:t>
                        </m:r>
                        <m:r>
                          <a:rPr lang="it-IT" sz="2000" b="0" i="1" smtClean="0">
                            <a:latin typeface="Cambria Math" panose="02040503050406030204" pitchFamily="18" charset="0"/>
                          </a:rPr>
                          <m:t>𝑗</m:t>
                        </m:r>
                      </m:sub>
                    </m:sSub>
                    <m:r>
                      <a:rPr lang="it-IT" sz="2000" b="0" i="1" smtClean="0">
                        <a:latin typeface="Cambria Math" panose="02040503050406030204" pitchFamily="18" charset="0"/>
                      </a:rPr>
                      <m:t>,    </m:t>
                    </m:r>
                    <m:r>
                      <a:rPr lang="it-IT" sz="2000" i="1">
                        <a:latin typeface="Cambria Math" panose="02040503050406030204" pitchFamily="18" charset="0"/>
                      </a:rPr>
                      <m:t>𝑒</m:t>
                    </m:r>
                    <m:sSub>
                      <m:sSubPr>
                        <m:ctrlPr>
                          <a:rPr lang="it-IT" sz="2000" i="1">
                            <a:latin typeface="Cambria Math" panose="02040503050406030204" pitchFamily="18" charset="0"/>
                          </a:rPr>
                        </m:ctrlPr>
                      </m:sSubPr>
                      <m:e>
                        <m:r>
                          <a:rPr lang="it-IT" sz="2000" i="1">
                            <a:latin typeface="Cambria Math" panose="02040503050406030204" pitchFamily="18" charset="0"/>
                          </a:rPr>
                          <m:t>𝑝</m:t>
                        </m:r>
                      </m:e>
                      <m:sub>
                        <m:r>
                          <a:rPr lang="it-IT" sz="2000" i="1">
                            <a:latin typeface="Cambria Math" panose="02040503050406030204" pitchFamily="18" charset="0"/>
                          </a:rPr>
                          <m:t>𝑖</m:t>
                        </m:r>
                        <m:r>
                          <a:rPr lang="it-IT" sz="2000" b="0" i="1" smtClean="0">
                            <a:latin typeface="Cambria Math" panose="02040503050406030204" pitchFamily="18" charset="0"/>
                          </a:rPr>
                          <m:t>𝑗</m:t>
                        </m:r>
                      </m:sub>
                    </m:sSub>
                    <m:r>
                      <a:rPr lang="it-IT" sz="2000" b="0" i="1" smtClean="0">
                        <a:latin typeface="Cambria Math" panose="02040503050406030204" pitchFamily="18" charset="0"/>
                      </a:rPr>
                      <m:t> </m:t>
                    </m:r>
                    <m:r>
                      <a:rPr lang="it-IT" sz="2000" b="0" i="1" smtClean="0">
                        <a:latin typeface="Cambria Math" panose="02040503050406030204" pitchFamily="18" charset="0"/>
                        <a:ea typeface="Cambria Math" panose="02040503050406030204" pitchFamily="18" charset="0"/>
                      </a:rPr>
                      <m:t>~ </m:t>
                    </m:r>
                    <m:r>
                      <a:rPr lang="it-IT" sz="2000" b="0" i="1" smtClean="0">
                        <a:latin typeface="Cambria Math" panose="02040503050406030204" pitchFamily="18" charset="0"/>
                        <a:ea typeface="Cambria Math" panose="02040503050406030204" pitchFamily="18" charset="0"/>
                      </a:rPr>
                      <m:t>𝑃𝑜𝑖𝑠𝑠𝑜𝑛</m:t>
                    </m:r>
                    <m:d>
                      <m:dPr>
                        <m:ctrlPr>
                          <a:rPr lang="it-IT" sz="2000" b="0" i="1" smtClean="0">
                            <a:latin typeface="Cambria Math" panose="02040503050406030204" pitchFamily="18" charset="0"/>
                            <a:ea typeface="Cambria Math" panose="02040503050406030204" pitchFamily="18" charset="0"/>
                          </a:rPr>
                        </m:ctrlPr>
                      </m:dPr>
                      <m:e>
                        <m:sSub>
                          <m:sSubPr>
                            <m:ctrlPr>
                              <a:rPr lang="it-IT" sz="2000" b="0" i="1" smtClean="0">
                                <a:latin typeface="Cambria Math" panose="02040503050406030204" pitchFamily="18" charset="0"/>
                                <a:ea typeface="Cambria Math" panose="02040503050406030204" pitchFamily="18" charset="0"/>
                              </a:rPr>
                            </m:ctrlPr>
                          </m:sSubPr>
                          <m:e>
                            <m:r>
                              <a:rPr lang="it-IT" sz="2000" b="0" i="1" smtClean="0">
                                <a:latin typeface="Cambria Math" panose="02040503050406030204" pitchFamily="18" charset="0"/>
                                <a:ea typeface="Cambria Math" panose="02040503050406030204" pitchFamily="18" charset="0"/>
                              </a:rPr>
                              <m:t>𝜃</m:t>
                            </m:r>
                          </m:e>
                          <m:sub>
                            <m:r>
                              <a:rPr lang="it-IT" sz="2000" b="0" i="1" smtClean="0">
                                <a:latin typeface="Cambria Math" panose="02040503050406030204" pitchFamily="18" charset="0"/>
                                <a:ea typeface="Cambria Math" panose="02040503050406030204" pitchFamily="18" charset="0"/>
                              </a:rPr>
                              <m:t>𝑖𝑗</m:t>
                            </m:r>
                          </m:sub>
                        </m:sSub>
                      </m:e>
                    </m:d>
                    <m:r>
                      <a:rPr lang="it-IT" sz="2000" b="0" i="1" smtClean="0">
                        <a:latin typeface="Cambria Math" panose="02040503050406030204" pitchFamily="18" charset="0"/>
                        <a:ea typeface="Cambria Math" panose="02040503050406030204" pitchFamily="18" charset="0"/>
                      </a:rPr>
                      <m:t>,    </m:t>
                    </m:r>
                    <m:r>
                      <a:rPr lang="it-IT" sz="2000" b="0" i="1" smtClean="0">
                        <a:latin typeface="Cambria Math" panose="02040503050406030204" pitchFamily="18" charset="0"/>
                        <a:ea typeface="Cambria Math" panose="02040503050406030204" pitchFamily="18" charset="0"/>
                      </a:rPr>
                      <m:t>𝐸</m:t>
                    </m:r>
                    <m:d>
                      <m:dPr>
                        <m:begChr m:val="["/>
                        <m:endChr m:val="]"/>
                        <m:ctrlPr>
                          <a:rPr lang="it-IT" sz="2000" b="0" i="1" smtClean="0">
                            <a:latin typeface="Cambria Math" panose="02040503050406030204" pitchFamily="18" charset="0"/>
                            <a:ea typeface="Cambria Math" panose="02040503050406030204" pitchFamily="18" charset="0"/>
                          </a:rPr>
                        </m:ctrlPr>
                      </m:dPr>
                      <m:e>
                        <m:sSub>
                          <m:sSubPr>
                            <m:ctrlPr>
                              <a:rPr lang="it-IT" sz="2000" i="1">
                                <a:latin typeface="Cambria Math" panose="02040503050406030204" pitchFamily="18" charset="0"/>
                              </a:rPr>
                            </m:ctrlPr>
                          </m:sSubPr>
                          <m:e>
                            <m:r>
                              <a:rPr lang="it-IT" sz="2000" i="1">
                                <a:latin typeface="Cambria Math" panose="02040503050406030204" pitchFamily="18" charset="0"/>
                              </a:rPr>
                              <m:t>𝑝</m:t>
                            </m:r>
                          </m:e>
                          <m:sub>
                            <m:r>
                              <a:rPr lang="it-IT" sz="2000" i="1">
                                <a:latin typeface="Cambria Math" panose="02040503050406030204" pitchFamily="18" charset="0"/>
                              </a:rPr>
                              <m:t>𝑖</m:t>
                            </m:r>
                            <m:r>
                              <a:rPr lang="it-IT" sz="2000" b="0" i="1" smtClean="0">
                                <a:latin typeface="Cambria Math" panose="02040503050406030204" pitchFamily="18" charset="0"/>
                              </a:rPr>
                              <m:t>𝑗</m:t>
                            </m:r>
                          </m:sub>
                        </m:sSub>
                      </m:e>
                    </m:d>
                    <m:r>
                      <a:rPr lang="it-IT" sz="2000" b="0" i="1" smtClean="0">
                        <a:latin typeface="Cambria Math" panose="02040503050406030204" pitchFamily="18" charset="0"/>
                        <a:ea typeface="Cambria Math" panose="02040503050406030204" pitchFamily="18" charset="0"/>
                      </a:rPr>
                      <m:t>=1+</m:t>
                    </m:r>
                    <m:sSub>
                      <m:sSubPr>
                        <m:ctrlPr>
                          <a:rPr lang="it-IT" sz="2000" i="1">
                            <a:latin typeface="Cambria Math" panose="02040503050406030204" pitchFamily="18" charset="0"/>
                            <a:ea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𝜃</m:t>
                        </m:r>
                      </m:e>
                      <m:sub>
                        <m:r>
                          <a:rPr lang="it-IT" sz="2000" i="1">
                            <a:latin typeface="Cambria Math" panose="02040503050406030204" pitchFamily="18" charset="0"/>
                            <a:ea typeface="Cambria Math" panose="02040503050406030204" pitchFamily="18" charset="0"/>
                          </a:rPr>
                          <m:t>𝑖</m:t>
                        </m:r>
                        <m:r>
                          <a:rPr lang="it-IT" sz="2000" b="0" i="1" smtClean="0">
                            <a:latin typeface="Cambria Math" panose="02040503050406030204" pitchFamily="18" charset="0"/>
                            <a:ea typeface="Cambria Math" panose="02040503050406030204" pitchFamily="18" charset="0"/>
                          </a:rPr>
                          <m:t>𝑗</m:t>
                        </m:r>
                      </m:sub>
                    </m:sSub>
                  </m:oMath>
                </a14:m>
                <a:endParaRPr lang="it-IT" sz="2000" dirty="0">
                  <a:latin typeface="Times New Roman" panose="02020603050405020304" pitchFamily="18" charset="0"/>
                </a:endParaRPr>
              </a:p>
            </p:txBody>
          </p:sp>
        </mc:Choice>
        <mc:Fallback>
          <p:sp>
            <p:nvSpPr>
              <p:cNvPr id="7" name="CasellaDiTesto 6">
                <a:extLst>
                  <a:ext uri="{FF2B5EF4-FFF2-40B4-BE49-F238E27FC236}">
                    <a16:creationId xmlns:a16="http://schemas.microsoft.com/office/drawing/2014/main" id="{5C5BC19D-B887-10EB-3A22-3104285DCBCA}"/>
                  </a:ext>
                </a:extLst>
              </p:cNvPr>
              <p:cNvSpPr txBox="1">
                <a:spLocks noRot="1" noChangeAspect="1" noMove="1" noResize="1" noEditPoints="1" noAdjustHandles="1" noChangeArrowheads="1" noChangeShapeType="1" noTextEdit="1"/>
              </p:cNvSpPr>
              <p:nvPr/>
            </p:nvSpPr>
            <p:spPr>
              <a:xfrm>
                <a:off x="838200" y="5282883"/>
                <a:ext cx="10766196" cy="801501"/>
              </a:xfrm>
              <a:prstGeom prst="rect">
                <a:avLst/>
              </a:prstGeom>
              <a:blipFill>
                <a:blip r:embed="rId4"/>
                <a:stretch>
                  <a:fillRect l="-623" t="-2290" b="-4580"/>
                </a:stretch>
              </a:blipFill>
            </p:spPr>
            <p:txBody>
              <a:bodyPr/>
              <a:lstStyle/>
              <a:p>
                <a:r>
                  <a:rPr lang="it-IT">
                    <a:noFill/>
                  </a:rPr>
                  <a:t> </a:t>
                </a:r>
              </a:p>
            </p:txBody>
          </p:sp>
        </mc:Fallback>
      </mc:AlternateContent>
      <p:sp>
        <p:nvSpPr>
          <p:cNvPr id="8" name="Titolo 1">
            <a:extLst>
              <a:ext uri="{FF2B5EF4-FFF2-40B4-BE49-F238E27FC236}">
                <a16:creationId xmlns:a16="http://schemas.microsoft.com/office/drawing/2014/main" id="{A0AFED73-1089-6E26-DE89-8498418202D7}"/>
              </a:ext>
            </a:extLst>
          </p:cNvPr>
          <p:cNvSpPr>
            <a:spLocks noGrp="1"/>
          </p:cNvSpPr>
          <p:nvPr>
            <p:ph type="title"/>
          </p:nvPr>
        </p:nvSpPr>
        <p:spPr/>
        <p:txBody>
          <a:bodyPr/>
          <a:lstStyle/>
          <a:p>
            <a:r>
              <a:rPr lang="it-IT">
                <a:ea typeface="Calibri Light"/>
                <a:cs typeface="Times New Roman" panose="02020603050405020304" pitchFamily="18" charset="0"/>
              </a:rPr>
              <a:t>3. </a:t>
            </a:r>
            <a:r>
              <a:rPr lang="it-IT" err="1">
                <a:solidFill>
                  <a:schemeClr val="accent1"/>
                </a:solidFill>
              </a:rPr>
              <a:t>Modeling</a:t>
            </a:r>
            <a:r>
              <a:rPr lang="it-IT">
                <a:solidFill>
                  <a:schemeClr val="accent1"/>
                </a:solidFill>
              </a:rPr>
              <a:t> </a:t>
            </a:r>
            <a:r>
              <a:rPr lang="it-IT" err="1">
                <a:solidFill>
                  <a:schemeClr val="accent1"/>
                </a:solidFill>
              </a:rPr>
              <a:t>Choices</a:t>
            </a:r>
            <a:r>
              <a:rPr lang="it-IT">
                <a:solidFill>
                  <a:schemeClr val="accent1"/>
                </a:solidFill>
              </a:rPr>
              <a:t> </a:t>
            </a:r>
            <a:endParaRPr lang="it-IT" sz="2400">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C4EC13AA-B269-8B8C-E5BA-F24BD15D0581}"/>
              </a:ext>
            </a:extLst>
          </p:cNvPr>
          <p:cNvSpPr>
            <a:spLocks noGrp="1"/>
          </p:cNvSpPr>
          <p:nvPr>
            <p:ph type="sldNum" sz="quarter" idx="12"/>
          </p:nvPr>
        </p:nvSpPr>
        <p:spPr/>
        <p:txBody>
          <a:bodyPr/>
          <a:lstStyle/>
          <a:p>
            <a:fld id="{61C956A2-680A-48D7-A037-C726CE4ABA8D}" type="slidenum">
              <a:rPr lang="it-IT" smtClean="0"/>
              <a:t>23</a:t>
            </a:fld>
            <a:endParaRPr lang="it-IT"/>
          </a:p>
        </p:txBody>
      </p:sp>
    </p:spTree>
    <p:extLst>
      <p:ext uri="{BB962C8B-B14F-4D97-AF65-F5344CB8AC3E}">
        <p14:creationId xmlns:p14="http://schemas.microsoft.com/office/powerpoint/2010/main" val="417423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668F7CEA-AF30-DEF6-F0A5-09FEF7D14493}"/>
              </a:ext>
            </a:extLst>
          </p:cNvPr>
          <p:cNvSpPr txBox="1"/>
          <p:nvPr/>
        </p:nvSpPr>
        <p:spPr>
          <a:xfrm>
            <a:off x="8410582" y="2229820"/>
            <a:ext cx="3350384" cy="1631216"/>
          </a:xfrm>
          <a:prstGeom prst="rect">
            <a:avLst/>
          </a:prstGeom>
          <a:noFill/>
        </p:spPr>
        <p:txBody>
          <a:bodyPr wrap="square" rtlCol="0">
            <a:spAutoFit/>
          </a:bodyPr>
          <a:lstStyle/>
          <a:p>
            <a:pPr marL="342900" indent="-342900">
              <a:buClr>
                <a:schemeClr val="tx1"/>
              </a:buClr>
              <a:buFont typeface="+mj-lt"/>
              <a:buAutoNum type="arabicPeriod"/>
            </a:pPr>
            <a:r>
              <a:rPr lang="it-IT" sz="2000">
                <a:latin typeface="Times New Roman" panose="02020603050405020304" pitchFamily="18" charset="0"/>
              </a:rPr>
              <a:t>The </a:t>
            </a:r>
            <a:r>
              <a:rPr lang="it-IT" sz="2000" err="1">
                <a:latin typeface="Times New Roman" panose="02020603050405020304" pitchFamily="18" charset="0"/>
              </a:rPr>
              <a:t>Captain</a:t>
            </a:r>
            <a:r>
              <a:rPr lang="it-IT" sz="2000">
                <a:latin typeface="Times New Roman" panose="02020603050405020304" pitchFamily="18" charset="0"/>
              </a:rPr>
              <a:t> Experience</a:t>
            </a:r>
          </a:p>
          <a:p>
            <a:pPr marL="342900" indent="-342900">
              <a:buClr>
                <a:schemeClr val="tx1"/>
              </a:buClr>
              <a:buFont typeface="+mj-lt"/>
              <a:buAutoNum type="arabicPeriod"/>
            </a:pPr>
            <a:r>
              <a:rPr lang="it-IT" sz="2000" err="1">
                <a:latin typeface="Times New Roman" panose="02020603050405020304" pitchFamily="18" charset="0"/>
              </a:rPr>
              <a:t>Dinner</a:t>
            </a:r>
            <a:r>
              <a:rPr lang="it-IT" sz="2000">
                <a:latin typeface="Times New Roman" panose="02020603050405020304" pitchFamily="18" charset="0"/>
              </a:rPr>
              <a:t> on Deck</a:t>
            </a:r>
          </a:p>
          <a:p>
            <a:pPr marL="342900" indent="-342900">
              <a:buClr>
                <a:schemeClr val="tx1"/>
              </a:buClr>
              <a:buFont typeface="+mj-lt"/>
              <a:buAutoNum type="arabicPeriod"/>
            </a:pPr>
            <a:r>
              <a:rPr lang="it-IT" sz="2000" err="1">
                <a:latin typeface="Times New Roman" panose="02020603050405020304" pitchFamily="18" charset="0"/>
              </a:rPr>
              <a:t>Tropical</a:t>
            </a:r>
            <a:r>
              <a:rPr lang="it-IT" sz="2000">
                <a:latin typeface="Times New Roman" panose="02020603050405020304" pitchFamily="18" charset="0"/>
              </a:rPr>
              <a:t> Cocktail </a:t>
            </a:r>
            <a:r>
              <a:rPr lang="it-IT" sz="2000" err="1">
                <a:latin typeface="Times New Roman" panose="02020603050405020304" pitchFamily="18" charset="0"/>
              </a:rPr>
              <a:t>Tasting</a:t>
            </a:r>
            <a:endParaRPr lang="it-IT" sz="2000">
              <a:latin typeface="Times New Roman" panose="02020603050405020304" pitchFamily="18" charset="0"/>
            </a:endParaRPr>
          </a:p>
          <a:p>
            <a:pPr marL="342900" indent="-342900">
              <a:buClr>
                <a:schemeClr val="tx1"/>
              </a:buClr>
              <a:buFont typeface="+mj-lt"/>
              <a:buAutoNum type="arabicPeriod"/>
            </a:pPr>
            <a:r>
              <a:rPr lang="it-IT" sz="2000">
                <a:latin typeface="Times New Roman" panose="02020603050405020304" pitchFamily="18" charset="0"/>
              </a:rPr>
              <a:t>The </a:t>
            </a:r>
            <a:r>
              <a:rPr lang="it-IT" sz="2000" err="1">
                <a:latin typeface="Times New Roman" panose="02020603050405020304" pitchFamily="18" charset="0"/>
              </a:rPr>
              <a:t>Adventurers</a:t>
            </a:r>
            <a:r>
              <a:rPr lang="it-IT" sz="2000">
                <a:latin typeface="Times New Roman" panose="02020603050405020304" pitchFamily="18" charset="0"/>
              </a:rPr>
              <a:t>’ Package</a:t>
            </a:r>
          </a:p>
          <a:p>
            <a:pPr marL="342900" indent="-342900">
              <a:buClr>
                <a:schemeClr val="tx1"/>
              </a:buClr>
              <a:buFont typeface="+mj-lt"/>
              <a:buAutoNum type="arabicPeriod"/>
            </a:pPr>
            <a:r>
              <a:rPr lang="it-IT" sz="2000">
                <a:latin typeface="Times New Roman" panose="02020603050405020304" pitchFamily="18" charset="0"/>
              </a:rPr>
              <a:t>SPA on The High </a:t>
            </a:r>
            <a:r>
              <a:rPr lang="it-IT" sz="2000" err="1">
                <a:latin typeface="Times New Roman" panose="02020603050405020304" pitchFamily="18" charset="0"/>
              </a:rPr>
              <a:t>Seas</a:t>
            </a:r>
            <a:endParaRPr lang="it-IT" sz="2000">
              <a:latin typeface="Times New Roman" panose="02020603050405020304" pitchFamily="18" charset="0"/>
            </a:endParaRPr>
          </a:p>
        </p:txBody>
      </p:sp>
      <p:cxnSp>
        <p:nvCxnSpPr>
          <p:cNvPr id="65" name="Connettore 2 64">
            <a:extLst>
              <a:ext uri="{FF2B5EF4-FFF2-40B4-BE49-F238E27FC236}">
                <a16:creationId xmlns:a16="http://schemas.microsoft.com/office/drawing/2014/main" id="{E607EA3D-0F64-CE59-0E67-022DFC661C4A}"/>
              </a:ext>
            </a:extLst>
          </p:cNvPr>
          <p:cNvCxnSpPr>
            <a:cxnSpLocks/>
          </p:cNvCxnSpPr>
          <p:nvPr/>
        </p:nvCxnSpPr>
        <p:spPr>
          <a:xfrm>
            <a:off x="8788328" y="4386817"/>
            <a:ext cx="53864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a:extLst>
              <a:ext uri="{FF2B5EF4-FFF2-40B4-BE49-F238E27FC236}">
                <a16:creationId xmlns:a16="http://schemas.microsoft.com/office/drawing/2014/main" id="{13E1310A-5BD6-1CDA-D819-BF32B3EEF259}"/>
              </a:ext>
            </a:extLst>
          </p:cNvPr>
          <p:cNvCxnSpPr>
            <a:cxnSpLocks/>
          </p:cNvCxnSpPr>
          <p:nvPr/>
        </p:nvCxnSpPr>
        <p:spPr>
          <a:xfrm>
            <a:off x="8788328" y="4022790"/>
            <a:ext cx="538647"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67">
            <a:extLst>
              <a:ext uri="{FF2B5EF4-FFF2-40B4-BE49-F238E27FC236}">
                <a16:creationId xmlns:a16="http://schemas.microsoft.com/office/drawing/2014/main" id="{D43B199D-39A0-ACE7-5CDC-19F5AB6E9C9E}"/>
              </a:ext>
            </a:extLst>
          </p:cNvPr>
          <p:cNvSpPr txBox="1"/>
          <p:nvPr/>
        </p:nvSpPr>
        <p:spPr>
          <a:xfrm>
            <a:off x="9372650" y="3809400"/>
            <a:ext cx="1480381" cy="400110"/>
          </a:xfrm>
          <a:prstGeom prst="rect">
            <a:avLst/>
          </a:prstGeom>
          <a:noFill/>
        </p:spPr>
        <p:txBody>
          <a:bodyPr wrap="square" rtlCol="0">
            <a:spAutoFit/>
          </a:bodyPr>
          <a:lstStyle/>
          <a:p>
            <a:r>
              <a:rPr lang="it-IT" sz="2000">
                <a:latin typeface="Times New Roman" panose="02020603050405020304" pitchFamily="18" charset="0"/>
              </a:rPr>
              <a:t>First </a:t>
            </a:r>
            <a:r>
              <a:rPr lang="it-IT" sz="2000" err="1">
                <a:latin typeface="Times New Roman" panose="02020603050405020304" pitchFamily="18" charset="0"/>
              </a:rPr>
              <a:t>shown</a:t>
            </a:r>
            <a:endParaRPr lang="it-IT" sz="2000">
              <a:latin typeface="Times New Roman" panose="02020603050405020304" pitchFamily="18" charset="0"/>
            </a:endParaRPr>
          </a:p>
        </p:txBody>
      </p:sp>
      <p:sp>
        <p:nvSpPr>
          <p:cNvPr id="69" name="CasellaDiTesto 68">
            <a:extLst>
              <a:ext uri="{FF2B5EF4-FFF2-40B4-BE49-F238E27FC236}">
                <a16:creationId xmlns:a16="http://schemas.microsoft.com/office/drawing/2014/main" id="{A863B378-6991-FCFA-F62E-A6D08D362EEB}"/>
              </a:ext>
            </a:extLst>
          </p:cNvPr>
          <p:cNvSpPr txBox="1"/>
          <p:nvPr/>
        </p:nvSpPr>
        <p:spPr>
          <a:xfrm>
            <a:off x="9372651" y="4176103"/>
            <a:ext cx="2131405" cy="400110"/>
          </a:xfrm>
          <a:prstGeom prst="rect">
            <a:avLst/>
          </a:prstGeom>
          <a:noFill/>
        </p:spPr>
        <p:txBody>
          <a:bodyPr wrap="square" rtlCol="0">
            <a:spAutoFit/>
          </a:bodyPr>
          <a:lstStyle/>
          <a:p>
            <a:r>
              <a:rPr lang="it-IT" sz="2000">
                <a:latin typeface="Times New Roman" panose="02020603050405020304" pitchFamily="18" charset="0"/>
              </a:rPr>
              <a:t>Second </a:t>
            </a:r>
            <a:r>
              <a:rPr lang="it-IT" sz="2000" err="1">
                <a:latin typeface="Times New Roman" panose="02020603050405020304" pitchFamily="18" charset="0"/>
              </a:rPr>
              <a:t>shown</a:t>
            </a:r>
            <a:endParaRPr lang="it-IT" sz="2000">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1" name="CasellaDiTesto 70">
                <a:extLst>
                  <a:ext uri="{FF2B5EF4-FFF2-40B4-BE49-F238E27FC236}">
                    <a16:creationId xmlns:a16="http://schemas.microsoft.com/office/drawing/2014/main" id="{DD9430DB-2C1B-2605-436B-5EDA02E67315}"/>
                  </a:ext>
                </a:extLst>
              </p:cNvPr>
              <p:cNvSpPr txBox="1"/>
              <p:nvPr/>
            </p:nvSpPr>
            <p:spPr>
              <a:xfrm>
                <a:off x="8410583" y="4705675"/>
                <a:ext cx="164534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000" i="1" smtClean="0">
                          <a:latin typeface="Cambria Math" panose="02040503050406030204" pitchFamily="18" charset="0"/>
                        </a:rPr>
                        <m:t>𝜆</m:t>
                      </m:r>
                      <m:r>
                        <a:rPr lang="it-IT" sz="2000" b="0" i="1" smtClean="0">
                          <a:latin typeface="Cambria Math" panose="02040503050406030204" pitchFamily="18" charset="0"/>
                        </a:rPr>
                        <m:t>=0.85</m:t>
                      </m:r>
                    </m:oMath>
                  </m:oMathPara>
                </a14:m>
                <a:endParaRPr lang="it-IT" sz="2000">
                  <a:latin typeface="Times New Roman" panose="02020603050405020304" pitchFamily="18" charset="0"/>
                </a:endParaRPr>
              </a:p>
            </p:txBody>
          </p:sp>
        </mc:Choice>
        <mc:Fallback>
          <p:sp>
            <p:nvSpPr>
              <p:cNvPr id="71" name="CasellaDiTesto 70">
                <a:extLst>
                  <a:ext uri="{FF2B5EF4-FFF2-40B4-BE49-F238E27FC236}">
                    <a16:creationId xmlns:a16="http://schemas.microsoft.com/office/drawing/2014/main" id="{DD9430DB-2C1B-2605-436B-5EDA02E67315}"/>
                  </a:ext>
                </a:extLst>
              </p:cNvPr>
              <p:cNvSpPr txBox="1">
                <a:spLocks noRot="1" noChangeAspect="1" noMove="1" noResize="1" noEditPoints="1" noAdjustHandles="1" noChangeArrowheads="1" noChangeShapeType="1" noTextEdit="1"/>
              </p:cNvSpPr>
              <p:nvPr/>
            </p:nvSpPr>
            <p:spPr>
              <a:xfrm>
                <a:off x="8410583" y="4705675"/>
                <a:ext cx="1645342" cy="400110"/>
              </a:xfrm>
              <a:prstGeom prst="rect">
                <a:avLst/>
              </a:prstGeom>
              <a:blipFill>
                <a:blip r:embed="rId2"/>
                <a:stretch>
                  <a:fillRect/>
                </a:stretch>
              </a:blipFill>
            </p:spPr>
            <p:txBody>
              <a:bodyPr/>
              <a:lstStyle/>
              <a:p>
                <a:r>
                  <a:rPr lang="it-IT">
                    <a:noFill/>
                  </a:rPr>
                  <a:t> </a:t>
                </a:r>
              </a:p>
            </p:txBody>
          </p:sp>
        </mc:Fallback>
      </mc:AlternateContent>
      <p:sp>
        <p:nvSpPr>
          <p:cNvPr id="44" name="Titolo 1">
            <a:extLst>
              <a:ext uri="{FF2B5EF4-FFF2-40B4-BE49-F238E27FC236}">
                <a16:creationId xmlns:a16="http://schemas.microsoft.com/office/drawing/2014/main" id="{44E4152B-EFFB-B59E-5129-3A7B033B7252}"/>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a:lstStyle>
          <a:p>
            <a:r>
              <a:rPr lang="it-IT">
                <a:ea typeface="Calibri Light"/>
                <a:cs typeface="Times New Roman" panose="02020603050405020304" pitchFamily="18" charset="0"/>
              </a:rPr>
              <a:t>3. </a:t>
            </a:r>
            <a:r>
              <a:rPr lang="it-IT" err="1">
                <a:solidFill>
                  <a:schemeClr val="accent1"/>
                </a:solidFill>
              </a:rPr>
              <a:t>Transition</a:t>
            </a:r>
            <a:r>
              <a:rPr lang="it-IT">
                <a:solidFill>
                  <a:schemeClr val="accent1"/>
                </a:solidFill>
              </a:rPr>
              <a:t> </a:t>
            </a:r>
            <a:r>
              <a:rPr lang="it-IT" err="1">
                <a:solidFill>
                  <a:schemeClr val="accent1"/>
                </a:solidFill>
              </a:rPr>
              <a:t>Probabilities</a:t>
            </a:r>
            <a:endParaRPr lang="it-IT" sz="2400">
              <a:solidFill>
                <a:schemeClr val="accent1"/>
              </a:solidFill>
              <a:ea typeface="Calibri Light"/>
              <a:cs typeface="Times New Roman" panose="02020603050405020304" pitchFamily="18" charset="0"/>
            </a:endParaRPr>
          </a:p>
        </p:txBody>
      </p:sp>
      <p:pic>
        <p:nvPicPr>
          <p:cNvPr id="24" name="Immagine 23">
            <a:extLst>
              <a:ext uri="{FF2B5EF4-FFF2-40B4-BE49-F238E27FC236}">
                <a16:creationId xmlns:a16="http://schemas.microsoft.com/office/drawing/2014/main" id="{ABD33327-F677-4343-8FDE-B8305F67B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58" y="1353924"/>
            <a:ext cx="6623824" cy="5192026"/>
          </a:xfrm>
          <a:prstGeom prst="rect">
            <a:avLst/>
          </a:prstGeom>
        </p:spPr>
      </p:pic>
      <p:sp>
        <p:nvSpPr>
          <p:cNvPr id="2" name="Segnaposto numero diapositiva 1">
            <a:extLst>
              <a:ext uri="{FF2B5EF4-FFF2-40B4-BE49-F238E27FC236}">
                <a16:creationId xmlns:a16="http://schemas.microsoft.com/office/drawing/2014/main" id="{F5204A47-071A-D2D0-C809-D34DAC05EE52}"/>
              </a:ext>
            </a:extLst>
          </p:cNvPr>
          <p:cNvSpPr>
            <a:spLocks noGrp="1"/>
          </p:cNvSpPr>
          <p:nvPr>
            <p:ph type="sldNum" sz="quarter" idx="12"/>
          </p:nvPr>
        </p:nvSpPr>
        <p:spPr/>
        <p:txBody>
          <a:bodyPr/>
          <a:lstStyle/>
          <a:p>
            <a:fld id="{61C956A2-680A-48D7-A037-C726CE4ABA8D}" type="slidenum">
              <a:rPr lang="it-IT" smtClean="0"/>
              <a:t>24</a:t>
            </a:fld>
            <a:endParaRPr lang="it-IT"/>
          </a:p>
        </p:txBody>
      </p:sp>
    </p:spTree>
    <p:extLst>
      <p:ext uri="{BB962C8B-B14F-4D97-AF65-F5344CB8AC3E}">
        <p14:creationId xmlns:p14="http://schemas.microsoft.com/office/powerpoint/2010/main" val="325770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8AD11E8B-BF19-FE59-45B0-3D12A5A49763}"/>
              </a:ext>
            </a:extLst>
          </p:cNvPr>
          <p:cNvSpPr txBox="1"/>
          <p:nvPr/>
        </p:nvSpPr>
        <p:spPr>
          <a:xfrm>
            <a:off x="838200" y="1905000"/>
            <a:ext cx="5257800" cy="3570208"/>
          </a:xfrm>
          <a:prstGeom prst="rect">
            <a:avLst/>
          </a:prstGeom>
          <a:noFill/>
        </p:spPr>
        <p:txBody>
          <a:bodyPr wrap="square" rtlCol="0">
            <a:spAutoFit/>
          </a:bodyPr>
          <a:lstStyle/>
          <a:p>
            <a:pPr>
              <a:spcAft>
                <a:spcPts val="600"/>
              </a:spcAft>
            </a:pPr>
            <a:r>
              <a:rPr lang="it-IT" b="1">
                <a:solidFill>
                  <a:schemeClr val="accent1"/>
                </a:solidFill>
                <a:latin typeface="Times New Roman" panose="02020603050405020304" pitchFamily="18" charset="0"/>
              </a:rPr>
              <a:t>Input:</a:t>
            </a:r>
            <a:r>
              <a:rPr lang="it-IT" b="1">
                <a:solidFill>
                  <a:srgbClr val="C00000"/>
                </a:solidFill>
                <a:latin typeface="Times New Roman" panose="02020603050405020304" pitchFamily="18" charset="0"/>
              </a:rPr>
              <a:t> </a:t>
            </a:r>
            <a:r>
              <a:rPr lang="it-IT" err="1">
                <a:latin typeface="Times New Roman" panose="02020603050405020304" pitchFamily="18" charset="0"/>
              </a:rPr>
              <a:t>hyperparameters</a:t>
            </a:r>
            <a:r>
              <a:rPr lang="it-IT">
                <a:latin typeface="Times New Roman" panose="02020603050405020304" pitchFamily="18" charset="0"/>
              </a:rPr>
              <a:t> of the </a:t>
            </a:r>
            <a:r>
              <a:rPr lang="it-IT" err="1">
                <a:latin typeface="Times New Roman" panose="02020603050405020304" pitchFamily="18" charset="0"/>
              </a:rPr>
              <a:t>simulation</a:t>
            </a:r>
            <a:r>
              <a:rPr lang="it-IT">
                <a:latin typeface="Times New Roman" panose="02020603050405020304" pitchFamily="18" charset="0"/>
              </a:rPr>
              <a:t>.</a:t>
            </a:r>
          </a:p>
          <a:p>
            <a:pPr>
              <a:spcAft>
                <a:spcPts val="600"/>
              </a:spcAft>
            </a:pPr>
            <a:r>
              <a:rPr lang="it-IT" b="1" err="1">
                <a:solidFill>
                  <a:schemeClr val="accent1"/>
                </a:solidFill>
                <a:latin typeface="Times New Roman" panose="02020603050405020304" pitchFamily="18" charset="0"/>
              </a:rPr>
              <a:t>Description</a:t>
            </a:r>
            <a:r>
              <a:rPr lang="it-IT" b="1">
                <a:solidFill>
                  <a:schemeClr val="accent1"/>
                </a:solidFill>
                <a:latin typeface="Times New Roman" panose="02020603050405020304" pitchFamily="18" charset="0"/>
              </a:rPr>
              <a:t>:</a:t>
            </a:r>
            <a:r>
              <a:rPr lang="it-IT" b="1">
                <a:solidFill>
                  <a:srgbClr val="C00000"/>
                </a:solidFill>
                <a:latin typeface="Times New Roman" panose="02020603050405020304" pitchFamily="18" charset="0"/>
              </a:rPr>
              <a:t> </a:t>
            </a:r>
            <a:r>
              <a:rPr lang="it-IT" err="1">
                <a:latin typeface="Times New Roman" panose="02020603050405020304" pitchFamily="18" charset="0"/>
              </a:rPr>
              <a:t>wrapper</a:t>
            </a:r>
            <a:r>
              <a:rPr lang="it-IT">
                <a:latin typeface="Times New Roman" panose="02020603050405020304" pitchFamily="18" charset="0"/>
              </a:rPr>
              <a:t> class holding the </a:t>
            </a:r>
            <a:r>
              <a:rPr lang="it-IT" err="1">
                <a:latin typeface="Times New Roman" panose="02020603050405020304" pitchFamily="18" charset="0"/>
              </a:rPr>
              <a:t>hyperparameters</a:t>
            </a:r>
            <a:r>
              <a:rPr lang="it-IT">
                <a:latin typeface="Times New Roman" panose="02020603050405020304" pitchFamily="18" charset="0"/>
              </a:rPr>
              <a:t> of the </a:t>
            </a:r>
            <a:r>
              <a:rPr lang="it-IT" err="1">
                <a:latin typeface="Times New Roman" panose="02020603050405020304" pitchFamily="18" charset="0"/>
              </a:rPr>
              <a:t>simulation</a:t>
            </a:r>
            <a:r>
              <a:rPr lang="it-IT">
                <a:latin typeface="Times New Roman" panose="02020603050405020304" pitchFamily="18" charset="0"/>
              </a:rPr>
              <a:t>.</a:t>
            </a:r>
          </a:p>
          <a:p>
            <a:r>
              <a:rPr lang="it-IT" b="1" err="1">
                <a:solidFill>
                  <a:schemeClr val="accent1"/>
                </a:solidFill>
                <a:latin typeface="Times New Roman" panose="02020603050405020304" pitchFamily="18" charset="0"/>
              </a:rPr>
              <a:t>Attributes</a:t>
            </a:r>
            <a:r>
              <a:rPr lang="it-IT" b="1">
                <a:solidFill>
                  <a:schemeClr val="accent1"/>
                </a:solidFill>
                <a:latin typeface="Times New Roman" panose="02020603050405020304" pitchFamily="18" charset="0"/>
              </a:rPr>
              <a:t>:</a:t>
            </a:r>
          </a:p>
          <a:p>
            <a:pPr marL="285750" indent="-285750">
              <a:buFont typeface="Arial" panose="020B0604020202020204" pitchFamily="34" charset="0"/>
              <a:buChar char="•"/>
            </a:pPr>
            <a:r>
              <a:rPr lang="it-IT" err="1">
                <a:latin typeface="Times New Roman" panose="02020603050405020304" pitchFamily="18" charset="0"/>
              </a:rPr>
              <a:t>Transition</a:t>
            </a:r>
            <a:r>
              <a:rPr lang="it-IT">
                <a:latin typeface="Times New Roman" panose="02020603050405020304" pitchFamily="18" charset="0"/>
              </a:rPr>
              <a:t> </a:t>
            </a:r>
            <a:r>
              <a:rPr lang="it-IT" err="1">
                <a:latin typeface="Times New Roman" panose="02020603050405020304" pitchFamily="18" charset="0"/>
              </a:rPr>
              <a:t>probabilities</a:t>
            </a:r>
            <a:r>
              <a:rPr lang="it-IT">
                <a:latin typeface="Times New Roman" panose="02020603050405020304" pitchFamily="18" charset="0"/>
              </a:rPr>
              <a:t> </a:t>
            </a:r>
            <a:r>
              <a:rPr lang="it-IT" err="1">
                <a:latin typeface="Times New Roman" panose="02020603050405020304" pitchFamily="18" charset="0"/>
              </a:rPr>
              <a:t>matrices</a:t>
            </a:r>
            <a:r>
              <a:rPr lang="it-IT">
                <a:latin typeface="Times New Roman" panose="02020603050405020304" pitchFamily="18" charset="0"/>
              </a:rPr>
              <a:t> for </a:t>
            </a:r>
            <a:r>
              <a:rPr lang="it-IT" err="1">
                <a:latin typeface="Times New Roman" panose="02020603050405020304" pitchFamily="18" charset="0"/>
              </a:rPr>
              <a:t>each</a:t>
            </a:r>
            <a:r>
              <a:rPr lang="it-IT">
                <a:latin typeface="Times New Roman" panose="02020603050405020304" pitchFamily="18" charset="0"/>
              </a:rPr>
              <a:t> class;</a:t>
            </a:r>
          </a:p>
          <a:p>
            <a:pPr marL="285750" indent="-285750">
              <a:buFont typeface="Arial" panose="020B0604020202020204" pitchFamily="34" charset="0"/>
              <a:buChar char="•"/>
            </a:pPr>
            <a:r>
              <a:rPr lang="it-IT" err="1">
                <a:latin typeface="Times New Roman" panose="02020603050405020304" pitchFamily="18" charset="0"/>
              </a:rPr>
              <a:t>Dirichlet</a:t>
            </a:r>
            <a:r>
              <a:rPr lang="it-IT">
                <a:latin typeface="Times New Roman" panose="02020603050405020304" pitchFamily="18" charset="0"/>
              </a:rPr>
              <a:t> </a:t>
            </a:r>
            <a:r>
              <a:rPr lang="it-IT" err="1">
                <a:latin typeface="Times New Roman" panose="02020603050405020304" pitchFamily="18" charset="0"/>
              </a:rPr>
              <a:t>parameters</a:t>
            </a:r>
            <a:r>
              <a:rPr lang="it-IT">
                <a:latin typeface="Times New Roman" panose="02020603050405020304" pitchFamily="18" charset="0"/>
              </a:rPr>
              <a:t> of random </a:t>
            </a:r>
            <a:r>
              <a:rPr lang="it-IT" err="1">
                <a:latin typeface="Times New Roman" panose="02020603050405020304" pitchFamily="18" charset="0"/>
              </a:rPr>
              <a:t>proportion</a:t>
            </a:r>
            <a:r>
              <a:rPr lang="it-IT">
                <a:latin typeface="Times New Roman" panose="02020603050405020304" pitchFamily="18" charset="0"/>
              </a:rPr>
              <a:t> of landing in the website;</a:t>
            </a:r>
          </a:p>
          <a:p>
            <a:pPr marL="285750" indent="-285750">
              <a:buFont typeface="Arial" panose="020B0604020202020204" pitchFamily="34" charset="0"/>
              <a:buChar char="•"/>
            </a:pPr>
            <a:r>
              <a:rPr lang="it-IT">
                <a:latin typeface="Times New Roman" panose="02020603050405020304" pitchFamily="18" charset="0"/>
              </a:rPr>
              <a:t>Poisson </a:t>
            </a:r>
            <a:r>
              <a:rPr lang="it-IT" err="1">
                <a:latin typeface="Times New Roman" panose="02020603050405020304" pitchFamily="18" charset="0"/>
              </a:rPr>
              <a:t>parameters</a:t>
            </a:r>
            <a:r>
              <a:rPr lang="it-IT">
                <a:latin typeface="Times New Roman" panose="02020603050405020304" pitchFamily="18" charset="0"/>
              </a:rPr>
              <a:t> of </a:t>
            </a:r>
            <a:r>
              <a:rPr lang="it-IT" err="1">
                <a:latin typeface="Times New Roman" panose="02020603050405020304" pitchFamily="18" charset="0"/>
              </a:rPr>
              <a:t>number</a:t>
            </a:r>
            <a:r>
              <a:rPr lang="it-IT">
                <a:latin typeface="Times New Roman" panose="02020603050405020304" pitchFamily="18" charset="0"/>
              </a:rPr>
              <a:t> of users per day;</a:t>
            </a:r>
          </a:p>
          <a:p>
            <a:pPr marL="285750" indent="-285750">
              <a:buFont typeface="Arial" panose="020B0604020202020204" pitchFamily="34" charset="0"/>
              <a:buChar char="•"/>
            </a:pPr>
            <a:r>
              <a:rPr lang="it-IT">
                <a:latin typeface="Times New Roman" panose="02020603050405020304" pitchFamily="18" charset="0"/>
              </a:rPr>
              <a:t>Conversion rates </a:t>
            </a:r>
            <a:r>
              <a:rPr lang="it-IT" err="1">
                <a:latin typeface="Times New Roman" panose="02020603050405020304" pitchFamily="18" charset="0"/>
              </a:rPr>
              <a:t>matrices</a:t>
            </a:r>
            <a:r>
              <a:rPr lang="it-IT">
                <a:latin typeface="Times New Roman" panose="02020603050405020304" pitchFamily="18" charset="0"/>
              </a:rPr>
              <a:t> for </a:t>
            </a:r>
            <a:r>
              <a:rPr lang="it-IT" err="1">
                <a:latin typeface="Times New Roman" panose="02020603050405020304" pitchFamily="18" charset="0"/>
              </a:rPr>
              <a:t>each</a:t>
            </a:r>
            <a:r>
              <a:rPr lang="it-IT">
                <a:latin typeface="Times New Roman" panose="02020603050405020304" pitchFamily="18" charset="0"/>
              </a:rPr>
              <a:t> class;</a:t>
            </a:r>
          </a:p>
          <a:p>
            <a:pPr marL="285750" indent="-285750">
              <a:buFont typeface="Arial" panose="020B0604020202020204" pitchFamily="34" charset="0"/>
              <a:buChar char="•"/>
            </a:pPr>
            <a:r>
              <a:rPr lang="it-IT" err="1">
                <a:latin typeface="Times New Roman" panose="02020603050405020304" pitchFamily="18" charset="0"/>
              </a:rPr>
              <a:t>Margin</a:t>
            </a:r>
            <a:r>
              <a:rPr lang="it-IT">
                <a:latin typeface="Times New Roman" panose="02020603050405020304" pitchFamily="18" charset="0"/>
              </a:rPr>
              <a:t> </a:t>
            </a:r>
            <a:r>
              <a:rPr lang="it-IT" err="1">
                <a:latin typeface="Times New Roman" panose="02020603050405020304" pitchFamily="18" charset="0"/>
              </a:rPr>
              <a:t>matrix</a:t>
            </a:r>
            <a:r>
              <a:rPr lang="it-IT">
                <a:latin typeface="Times New Roman" panose="02020603050405020304" pitchFamily="18" charset="0"/>
              </a:rPr>
              <a:t>;</a:t>
            </a:r>
          </a:p>
          <a:p>
            <a:pPr marL="285750" indent="-285750">
              <a:buFont typeface="Arial" panose="020B0604020202020204" pitchFamily="34" charset="0"/>
              <a:buChar char="•"/>
            </a:pPr>
            <a:r>
              <a:rPr lang="it-IT">
                <a:latin typeface="Times New Roman" panose="02020603050405020304" pitchFamily="18" charset="0"/>
              </a:rPr>
              <a:t>Poisson </a:t>
            </a:r>
            <a:r>
              <a:rPr lang="it-IT" err="1">
                <a:latin typeface="Times New Roman" panose="02020603050405020304" pitchFamily="18" charset="0"/>
              </a:rPr>
              <a:t>parameters</a:t>
            </a:r>
            <a:r>
              <a:rPr lang="it-IT">
                <a:latin typeface="Times New Roman" panose="02020603050405020304" pitchFamily="18" charset="0"/>
              </a:rPr>
              <a:t> of random </a:t>
            </a:r>
            <a:r>
              <a:rPr lang="it-IT" err="1">
                <a:latin typeface="Times New Roman" panose="02020603050405020304" pitchFamily="18" charset="0"/>
              </a:rPr>
              <a:t>purchase</a:t>
            </a:r>
            <a:r>
              <a:rPr lang="it-IT">
                <a:latin typeface="Times New Roman" panose="02020603050405020304" pitchFamily="18" charset="0"/>
              </a:rPr>
              <a:t> per product. </a:t>
            </a:r>
          </a:p>
        </p:txBody>
      </p:sp>
      <p:graphicFrame>
        <p:nvGraphicFramePr>
          <p:cNvPr id="4" name="Tabella 4">
            <a:extLst>
              <a:ext uri="{FF2B5EF4-FFF2-40B4-BE49-F238E27FC236}">
                <a16:creationId xmlns:a16="http://schemas.microsoft.com/office/drawing/2014/main" id="{10111B35-51F5-7606-3395-66853D24D796}"/>
              </a:ext>
            </a:extLst>
          </p:cNvPr>
          <p:cNvGraphicFramePr>
            <a:graphicFrameLocks noGrp="1"/>
          </p:cNvGraphicFramePr>
          <p:nvPr>
            <p:extLst>
              <p:ext uri="{D42A27DB-BD31-4B8C-83A1-F6EECF244321}">
                <p14:modId xmlns:p14="http://schemas.microsoft.com/office/powerpoint/2010/main" val="1844612065"/>
              </p:ext>
            </p:extLst>
          </p:nvPr>
        </p:nvGraphicFramePr>
        <p:xfrm>
          <a:off x="6299183" y="2182595"/>
          <a:ext cx="4622833" cy="2766479"/>
        </p:xfrm>
        <a:graphic>
          <a:graphicData uri="http://schemas.openxmlformats.org/drawingml/2006/table">
            <a:tbl>
              <a:tblPr firstRow="1" bandRow="1">
                <a:tableStyleId>{5C22544A-7EE6-4342-B048-85BDC9FD1C3A}</a:tableStyleId>
              </a:tblPr>
              <a:tblGrid>
                <a:gridCol w="4622833">
                  <a:extLst>
                    <a:ext uri="{9D8B030D-6E8A-4147-A177-3AD203B41FA5}">
                      <a16:colId xmlns:a16="http://schemas.microsoft.com/office/drawing/2014/main" val="1663449097"/>
                    </a:ext>
                  </a:extLst>
                </a:gridCol>
              </a:tblGrid>
              <a:tr h="392713">
                <a:tc>
                  <a:txBody>
                    <a:bodyPr/>
                    <a:lstStyle/>
                    <a:p>
                      <a:pPr algn="ctr"/>
                      <a:r>
                        <a:rPr lang="it-IT">
                          <a:solidFill>
                            <a:schemeClr val="accent1"/>
                          </a:solidFill>
                          <a:latin typeface="Consolas" panose="020B0609020204030204" pitchFamily="49" charset="0"/>
                        </a:rPr>
                        <a:t>Hyperparameters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774728"/>
                  </a:ext>
                </a:extLst>
              </a:tr>
              <a:tr h="1981053">
                <a:tc>
                  <a:txBody>
                    <a:bodyPr/>
                    <a:lstStyle/>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trans_prob : list[matrix[float]]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dir_param : list[array[float]]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pois_param : array[int]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conv_rate : list[matrix[float]]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margin : matrix[float]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pur_per_prod: matrix[float]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767740"/>
                  </a:ext>
                </a:extLst>
              </a:tr>
              <a:tr h="392713">
                <a:tc>
                  <a:txBody>
                    <a:bodyPr/>
                    <a:lstStyle/>
                    <a:p>
                      <a:endParaRPr lang="it-IT">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5745"/>
                  </a:ext>
                </a:extLst>
              </a:tr>
            </a:tbl>
          </a:graphicData>
        </a:graphic>
      </p:graphicFrame>
      <p:sp>
        <p:nvSpPr>
          <p:cNvPr id="5" name="Titolo 1">
            <a:extLst>
              <a:ext uri="{FF2B5EF4-FFF2-40B4-BE49-F238E27FC236}">
                <a16:creationId xmlns:a16="http://schemas.microsoft.com/office/drawing/2014/main" id="{65261F5B-CA2A-1F3A-99B9-8DA1CD7F31A8}"/>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a:lstStyle>
          <a:p>
            <a:r>
              <a:rPr lang="it-IT">
                <a:ea typeface="Calibri Light"/>
                <a:cs typeface="Times New Roman" panose="02020603050405020304" pitchFamily="18" charset="0"/>
              </a:rPr>
              <a:t>3. </a:t>
            </a:r>
            <a:r>
              <a:rPr lang="it-IT" err="1">
                <a:solidFill>
                  <a:schemeClr val="accent1"/>
                </a:solidFill>
              </a:rPr>
              <a:t>Simulation</a:t>
            </a:r>
            <a:r>
              <a:rPr lang="it-IT">
                <a:solidFill>
                  <a:schemeClr val="accent1"/>
                </a:solidFill>
              </a:rPr>
              <a:t> Classes: </a:t>
            </a:r>
            <a:r>
              <a:rPr lang="it-IT" err="1">
                <a:solidFill>
                  <a:schemeClr val="accent1"/>
                </a:solidFill>
              </a:rPr>
              <a:t>Hyperparameters</a:t>
            </a:r>
            <a:endParaRPr lang="it-IT">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7C0DE1D7-FD90-72DA-F694-C360470689DA}"/>
              </a:ext>
            </a:extLst>
          </p:cNvPr>
          <p:cNvSpPr>
            <a:spLocks noGrp="1"/>
          </p:cNvSpPr>
          <p:nvPr>
            <p:ph type="sldNum" sz="quarter" idx="12"/>
          </p:nvPr>
        </p:nvSpPr>
        <p:spPr/>
        <p:txBody>
          <a:bodyPr/>
          <a:lstStyle/>
          <a:p>
            <a:fld id="{61C956A2-680A-48D7-A037-C726CE4ABA8D}" type="slidenum">
              <a:rPr lang="it-IT" smtClean="0"/>
              <a:t>25</a:t>
            </a:fld>
            <a:endParaRPr lang="it-IT"/>
          </a:p>
        </p:txBody>
      </p:sp>
    </p:spTree>
    <p:extLst>
      <p:ext uri="{BB962C8B-B14F-4D97-AF65-F5344CB8AC3E}">
        <p14:creationId xmlns:p14="http://schemas.microsoft.com/office/powerpoint/2010/main" val="339767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9A51CE7-2DF9-ACE3-937D-D1663AC0AEE8}"/>
              </a:ext>
            </a:extLst>
          </p:cNvPr>
          <p:cNvSpPr txBox="1"/>
          <p:nvPr/>
        </p:nvSpPr>
        <p:spPr>
          <a:xfrm>
            <a:off x="821233" y="1506765"/>
            <a:ext cx="5394959" cy="5032147"/>
          </a:xfrm>
          <a:prstGeom prst="rect">
            <a:avLst/>
          </a:prstGeom>
          <a:noFill/>
        </p:spPr>
        <p:txBody>
          <a:bodyPr wrap="square" rtlCol="0">
            <a:spAutoFit/>
          </a:bodyPr>
          <a:lstStyle/>
          <a:p>
            <a:pPr>
              <a:spcAft>
                <a:spcPts val="600"/>
              </a:spcAft>
            </a:pPr>
            <a:r>
              <a:rPr lang="it-IT" b="1">
                <a:solidFill>
                  <a:schemeClr val="accent1"/>
                </a:solidFill>
                <a:latin typeface="Times New Roman" panose="02020603050405020304" pitchFamily="18" charset="0"/>
              </a:rPr>
              <a:t>Input:</a:t>
            </a:r>
            <a:r>
              <a:rPr lang="it-IT" b="1">
                <a:solidFill>
                  <a:srgbClr val="C00000"/>
                </a:solidFill>
                <a:latin typeface="Times New Roman" panose="02020603050405020304" pitchFamily="18" charset="0"/>
              </a:rPr>
              <a:t> </a:t>
            </a:r>
            <a:r>
              <a:rPr lang="it-IT" err="1">
                <a:latin typeface="Times New Roman" panose="02020603050405020304" pitchFamily="18" charset="0"/>
              </a:rPr>
              <a:t>environment</a:t>
            </a:r>
            <a:r>
              <a:rPr lang="it-IT">
                <a:latin typeface="Times New Roman" panose="02020603050405020304" pitchFamily="18" charset="0"/>
              </a:rPr>
              <a:t> with the </a:t>
            </a:r>
            <a:r>
              <a:rPr lang="it-IT" err="1">
                <a:latin typeface="Times New Roman" panose="02020603050405020304" pitchFamily="18" charset="0"/>
              </a:rPr>
              <a:t>hyperparameters</a:t>
            </a:r>
            <a:r>
              <a:rPr lang="it-IT">
                <a:latin typeface="Times New Roman" panose="02020603050405020304" pitchFamily="18" charset="0"/>
              </a:rPr>
              <a:t> of the </a:t>
            </a:r>
            <a:r>
              <a:rPr lang="it-IT" err="1">
                <a:latin typeface="Times New Roman" panose="02020603050405020304" pitchFamily="18" charset="0"/>
              </a:rPr>
              <a:t>simulaton</a:t>
            </a:r>
            <a:r>
              <a:rPr lang="it-IT">
                <a:latin typeface="Times New Roman" panose="02020603050405020304" pitchFamily="18" charset="0"/>
              </a:rPr>
              <a:t> and the </a:t>
            </a:r>
            <a:r>
              <a:rPr lang="it-IT" err="1">
                <a:latin typeface="Times New Roman" panose="02020603050405020304" pitchFamily="18" charset="0"/>
              </a:rPr>
              <a:t>daily</a:t>
            </a:r>
            <a:r>
              <a:rPr lang="it-IT">
                <a:latin typeface="Times New Roman" panose="02020603050405020304" pitchFamily="18" charset="0"/>
              </a:rPr>
              <a:t> </a:t>
            </a:r>
            <a:r>
              <a:rPr lang="it-IT" err="1">
                <a:latin typeface="Times New Roman" panose="02020603050405020304" pitchFamily="18" charset="0"/>
              </a:rPr>
              <a:t>pulled</a:t>
            </a:r>
            <a:r>
              <a:rPr lang="it-IT">
                <a:latin typeface="Times New Roman" panose="02020603050405020304" pitchFamily="18" charset="0"/>
              </a:rPr>
              <a:t> prices.</a:t>
            </a:r>
          </a:p>
          <a:p>
            <a:pPr>
              <a:spcAft>
                <a:spcPts val="600"/>
              </a:spcAft>
            </a:pPr>
            <a:r>
              <a:rPr lang="it-IT" b="1" err="1">
                <a:solidFill>
                  <a:schemeClr val="accent1"/>
                </a:solidFill>
                <a:latin typeface="Times New Roman" panose="02020603050405020304" pitchFamily="18" charset="0"/>
              </a:rPr>
              <a:t>Description</a:t>
            </a:r>
            <a:r>
              <a:rPr lang="it-IT" b="1">
                <a:solidFill>
                  <a:schemeClr val="accent1"/>
                </a:solidFill>
                <a:latin typeface="Times New Roman" panose="02020603050405020304" pitchFamily="18" charset="0"/>
              </a:rPr>
              <a:t>:</a:t>
            </a:r>
            <a:r>
              <a:rPr lang="it-IT" b="1">
                <a:solidFill>
                  <a:srgbClr val="C00000"/>
                </a:solidFill>
                <a:latin typeface="Times New Roman" panose="02020603050405020304" pitchFamily="18" charset="0"/>
              </a:rPr>
              <a:t> </a:t>
            </a:r>
            <a:r>
              <a:rPr lang="it-IT" err="1">
                <a:latin typeface="Times New Roman" panose="02020603050405020304" pitchFamily="18" charset="0"/>
              </a:rPr>
              <a:t>creates</a:t>
            </a:r>
            <a:r>
              <a:rPr lang="it-IT">
                <a:latin typeface="Times New Roman" panose="02020603050405020304" pitchFamily="18" charset="0"/>
              </a:rPr>
              <a:t> the </a:t>
            </a:r>
            <a:r>
              <a:rPr lang="it-IT" err="1">
                <a:latin typeface="Times New Roman" panose="02020603050405020304" pitchFamily="18" charset="0"/>
              </a:rPr>
              <a:t>environment</a:t>
            </a:r>
            <a:r>
              <a:rPr lang="it-IT">
                <a:latin typeface="Times New Roman" panose="02020603050405020304" pitchFamily="18" charset="0"/>
              </a:rPr>
              <a:t> </a:t>
            </a:r>
            <a:r>
              <a:rPr lang="it-IT" err="1">
                <a:latin typeface="Times New Roman" panose="02020603050405020304" pitchFamily="18" charset="0"/>
              </a:rPr>
              <a:t>accoding</a:t>
            </a:r>
            <a:r>
              <a:rPr lang="it-IT">
                <a:latin typeface="Times New Roman" panose="02020603050405020304" pitchFamily="18" charset="0"/>
              </a:rPr>
              <a:t> to the general setting and the </a:t>
            </a:r>
            <a:r>
              <a:rPr lang="it-IT" err="1">
                <a:latin typeface="Times New Roman" panose="02020603050405020304" pitchFamily="18" charset="0"/>
              </a:rPr>
              <a:t>currently</a:t>
            </a:r>
            <a:r>
              <a:rPr lang="it-IT">
                <a:latin typeface="Times New Roman" panose="02020603050405020304" pitchFamily="18" charset="0"/>
              </a:rPr>
              <a:t> </a:t>
            </a:r>
            <a:r>
              <a:rPr lang="it-IT" err="1">
                <a:latin typeface="Times New Roman" panose="02020603050405020304" pitchFamily="18" charset="0"/>
              </a:rPr>
              <a:t>proposed</a:t>
            </a:r>
            <a:r>
              <a:rPr lang="it-IT">
                <a:latin typeface="Times New Roman" panose="02020603050405020304" pitchFamily="18" charset="0"/>
              </a:rPr>
              <a:t> prices </a:t>
            </a:r>
            <a:r>
              <a:rPr lang="it-IT" err="1">
                <a:latin typeface="Times New Roman" panose="02020603050405020304" pitchFamily="18" charset="0"/>
              </a:rPr>
              <a:t>where</a:t>
            </a:r>
            <a:r>
              <a:rPr lang="it-IT">
                <a:latin typeface="Times New Roman" panose="02020603050405020304" pitchFamily="18" charset="0"/>
              </a:rPr>
              <a:t> users can navigate and </a:t>
            </a:r>
            <a:r>
              <a:rPr lang="it-IT" err="1">
                <a:latin typeface="Times New Roman" panose="02020603050405020304" pitchFamily="18" charset="0"/>
              </a:rPr>
              <a:t>purchase</a:t>
            </a:r>
            <a:r>
              <a:rPr lang="it-IT">
                <a:latin typeface="Times New Roman" panose="02020603050405020304" pitchFamily="18" charset="0"/>
              </a:rPr>
              <a:t> the products.</a:t>
            </a:r>
          </a:p>
          <a:p>
            <a:r>
              <a:rPr lang="it-IT" b="1" err="1">
                <a:solidFill>
                  <a:schemeClr val="accent1"/>
                </a:solidFill>
                <a:latin typeface="Times New Roman" panose="02020603050405020304" pitchFamily="18" charset="0"/>
              </a:rPr>
              <a:t>Attributes</a:t>
            </a:r>
            <a:r>
              <a:rPr lang="it-IT" b="1">
                <a:solidFill>
                  <a:schemeClr val="accent1"/>
                </a:solidFill>
                <a:latin typeface="Times New Roman" panose="02020603050405020304" pitchFamily="18" charset="0"/>
              </a:rPr>
              <a:t>: </a:t>
            </a:r>
          </a:p>
          <a:p>
            <a:pPr marL="285750" indent="-285750">
              <a:buFont typeface="Arial" panose="020B0604020202020204" pitchFamily="34" charset="0"/>
              <a:buChar char="•"/>
            </a:pPr>
            <a:r>
              <a:rPr lang="it-IT" err="1">
                <a:latin typeface="Times New Roman" panose="02020603050405020304" pitchFamily="18" charset="0"/>
              </a:rPr>
              <a:t>Daily</a:t>
            </a:r>
            <a:r>
              <a:rPr lang="it-IT">
                <a:latin typeface="Times New Roman" panose="02020603050405020304" pitchFamily="18" charset="0"/>
              </a:rPr>
              <a:t> </a:t>
            </a:r>
            <a:r>
              <a:rPr lang="it-IT" err="1">
                <a:latin typeface="Times New Roman" panose="02020603050405020304" pitchFamily="18" charset="0"/>
              </a:rPr>
              <a:t>parameters</a:t>
            </a:r>
            <a:r>
              <a:rPr lang="it-IT">
                <a:latin typeface="Times New Roman" panose="02020603050405020304" pitchFamily="18" charset="0"/>
              </a:rPr>
              <a:t> </a:t>
            </a:r>
            <a:r>
              <a:rPr lang="it-IT" err="1">
                <a:latin typeface="Times New Roman" panose="02020603050405020304" pitchFamily="18" charset="0"/>
              </a:rPr>
              <a:t>generated</a:t>
            </a:r>
            <a:r>
              <a:rPr lang="it-IT">
                <a:latin typeface="Times New Roman" panose="02020603050405020304" pitchFamily="18" charset="0"/>
              </a:rPr>
              <a:t> from </a:t>
            </a:r>
            <a:r>
              <a:rPr lang="it-IT" err="1">
                <a:latin typeface="Times New Roman" panose="02020603050405020304" pitchFamily="18" charset="0"/>
              </a:rPr>
              <a:t>Hyperparameter</a:t>
            </a:r>
            <a:r>
              <a:rPr lang="it-IT">
                <a:latin typeface="Times New Roman" panose="02020603050405020304" pitchFamily="18" charset="0"/>
              </a:rPr>
              <a:t> </a:t>
            </a:r>
            <a:r>
              <a:rPr lang="it-IT" err="1">
                <a:latin typeface="Times New Roman" panose="02020603050405020304" pitchFamily="18" charset="0"/>
              </a:rPr>
              <a:t>object</a:t>
            </a:r>
            <a:r>
              <a:rPr lang="it-IT">
                <a:latin typeface="Times New Roman" panose="02020603050405020304" pitchFamily="18" charset="0"/>
              </a:rPr>
              <a:t>;</a:t>
            </a:r>
          </a:p>
          <a:p>
            <a:pPr marL="285750" indent="-285750">
              <a:spcAft>
                <a:spcPts val="600"/>
              </a:spcAft>
              <a:buFont typeface="Arial" panose="020B0604020202020204" pitchFamily="34" charset="0"/>
              <a:buChar char="•"/>
            </a:pPr>
            <a:r>
              <a:rPr lang="it-IT" err="1">
                <a:latin typeface="Times New Roman" panose="02020603050405020304" pitchFamily="18" charset="0"/>
              </a:rPr>
              <a:t>Pulled</a:t>
            </a:r>
            <a:r>
              <a:rPr lang="it-IT">
                <a:latin typeface="Times New Roman" panose="02020603050405020304" pitchFamily="18" charset="0"/>
              </a:rPr>
              <a:t> prices in </a:t>
            </a:r>
            <a:r>
              <a:rPr lang="it-IT" err="1">
                <a:latin typeface="Times New Roman" panose="02020603050405020304" pitchFamily="18" charset="0"/>
              </a:rPr>
              <a:t>that</a:t>
            </a:r>
            <a:r>
              <a:rPr lang="it-IT">
                <a:latin typeface="Times New Roman" panose="02020603050405020304" pitchFamily="18" charset="0"/>
              </a:rPr>
              <a:t> day.</a:t>
            </a:r>
          </a:p>
          <a:p>
            <a:r>
              <a:rPr lang="it-IT" b="1">
                <a:solidFill>
                  <a:schemeClr val="accent1"/>
                </a:solidFill>
                <a:latin typeface="Times New Roman" panose="02020603050405020304" pitchFamily="18" charset="0"/>
              </a:rPr>
              <a:t>Methods:</a:t>
            </a:r>
          </a:p>
          <a:p>
            <a:pPr marL="285750" indent="-285750">
              <a:buFont typeface="Arial" panose="020B0604020202020204" pitchFamily="34" charset="0"/>
              <a:buChar char="•"/>
            </a:pPr>
            <a:r>
              <a:rPr lang="it-IT">
                <a:latin typeface="Times New Roman" panose="02020603050405020304" pitchFamily="18" charset="0"/>
              </a:rPr>
              <a:t>Sample the user </a:t>
            </a:r>
            <a:r>
              <a:rPr lang="it-IT" err="1">
                <a:latin typeface="Times New Roman" panose="02020603050405020304" pitchFamily="18" charset="0"/>
              </a:rPr>
              <a:t>partition</a:t>
            </a:r>
            <a:r>
              <a:rPr lang="it-IT">
                <a:latin typeface="Times New Roman" panose="02020603050405020304" pitchFamily="18" charset="0"/>
              </a:rPr>
              <a:t> </a:t>
            </a:r>
            <a:r>
              <a:rPr lang="it-IT" err="1">
                <a:latin typeface="Times New Roman" panose="02020603050405020304" pitchFamily="18" charset="0"/>
              </a:rPr>
              <a:t>according</a:t>
            </a:r>
            <a:r>
              <a:rPr lang="it-IT">
                <a:latin typeface="Times New Roman" panose="02020603050405020304" pitchFamily="18" charset="0"/>
              </a:rPr>
              <a:t> to the classes;</a:t>
            </a:r>
          </a:p>
          <a:p>
            <a:pPr marL="285750" indent="-285750">
              <a:buFont typeface="Arial" panose="020B0604020202020204" pitchFamily="34" charset="0"/>
              <a:buChar char="•"/>
            </a:pPr>
            <a:r>
              <a:rPr lang="it-IT">
                <a:latin typeface="Times New Roman" panose="02020603050405020304" pitchFamily="18" charset="0"/>
              </a:rPr>
              <a:t>Sample the </a:t>
            </a:r>
            <a:r>
              <a:rPr lang="it-IT" err="1">
                <a:latin typeface="Times New Roman" panose="02020603050405020304" pitchFamily="18" charset="0"/>
              </a:rPr>
              <a:t>number</a:t>
            </a:r>
            <a:r>
              <a:rPr lang="it-IT">
                <a:latin typeface="Times New Roman" panose="02020603050405020304" pitchFamily="18" charset="0"/>
              </a:rPr>
              <a:t> of users;</a:t>
            </a:r>
          </a:p>
          <a:p>
            <a:pPr marL="285750" indent="-285750">
              <a:buFont typeface="Arial" panose="020B0604020202020204" pitchFamily="34" charset="0"/>
              <a:buChar char="•"/>
            </a:pPr>
            <a:r>
              <a:rPr lang="it-IT">
                <a:latin typeface="Times New Roman" panose="02020603050405020304" pitchFamily="18" charset="0"/>
              </a:rPr>
              <a:t>Select the </a:t>
            </a:r>
            <a:r>
              <a:rPr lang="it-IT" err="1">
                <a:latin typeface="Times New Roman" panose="02020603050405020304" pitchFamily="18" charset="0"/>
              </a:rPr>
              <a:t>conversion</a:t>
            </a:r>
            <a:r>
              <a:rPr lang="it-IT">
                <a:latin typeface="Times New Roman" panose="02020603050405020304" pitchFamily="18" charset="0"/>
              </a:rPr>
              <a:t> rates </a:t>
            </a:r>
            <a:r>
              <a:rPr lang="it-IT" err="1">
                <a:latin typeface="Times New Roman" panose="02020603050405020304" pitchFamily="18" charset="0"/>
              </a:rPr>
              <a:t>according</a:t>
            </a:r>
            <a:r>
              <a:rPr lang="it-IT">
                <a:latin typeface="Times New Roman" panose="02020603050405020304" pitchFamily="18" charset="0"/>
              </a:rPr>
              <a:t> to the </a:t>
            </a:r>
            <a:r>
              <a:rPr lang="it-IT" err="1">
                <a:latin typeface="Times New Roman" panose="02020603050405020304" pitchFamily="18" charset="0"/>
              </a:rPr>
              <a:t>pulled</a:t>
            </a:r>
            <a:r>
              <a:rPr lang="it-IT">
                <a:latin typeface="Times New Roman" panose="02020603050405020304" pitchFamily="18" charset="0"/>
              </a:rPr>
              <a:t> prices;</a:t>
            </a:r>
          </a:p>
          <a:p>
            <a:pPr marL="285750" indent="-285750">
              <a:buFont typeface="Arial" panose="020B0604020202020204" pitchFamily="34" charset="0"/>
              <a:buChar char="•"/>
            </a:pPr>
            <a:r>
              <a:rPr lang="it-IT">
                <a:latin typeface="Times New Roman" panose="02020603050405020304" pitchFamily="18" charset="0"/>
              </a:rPr>
              <a:t>Select the </a:t>
            </a:r>
            <a:r>
              <a:rPr lang="it-IT" err="1">
                <a:latin typeface="Times New Roman" panose="02020603050405020304" pitchFamily="18" charset="0"/>
              </a:rPr>
              <a:t>margins</a:t>
            </a:r>
            <a:r>
              <a:rPr lang="it-IT">
                <a:latin typeface="Times New Roman" panose="02020603050405020304" pitchFamily="18" charset="0"/>
              </a:rPr>
              <a:t> </a:t>
            </a:r>
            <a:r>
              <a:rPr lang="it-IT" err="1">
                <a:latin typeface="Times New Roman" panose="02020603050405020304" pitchFamily="18" charset="0"/>
              </a:rPr>
              <a:t>according</a:t>
            </a:r>
            <a:r>
              <a:rPr lang="it-IT">
                <a:latin typeface="Times New Roman" panose="02020603050405020304" pitchFamily="18" charset="0"/>
              </a:rPr>
              <a:t> to the </a:t>
            </a:r>
            <a:r>
              <a:rPr lang="it-IT" err="1">
                <a:latin typeface="Times New Roman" panose="02020603050405020304" pitchFamily="18" charset="0"/>
              </a:rPr>
              <a:t>pulled</a:t>
            </a:r>
            <a:r>
              <a:rPr lang="it-IT">
                <a:latin typeface="Times New Roman" panose="02020603050405020304" pitchFamily="18" charset="0"/>
              </a:rPr>
              <a:t> prices;</a:t>
            </a:r>
          </a:p>
          <a:p>
            <a:pPr marL="285750" indent="-285750">
              <a:buFont typeface="Arial" panose="020B0604020202020204" pitchFamily="34" charset="0"/>
              <a:buChar char="•"/>
            </a:pPr>
            <a:r>
              <a:rPr lang="it-IT">
                <a:latin typeface="Times New Roman" panose="02020603050405020304" pitchFamily="18" charset="0"/>
              </a:rPr>
              <a:t>Generate the users visiting the website </a:t>
            </a:r>
            <a:r>
              <a:rPr lang="it-IT" err="1">
                <a:latin typeface="Times New Roman" panose="02020603050405020304" pitchFamily="18" charset="0"/>
              </a:rPr>
              <a:t>according</a:t>
            </a:r>
            <a:r>
              <a:rPr lang="it-IT">
                <a:latin typeface="Times New Roman" panose="02020603050405020304" pitchFamily="18" charset="0"/>
              </a:rPr>
              <a:t> to the </a:t>
            </a:r>
            <a:r>
              <a:rPr lang="it-IT" err="1">
                <a:latin typeface="Times New Roman" panose="02020603050405020304" pitchFamily="18" charset="0"/>
              </a:rPr>
              <a:t>daily</a:t>
            </a:r>
            <a:r>
              <a:rPr lang="it-IT">
                <a:latin typeface="Times New Roman" panose="02020603050405020304" pitchFamily="18" charset="0"/>
              </a:rPr>
              <a:t> </a:t>
            </a:r>
            <a:r>
              <a:rPr lang="it-IT" err="1">
                <a:latin typeface="Times New Roman" panose="02020603050405020304" pitchFamily="18" charset="0"/>
              </a:rPr>
              <a:t>parameters</a:t>
            </a:r>
            <a:r>
              <a:rPr lang="it-IT">
                <a:latin typeface="Times New Roman" panose="02020603050405020304" pitchFamily="18" charset="0"/>
              </a:rPr>
              <a:t>.</a:t>
            </a:r>
          </a:p>
        </p:txBody>
      </p:sp>
      <p:graphicFrame>
        <p:nvGraphicFramePr>
          <p:cNvPr id="4" name="Tabella 4">
            <a:extLst>
              <a:ext uri="{FF2B5EF4-FFF2-40B4-BE49-F238E27FC236}">
                <a16:creationId xmlns:a16="http://schemas.microsoft.com/office/drawing/2014/main" id="{2FF4C00B-4161-FBEB-5F97-CB5E88D682B4}"/>
              </a:ext>
            </a:extLst>
          </p:cNvPr>
          <p:cNvGraphicFramePr>
            <a:graphicFrameLocks noGrp="1"/>
          </p:cNvGraphicFramePr>
          <p:nvPr>
            <p:extLst>
              <p:ext uri="{D42A27DB-BD31-4B8C-83A1-F6EECF244321}">
                <p14:modId xmlns:p14="http://schemas.microsoft.com/office/powerpoint/2010/main" val="3416755350"/>
              </p:ext>
            </p:extLst>
          </p:nvPr>
        </p:nvGraphicFramePr>
        <p:xfrm>
          <a:off x="6339996" y="1690688"/>
          <a:ext cx="5137608" cy="4538980"/>
        </p:xfrm>
        <a:graphic>
          <a:graphicData uri="http://schemas.openxmlformats.org/drawingml/2006/table">
            <a:tbl>
              <a:tblPr firstRow="1" bandRow="1">
                <a:tableStyleId>{5C22544A-7EE6-4342-B048-85BDC9FD1C3A}</a:tableStyleId>
              </a:tblPr>
              <a:tblGrid>
                <a:gridCol w="5137608">
                  <a:extLst>
                    <a:ext uri="{9D8B030D-6E8A-4147-A177-3AD203B41FA5}">
                      <a16:colId xmlns:a16="http://schemas.microsoft.com/office/drawing/2014/main" val="1663449097"/>
                    </a:ext>
                  </a:extLst>
                </a:gridCol>
              </a:tblGrid>
              <a:tr h="370840">
                <a:tc>
                  <a:txBody>
                    <a:bodyPr/>
                    <a:lstStyle/>
                    <a:p>
                      <a:pPr algn="ctr"/>
                      <a:r>
                        <a:rPr lang="it-IT">
                          <a:solidFill>
                            <a:schemeClr val="accent1"/>
                          </a:solidFill>
                          <a:latin typeface="Consolas" panose="020B0609020204030204" pitchFamily="49" charset="0"/>
                        </a:rPr>
                        <a:t>Daily_Website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774728"/>
                  </a:ext>
                </a:extLst>
              </a:tr>
              <a:tr h="370840">
                <a:tc>
                  <a:txBody>
                    <a:bodyPr/>
                    <a:lstStyle/>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trans_prob: list[matrix[float]]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alphas: list[array[float]]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n_user: list[int]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pulled_prices : array[int]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n_estimated_types : int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conv_rate: matrix[float]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margin: array[float]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env: Hyperparameters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767740"/>
                  </a:ext>
                </a:extLst>
              </a:tr>
              <a:tr h="0">
                <a:tc>
                  <a:txBody>
                    <a:bodyPr/>
                    <a:lstStyle/>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a:solidFill>
                            <a:schemeClr val="tx1"/>
                          </a:solidFill>
                          <a:latin typeface="Consolas" panose="020B0609020204030204" pitchFamily="49" charset="0"/>
                        </a:rPr>
                        <a:t>Sample_user_partition(params)</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a:solidFill>
                            <a:schemeClr val="tx1"/>
                          </a:solidFill>
                          <a:latin typeface="Consolas" panose="020B0609020204030204" pitchFamily="49" charset="0"/>
                        </a:rPr>
                        <a:t>Sample_n_users(params)</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a:solidFill>
                            <a:schemeClr val="tx1"/>
                          </a:solidFill>
                          <a:latin typeface="Consolas" panose="020B0609020204030204" pitchFamily="49" charset="0"/>
                        </a:rPr>
                        <a:t>Select_conv_rates(conv_rates, prices)</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a:solidFill>
                            <a:schemeClr val="tx1"/>
                          </a:solidFill>
                          <a:latin typeface="Consolas" panose="020B0609020204030204" pitchFamily="49" charset="0"/>
                        </a:rPr>
                        <a:t>Select_margins(margins, prices)</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a:solidFill>
                            <a:schemeClr val="tx1"/>
                          </a:solidFill>
                          <a:latin typeface="Consolas" panose="020B0609020204030204" pitchFamily="49" charset="0"/>
                        </a:rPr>
                        <a:t>Get_user_per_prod_and_type()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5745"/>
                  </a:ext>
                </a:extLst>
              </a:tr>
            </a:tbl>
          </a:graphicData>
        </a:graphic>
      </p:graphicFrame>
      <p:sp>
        <p:nvSpPr>
          <p:cNvPr id="6" name="Titolo 1">
            <a:extLst>
              <a:ext uri="{FF2B5EF4-FFF2-40B4-BE49-F238E27FC236}">
                <a16:creationId xmlns:a16="http://schemas.microsoft.com/office/drawing/2014/main" id="{228E3EB3-13F6-7184-AE23-EAAAE6698629}"/>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a:lstStyle>
          <a:p>
            <a:r>
              <a:rPr lang="it-IT">
                <a:ea typeface="Calibri Light"/>
                <a:cs typeface="Times New Roman" panose="02020603050405020304" pitchFamily="18" charset="0"/>
              </a:rPr>
              <a:t>3. </a:t>
            </a:r>
            <a:r>
              <a:rPr lang="it-IT" err="1">
                <a:solidFill>
                  <a:schemeClr val="accent1"/>
                </a:solidFill>
              </a:rPr>
              <a:t>Simulation</a:t>
            </a:r>
            <a:r>
              <a:rPr lang="it-IT">
                <a:solidFill>
                  <a:schemeClr val="accent1"/>
                </a:solidFill>
              </a:rPr>
              <a:t> Classes: </a:t>
            </a:r>
            <a:r>
              <a:rPr lang="it-IT" err="1">
                <a:solidFill>
                  <a:schemeClr val="accent1"/>
                </a:solidFill>
              </a:rPr>
              <a:t>Daily_Website</a:t>
            </a:r>
            <a:endParaRPr lang="it-IT">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13517F28-8CED-9CEA-8F07-96F70D65965E}"/>
              </a:ext>
            </a:extLst>
          </p:cNvPr>
          <p:cNvSpPr>
            <a:spLocks noGrp="1"/>
          </p:cNvSpPr>
          <p:nvPr>
            <p:ph type="sldNum" sz="quarter" idx="12"/>
          </p:nvPr>
        </p:nvSpPr>
        <p:spPr/>
        <p:txBody>
          <a:bodyPr/>
          <a:lstStyle/>
          <a:p>
            <a:fld id="{61C956A2-680A-48D7-A037-C726CE4ABA8D}" type="slidenum">
              <a:rPr lang="it-IT" smtClean="0"/>
              <a:t>26</a:t>
            </a:fld>
            <a:endParaRPr lang="it-IT"/>
          </a:p>
        </p:txBody>
      </p:sp>
    </p:spTree>
    <p:extLst>
      <p:ext uri="{BB962C8B-B14F-4D97-AF65-F5344CB8AC3E}">
        <p14:creationId xmlns:p14="http://schemas.microsoft.com/office/powerpoint/2010/main" val="1634593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7579A1C-72C8-4444-395A-CDED43298362}"/>
              </a:ext>
            </a:extLst>
          </p:cNvPr>
          <p:cNvSpPr txBox="1"/>
          <p:nvPr/>
        </p:nvSpPr>
        <p:spPr>
          <a:xfrm>
            <a:off x="838200" y="1352360"/>
            <a:ext cx="6740951" cy="5309146"/>
          </a:xfrm>
          <a:prstGeom prst="rect">
            <a:avLst/>
          </a:prstGeom>
          <a:noFill/>
        </p:spPr>
        <p:txBody>
          <a:bodyPr wrap="square" rtlCol="0">
            <a:spAutoFit/>
          </a:bodyPr>
          <a:lstStyle/>
          <a:p>
            <a:pPr>
              <a:spcAft>
                <a:spcPts val="600"/>
              </a:spcAft>
            </a:pPr>
            <a:r>
              <a:rPr lang="it-IT" b="1" dirty="0">
                <a:solidFill>
                  <a:schemeClr val="accent1"/>
                </a:solidFill>
                <a:latin typeface="Times New Roman" panose="02020603050405020304" pitchFamily="18" charset="0"/>
              </a:rPr>
              <a:t>Input: </a:t>
            </a:r>
            <a:r>
              <a:rPr lang="it-IT" dirty="0" err="1">
                <a:latin typeface="Times New Roman" panose="02020603050405020304" pitchFamily="18" charset="0"/>
              </a:rPr>
              <a:t>daily</a:t>
            </a:r>
            <a:r>
              <a:rPr lang="it-IT" dirty="0">
                <a:latin typeface="Times New Roman" panose="02020603050405020304" pitchFamily="18" charset="0"/>
              </a:rPr>
              <a:t> website, </a:t>
            </a:r>
            <a:r>
              <a:rPr lang="it-IT" dirty="0" err="1">
                <a:latin typeface="Times New Roman" panose="02020603050405020304" pitchFamily="18" charset="0"/>
              </a:rPr>
              <a:t>starting</a:t>
            </a:r>
            <a:r>
              <a:rPr lang="it-IT" dirty="0">
                <a:latin typeface="Times New Roman" panose="02020603050405020304" pitchFamily="18" charset="0"/>
              </a:rPr>
              <a:t> product and user </a:t>
            </a:r>
            <a:r>
              <a:rPr lang="it-IT" dirty="0" err="1">
                <a:latin typeface="Times New Roman" panose="02020603050405020304" pitchFamily="18" charset="0"/>
              </a:rPr>
              <a:t>type</a:t>
            </a:r>
            <a:r>
              <a:rPr lang="it-IT" dirty="0">
                <a:latin typeface="Times New Roman" panose="02020603050405020304" pitchFamily="18" charset="0"/>
              </a:rPr>
              <a:t>.</a:t>
            </a:r>
          </a:p>
          <a:p>
            <a:pPr>
              <a:spcAft>
                <a:spcPts val="600"/>
              </a:spcAft>
            </a:pPr>
            <a:r>
              <a:rPr lang="it-IT" b="1" dirty="0" err="1">
                <a:solidFill>
                  <a:schemeClr val="accent1"/>
                </a:solidFill>
                <a:latin typeface="Times New Roman" panose="02020603050405020304" pitchFamily="18" charset="0"/>
              </a:rPr>
              <a:t>Description</a:t>
            </a:r>
            <a:r>
              <a:rPr lang="it-IT" b="1" dirty="0">
                <a:solidFill>
                  <a:schemeClr val="accent1"/>
                </a:solidFill>
                <a:latin typeface="Times New Roman" panose="02020603050405020304" pitchFamily="18" charset="0"/>
              </a:rPr>
              <a:t>: </a:t>
            </a:r>
            <a:r>
              <a:rPr lang="it-IT" dirty="0">
                <a:latin typeface="Times New Roman" panose="02020603050405020304" pitchFamily="18" charset="0"/>
              </a:rPr>
              <a:t>simulate the </a:t>
            </a:r>
            <a:r>
              <a:rPr lang="it-IT" dirty="0" err="1">
                <a:latin typeface="Times New Roman" panose="02020603050405020304" pitchFamily="18" charset="0"/>
              </a:rPr>
              <a:t>exploration</a:t>
            </a:r>
            <a:r>
              <a:rPr lang="it-IT" dirty="0">
                <a:latin typeface="Times New Roman" panose="02020603050405020304" pitchFamily="18" charset="0"/>
              </a:rPr>
              <a:t> of the user in the website with </a:t>
            </a:r>
            <a:r>
              <a:rPr lang="it-IT" dirty="0" err="1">
                <a:latin typeface="Times New Roman" panose="02020603050405020304" pitchFamily="18" charset="0"/>
              </a:rPr>
              <a:t>depth</a:t>
            </a:r>
            <a:r>
              <a:rPr lang="it-IT" dirty="0">
                <a:latin typeface="Times New Roman" panose="02020603050405020304" pitchFamily="18" charset="0"/>
              </a:rPr>
              <a:t> first </a:t>
            </a:r>
            <a:r>
              <a:rPr lang="it-IT" dirty="0" err="1">
                <a:latin typeface="Times New Roman" panose="02020603050405020304" pitchFamily="18" charset="0"/>
              </a:rPr>
              <a:t>approach</a:t>
            </a:r>
            <a:r>
              <a:rPr lang="it-IT" dirty="0">
                <a:latin typeface="Times New Roman" panose="02020603050405020304" pitchFamily="18" charset="0"/>
              </a:rPr>
              <a:t> keeping track of </a:t>
            </a:r>
            <a:r>
              <a:rPr lang="it-IT" dirty="0" err="1">
                <a:latin typeface="Times New Roman" panose="02020603050405020304" pitchFamily="18" charset="0"/>
              </a:rPr>
              <a:t>its</a:t>
            </a:r>
            <a:r>
              <a:rPr lang="it-IT" dirty="0">
                <a:latin typeface="Times New Roman" panose="02020603050405020304" pitchFamily="18" charset="0"/>
              </a:rPr>
              <a:t> </a:t>
            </a:r>
            <a:r>
              <a:rPr lang="it-IT" dirty="0" err="1">
                <a:latin typeface="Times New Roman" panose="02020603050405020304" pitchFamily="18" charset="0"/>
              </a:rPr>
              <a:t>navigation</a:t>
            </a:r>
            <a:r>
              <a:rPr lang="it-IT" dirty="0">
                <a:latin typeface="Times New Roman" panose="02020603050405020304" pitchFamily="18" charset="0"/>
              </a:rPr>
              <a:t> and </a:t>
            </a:r>
            <a:r>
              <a:rPr lang="it-IT" dirty="0" err="1">
                <a:latin typeface="Times New Roman" panose="02020603050405020304" pitchFamily="18" charset="0"/>
              </a:rPr>
              <a:t>purchases</a:t>
            </a:r>
            <a:r>
              <a:rPr lang="it-IT" dirty="0">
                <a:latin typeface="Times New Roman" panose="02020603050405020304" pitchFamily="18" charset="0"/>
              </a:rPr>
              <a:t>.</a:t>
            </a:r>
          </a:p>
          <a:p>
            <a:r>
              <a:rPr lang="it-IT" b="1" dirty="0" err="1">
                <a:solidFill>
                  <a:schemeClr val="accent1"/>
                </a:solidFill>
                <a:latin typeface="Times New Roman" panose="02020603050405020304" pitchFamily="18" charset="0"/>
              </a:rPr>
              <a:t>Attributes</a:t>
            </a:r>
            <a:r>
              <a:rPr lang="it-IT" b="1" dirty="0">
                <a:solidFill>
                  <a:schemeClr val="accent1"/>
                </a:solidFill>
                <a:latin typeface="Times New Roman" panose="02020603050405020304" pitchFamily="18" charset="0"/>
              </a:rPr>
              <a:t>:</a:t>
            </a:r>
          </a:p>
          <a:p>
            <a:pPr marL="285750" indent="-285750">
              <a:buFont typeface="Arial" panose="020B0604020202020204" pitchFamily="34" charset="0"/>
              <a:buChar char="•"/>
            </a:pPr>
            <a:r>
              <a:rPr lang="it-IT" dirty="0" err="1">
                <a:latin typeface="Times New Roman" panose="02020603050405020304" pitchFamily="18" charset="0"/>
              </a:rPr>
              <a:t>Daily</a:t>
            </a:r>
            <a:r>
              <a:rPr lang="it-IT" dirty="0">
                <a:latin typeface="Times New Roman" panose="02020603050405020304" pitchFamily="18" charset="0"/>
              </a:rPr>
              <a:t> Website </a:t>
            </a:r>
            <a:r>
              <a:rPr lang="it-IT" dirty="0" err="1">
                <a:latin typeface="Times New Roman" panose="02020603050405020304" pitchFamily="18" charset="0"/>
              </a:rPr>
              <a:t>where</a:t>
            </a:r>
            <a:r>
              <a:rPr lang="it-IT" dirty="0">
                <a:latin typeface="Times New Roman" panose="02020603050405020304" pitchFamily="18" charset="0"/>
              </a:rPr>
              <a:t> the user can navigate;</a:t>
            </a:r>
          </a:p>
          <a:p>
            <a:pPr marL="285750" indent="-285750">
              <a:buFont typeface="Arial" panose="020B0604020202020204" pitchFamily="34" charset="0"/>
              <a:buChar char="•"/>
            </a:pPr>
            <a:r>
              <a:rPr lang="it-IT" dirty="0">
                <a:latin typeface="Times New Roman" panose="02020603050405020304" pitchFamily="18" charset="0"/>
              </a:rPr>
              <a:t>User features;</a:t>
            </a:r>
          </a:p>
          <a:p>
            <a:pPr marL="285750" indent="-285750">
              <a:buFont typeface="Arial" panose="020B0604020202020204" pitchFamily="34" charset="0"/>
              <a:buChar char="•"/>
            </a:pPr>
            <a:r>
              <a:rPr lang="it-IT" dirty="0" err="1">
                <a:latin typeface="Times New Roman" panose="02020603050405020304" pitchFamily="18" charset="0"/>
              </a:rPr>
              <a:t>Purchase</a:t>
            </a:r>
            <a:r>
              <a:rPr lang="it-IT" dirty="0">
                <a:latin typeface="Times New Roman" panose="02020603050405020304" pitchFamily="18" charset="0"/>
              </a:rPr>
              <a:t> per product;</a:t>
            </a:r>
          </a:p>
          <a:p>
            <a:pPr marL="285750" indent="-285750">
              <a:buFont typeface="Arial" panose="020B0604020202020204" pitchFamily="34" charset="0"/>
              <a:buChar char="•"/>
            </a:pPr>
            <a:r>
              <a:rPr lang="it-IT" dirty="0" err="1">
                <a:latin typeface="Times New Roman" panose="02020603050405020304" pitchFamily="18" charset="0"/>
              </a:rPr>
              <a:t>Starting</a:t>
            </a:r>
            <a:r>
              <a:rPr lang="it-IT" dirty="0">
                <a:latin typeface="Times New Roman" panose="02020603050405020304" pitchFamily="18" charset="0"/>
              </a:rPr>
              <a:t> product of the </a:t>
            </a:r>
            <a:r>
              <a:rPr lang="it-IT" dirty="0" err="1">
                <a:latin typeface="Times New Roman" panose="02020603050405020304" pitchFamily="18" charset="0"/>
              </a:rPr>
              <a:t>navigation</a:t>
            </a:r>
            <a:r>
              <a:rPr lang="it-IT" dirty="0">
                <a:latin typeface="Times New Roman" panose="02020603050405020304" pitchFamily="18" charset="0"/>
              </a:rPr>
              <a:t>;</a:t>
            </a:r>
          </a:p>
          <a:p>
            <a:pPr marL="285750" indent="-285750">
              <a:buFont typeface="Arial" panose="020B0604020202020204" pitchFamily="34" charset="0"/>
              <a:buChar char="•"/>
            </a:pPr>
            <a:r>
              <a:rPr lang="it-IT" dirty="0" err="1">
                <a:latin typeface="Times New Roman" panose="02020603050405020304" pitchFamily="18" charset="0"/>
              </a:rPr>
              <a:t>Boolean</a:t>
            </a:r>
            <a:r>
              <a:rPr lang="it-IT" dirty="0">
                <a:latin typeface="Times New Roman" panose="02020603050405020304" pitchFamily="18" charset="0"/>
              </a:rPr>
              <a:t> </a:t>
            </a:r>
            <a:r>
              <a:rPr lang="it-IT" dirty="0" err="1">
                <a:latin typeface="Times New Roman" panose="02020603050405020304" pitchFamily="18" charset="0"/>
              </a:rPr>
              <a:t>if</a:t>
            </a:r>
            <a:r>
              <a:rPr lang="it-IT" dirty="0">
                <a:latin typeface="Times New Roman" panose="02020603050405020304" pitchFamily="18" charset="0"/>
              </a:rPr>
              <a:t> product </a:t>
            </a:r>
            <a:r>
              <a:rPr lang="it-IT" dirty="0" err="1">
                <a:latin typeface="Times New Roman" panose="02020603050405020304" pitchFamily="18" charset="0"/>
              </a:rPr>
              <a:t>has</a:t>
            </a:r>
            <a:r>
              <a:rPr lang="it-IT" dirty="0">
                <a:latin typeface="Times New Roman" panose="02020603050405020304" pitchFamily="18" charset="0"/>
              </a:rPr>
              <a:t> </a:t>
            </a:r>
            <a:r>
              <a:rPr lang="it-IT" dirty="0" err="1">
                <a:latin typeface="Times New Roman" panose="02020603050405020304" pitchFamily="18" charset="0"/>
              </a:rPr>
              <a:t>been</a:t>
            </a:r>
            <a:r>
              <a:rPr lang="it-IT" dirty="0">
                <a:latin typeface="Times New Roman" panose="02020603050405020304" pitchFamily="18" charset="0"/>
              </a:rPr>
              <a:t> </a:t>
            </a:r>
            <a:r>
              <a:rPr lang="it-IT" dirty="0" err="1">
                <a:latin typeface="Times New Roman" panose="02020603050405020304" pitchFamily="18" charset="0"/>
              </a:rPr>
              <a:t>purchased</a:t>
            </a:r>
            <a:r>
              <a:rPr lang="it-IT" dirty="0">
                <a:latin typeface="Times New Roman" panose="02020603050405020304" pitchFamily="18" charset="0"/>
              </a:rPr>
              <a:t>;</a:t>
            </a:r>
          </a:p>
          <a:p>
            <a:pPr marL="285750" indent="-285750">
              <a:buFont typeface="Arial" panose="020B0604020202020204" pitchFamily="34" charset="0"/>
              <a:buChar char="•"/>
            </a:pPr>
            <a:r>
              <a:rPr lang="it-IT" dirty="0" err="1">
                <a:latin typeface="Times New Roman" panose="02020603050405020304" pitchFamily="18" charset="0"/>
              </a:rPr>
              <a:t>Boolean</a:t>
            </a:r>
            <a:r>
              <a:rPr lang="it-IT" dirty="0">
                <a:latin typeface="Times New Roman" panose="02020603050405020304" pitchFamily="18" charset="0"/>
              </a:rPr>
              <a:t> </a:t>
            </a:r>
            <a:r>
              <a:rPr lang="it-IT" dirty="0" err="1">
                <a:latin typeface="Times New Roman" panose="02020603050405020304" pitchFamily="18" charset="0"/>
              </a:rPr>
              <a:t>if</a:t>
            </a:r>
            <a:r>
              <a:rPr lang="it-IT" dirty="0">
                <a:latin typeface="Times New Roman" panose="02020603050405020304" pitchFamily="18" charset="0"/>
              </a:rPr>
              <a:t> product </a:t>
            </a:r>
            <a:r>
              <a:rPr lang="it-IT" dirty="0" err="1">
                <a:latin typeface="Times New Roman" panose="02020603050405020304" pitchFamily="18" charset="0"/>
              </a:rPr>
              <a:t>has</a:t>
            </a:r>
            <a:r>
              <a:rPr lang="it-IT" dirty="0">
                <a:latin typeface="Times New Roman" panose="02020603050405020304" pitchFamily="18" charset="0"/>
              </a:rPr>
              <a:t> </a:t>
            </a:r>
            <a:r>
              <a:rPr lang="it-IT" dirty="0" err="1">
                <a:latin typeface="Times New Roman" panose="02020603050405020304" pitchFamily="18" charset="0"/>
              </a:rPr>
              <a:t>been</a:t>
            </a:r>
            <a:r>
              <a:rPr lang="it-IT" dirty="0">
                <a:latin typeface="Times New Roman" panose="02020603050405020304" pitchFamily="18" charset="0"/>
              </a:rPr>
              <a:t> </a:t>
            </a:r>
            <a:r>
              <a:rPr lang="it-IT" dirty="0" err="1">
                <a:latin typeface="Times New Roman" panose="02020603050405020304" pitchFamily="18" charset="0"/>
              </a:rPr>
              <a:t>clicked</a:t>
            </a:r>
            <a:r>
              <a:rPr lang="it-IT" dirty="0">
                <a:latin typeface="Times New Roman" panose="02020603050405020304" pitchFamily="18" charset="0"/>
              </a:rPr>
              <a:t>;</a:t>
            </a:r>
          </a:p>
          <a:p>
            <a:pPr marL="285750" indent="-285750">
              <a:buFont typeface="Arial" panose="020B0604020202020204" pitchFamily="34" charset="0"/>
              <a:buChar char="•"/>
            </a:pPr>
            <a:r>
              <a:rPr lang="it-IT" dirty="0">
                <a:latin typeface="Times New Roman" panose="02020603050405020304" pitchFamily="18" charset="0"/>
              </a:rPr>
              <a:t>Counter of </a:t>
            </a:r>
            <a:r>
              <a:rPr lang="it-IT" dirty="0" err="1">
                <a:latin typeface="Times New Roman" panose="02020603050405020304" pitchFamily="18" charset="0"/>
              </a:rPr>
              <a:t>purchased</a:t>
            </a:r>
            <a:r>
              <a:rPr lang="it-IT" dirty="0">
                <a:latin typeface="Times New Roman" panose="02020603050405020304" pitchFamily="18" charset="0"/>
              </a:rPr>
              <a:t> products;</a:t>
            </a:r>
          </a:p>
          <a:p>
            <a:pPr marL="285750" indent="-285750">
              <a:spcAft>
                <a:spcPts val="600"/>
              </a:spcAft>
              <a:buFont typeface="Arial" panose="020B0604020202020204" pitchFamily="34" charset="0"/>
              <a:buChar char="•"/>
            </a:pPr>
            <a:r>
              <a:rPr lang="it-IT" dirty="0" err="1">
                <a:latin typeface="Times New Roman" panose="02020603050405020304" pitchFamily="18" charset="0"/>
              </a:rPr>
              <a:t>Transition</a:t>
            </a:r>
            <a:r>
              <a:rPr lang="it-IT" dirty="0">
                <a:latin typeface="Times New Roman" panose="02020603050405020304" pitchFamily="18" charset="0"/>
              </a:rPr>
              <a:t> </a:t>
            </a:r>
            <a:r>
              <a:rPr lang="it-IT" dirty="0" err="1">
                <a:latin typeface="Times New Roman" panose="02020603050405020304" pitchFamily="18" charset="0"/>
              </a:rPr>
              <a:t>probabilities</a:t>
            </a:r>
            <a:r>
              <a:rPr lang="it-IT" dirty="0">
                <a:latin typeface="Times New Roman" panose="02020603050405020304" pitchFamily="18" charset="0"/>
              </a:rPr>
              <a:t> of the user, </a:t>
            </a:r>
            <a:r>
              <a:rPr lang="it-IT" dirty="0" err="1">
                <a:latin typeface="Times New Roman" panose="02020603050405020304" pitchFamily="18" charset="0"/>
              </a:rPr>
              <a:t>updated</a:t>
            </a:r>
            <a:r>
              <a:rPr lang="it-IT" dirty="0">
                <a:latin typeface="Times New Roman" panose="02020603050405020304" pitchFamily="18" charset="0"/>
              </a:rPr>
              <a:t> </a:t>
            </a:r>
            <a:r>
              <a:rPr lang="it-IT" dirty="0" err="1">
                <a:latin typeface="Times New Roman" panose="02020603050405020304" pitchFamily="18" charset="0"/>
              </a:rPr>
              <a:t>through</a:t>
            </a:r>
            <a:r>
              <a:rPr lang="it-IT" dirty="0">
                <a:latin typeface="Times New Roman" panose="02020603050405020304" pitchFamily="18" charset="0"/>
              </a:rPr>
              <a:t> the </a:t>
            </a:r>
            <a:r>
              <a:rPr lang="it-IT" dirty="0" err="1">
                <a:latin typeface="Times New Roman" panose="02020603050405020304" pitchFamily="18" charset="0"/>
              </a:rPr>
              <a:t>navigation</a:t>
            </a:r>
            <a:r>
              <a:rPr lang="it-IT" dirty="0">
                <a:latin typeface="Times New Roman" panose="02020603050405020304" pitchFamily="18" charset="0"/>
              </a:rPr>
              <a:t>.</a:t>
            </a:r>
          </a:p>
          <a:p>
            <a:r>
              <a:rPr lang="it-IT" b="1" dirty="0">
                <a:solidFill>
                  <a:schemeClr val="accent1"/>
                </a:solidFill>
                <a:latin typeface="Times New Roman" panose="02020603050405020304" pitchFamily="18" charset="0"/>
              </a:rPr>
              <a:t>Methods:</a:t>
            </a:r>
          </a:p>
          <a:p>
            <a:pPr marL="285750" indent="-285750">
              <a:buFont typeface="Arial" panose="020B0604020202020204" pitchFamily="34" charset="0"/>
              <a:buChar char="•"/>
            </a:pPr>
            <a:r>
              <a:rPr lang="it-IT" dirty="0" err="1">
                <a:latin typeface="Times New Roman" panose="02020603050405020304" pitchFamily="18" charset="0"/>
              </a:rPr>
              <a:t>Run</a:t>
            </a:r>
            <a:r>
              <a:rPr lang="it-IT" dirty="0">
                <a:latin typeface="Times New Roman" panose="02020603050405020304" pitchFamily="18" charset="0"/>
              </a:rPr>
              <a:t> a step of the </a:t>
            </a:r>
            <a:r>
              <a:rPr lang="it-IT" dirty="0" err="1">
                <a:latin typeface="Times New Roman" panose="02020603050405020304" pitchFamily="18" charset="0"/>
              </a:rPr>
              <a:t>simulation</a:t>
            </a:r>
            <a:r>
              <a:rPr lang="it-IT" dirty="0">
                <a:latin typeface="Times New Roman" panose="02020603050405020304" pitchFamily="18" charset="0"/>
              </a:rPr>
              <a:t>: decide </a:t>
            </a:r>
            <a:r>
              <a:rPr lang="it-IT" dirty="0" err="1">
                <a:latin typeface="Times New Roman" panose="02020603050405020304" pitchFamily="18" charset="0"/>
              </a:rPr>
              <a:t>whether</a:t>
            </a:r>
            <a:r>
              <a:rPr lang="it-IT" dirty="0">
                <a:latin typeface="Times New Roman" panose="02020603050405020304" pitchFamily="18" charset="0"/>
              </a:rPr>
              <a:t> to </a:t>
            </a:r>
            <a:r>
              <a:rPr lang="it-IT" dirty="0" err="1">
                <a:latin typeface="Times New Roman" panose="02020603050405020304" pitchFamily="18" charset="0"/>
              </a:rPr>
              <a:t>buy</a:t>
            </a:r>
            <a:r>
              <a:rPr lang="it-IT" dirty="0">
                <a:latin typeface="Times New Roman" panose="02020603050405020304" pitchFamily="18" charset="0"/>
              </a:rPr>
              <a:t> or </a:t>
            </a:r>
            <a:r>
              <a:rPr lang="it-IT" dirty="0" err="1">
                <a:latin typeface="Times New Roman" panose="02020603050405020304" pitchFamily="18" charset="0"/>
              </a:rPr>
              <a:t>not</a:t>
            </a:r>
            <a:r>
              <a:rPr lang="it-IT" dirty="0">
                <a:latin typeface="Times New Roman" panose="02020603050405020304" pitchFamily="18" charset="0"/>
              </a:rPr>
              <a:t> the </a:t>
            </a:r>
            <a:r>
              <a:rPr lang="it-IT" dirty="0" err="1">
                <a:latin typeface="Times New Roman" panose="02020603050405020304" pitchFamily="18" charset="0"/>
              </a:rPr>
              <a:t>current</a:t>
            </a:r>
            <a:r>
              <a:rPr lang="it-IT" dirty="0">
                <a:latin typeface="Times New Roman" panose="02020603050405020304" pitchFamily="18" charset="0"/>
              </a:rPr>
              <a:t> </a:t>
            </a:r>
            <a:r>
              <a:rPr lang="it-IT" dirty="0" err="1">
                <a:latin typeface="Times New Roman" panose="02020603050405020304" pitchFamily="18" charset="0"/>
              </a:rPr>
              <a:t>primary</a:t>
            </a:r>
            <a:r>
              <a:rPr lang="it-IT" dirty="0">
                <a:latin typeface="Times New Roman" panose="02020603050405020304" pitchFamily="18" charset="0"/>
              </a:rPr>
              <a:t>, </a:t>
            </a:r>
            <a:r>
              <a:rPr lang="it-IT" dirty="0" err="1">
                <a:latin typeface="Times New Roman" panose="02020603050405020304" pitchFamily="18" charset="0"/>
              </a:rPr>
              <a:t>if</a:t>
            </a:r>
            <a:r>
              <a:rPr lang="it-IT" dirty="0">
                <a:latin typeface="Times New Roman" panose="02020603050405020304" pitchFamily="18" charset="0"/>
              </a:rPr>
              <a:t> yes </a:t>
            </a:r>
            <a:r>
              <a:rPr lang="it-IT" dirty="0" err="1">
                <a:latin typeface="Times New Roman" panose="02020603050405020304" pitchFamily="18" charset="0"/>
              </a:rPr>
              <a:t>buy</a:t>
            </a:r>
            <a:r>
              <a:rPr lang="it-IT" dirty="0">
                <a:latin typeface="Times New Roman" panose="02020603050405020304" pitchFamily="18" charset="0"/>
              </a:rPr>
              <a:t> a </a:t>
            </a:r>
            <a:r>
              <a:rPr lang="it-IT" dirty="0" err="1">
                <a:latin typeface="Times New Roman" panose="02020603050405020304" pitchFamily="18" charset="0"/>
              </a:rPr>
              <a:t>certain</a:t>
            </a:r>
            <a:r>
              <a:rPr lang="it-IT" dirty="0">
                <a:latin typeface="Times New Roman" panose="02020603050405020304" pitchFamily="18" charset="0"/>
              </a:rPr>
              <a:t> </a:t>
            </a:r>
            <a:r>
              <a:rPr lang="it-IT" dirty="0" err="1">
                <a:latin typeface="Times New Roman" panose="02020603050405020304" pitchFamily="18" charset="0"/>
              </a:rPr>
              <a:t>quantity</a:t>
            </a:r>
            <a:r>
              <a:rPr lang="it-IT" dirty="0">
                <a:latin typeface="Times New Roman" panose="02020603050405020304" pitchFamily="18" charset="0"/>
              </a:rPr>
              <a:t> and click on the </a:t>
            </a:r>
            <a:r>
              <a:rPr lang="it-IT" dirty="0" err="1">
                <a:latin typeface="Times New Roman" panose="02020603050405020304" pitchFamily="18" charset="0"/>
              </a:rPr>
              <a:t>secondary</a:t>
            </a:r>
            <a:r>
              <a:rPr lang="it-IT" dirty="0">
                <a:latin typeface="Times New Roman" panose="02020603050405020304" pitchFamily="18" charset="0"/>
              </a:rPr>
              <a:t> product with </a:t>
            </a:r>
            <a:r>
              <a:rPr lang="it-IT" dirty="0" err="1">
                <a:latin typeface="Times New Roman" panose="02020603050405020304" pitchFamily="18" charset="0"/>
              </a:rPr>
              <a:t>proper</a:t>
            </a:r>
            <a:r>
              <a:rPr lang="it-IT" dirty="0">
                <a:latin typeface="Times New Roman" panose="02020603050405020304" pitchFamily="18" charset="0"/>
              </a:rPr>
              <a:t> </a:t>
            </a:r>
            <a:r>
              <a:rPr lang="it-IT" dirty="0" err="1">
                <a:latin typeface="Times New Roman" panose="02020603050405020304" pitchFamily="18" charset="0"/>
              </a:rPr>
              <a:t>probability</a:t>
            </a:r>
            <a:r>
              <a:rPr lang="it-IT" dirty="0">
                <a:latin typeface="Times New Roman" panose="02020603050405020304" pitchFamily="18" charset="0"/>
              </a:rPr>
              <a:t>;</a:t>
            </a:r>
          </a:p>
          <a:p>
            <a:pPr marL="285750" indent="-285750">
              <a:buFont typeface="Arial" panose="020B0604020202020204" pitchFamily="34" charset="0"/>
              <a:buChar char="•"/>
            </a:pPr>
            <a:r>
              <a:rPr lang="it-IT" dirty="0">
                <a:latin typeface="Times New Roman" panose="02020603050405020304" pitchFamily="18" charset="0"/>
              </a:rPr>
              <a:t>Simulate the complete </a:t>
            </a:r>
            <a:r>
              <a:rPr lang="it-IT" dirty="0" err="1">
                <a:latin typeface="Times New Roman" panose="02020603050405020304" pitchFamily="18" charset="0"/>
              </a:rPr>
              <a:t>navigation</a:t>
            </a:r>
            <a:r>
              <a:rPr lang="it-IT" dirty="0">
                <a:latin typeface="Times New Roman" panose="02020603050405020304" pitchFamily="18" charset="0"/>
              </a:rPr>
              <a:t>;</a:t>
            </a:r>
          </a:p>
          <a:p>
            <a:pPr marL="285750" indent="-285750">
              <a:buFont typeface="Arial" panose="020B0604020202020204" pitchFamily="34" charset="0"/>
              <a:buChar char="•"/>
            </a:pPr>
            <a:r>
              <a:rPr lang="it-IT" dirty="0" err="1">
                <a:latin typeface="Times New Roman" panose="02020603050405020304" pitchFamily="18" charset="0"/>
              </a:rPr>
              <a:t>Collect</a:t>
            </a:r>
            <a:r>
              <a:rPr lang="it-IT" dirty="0">
                <a:latin typeface="Times New Roman" panose="02020603050405020304" pitchFamily="18" charset="0"/>
              </a:rPr>
              <a:t> the revenue </a:t>
            </a:r>
            <a:r>
              <a:rPr lang="it-IT" dirty="0" err="1">
                <a:latin typeface="Times New Roman" panose="02020603050405020304" pitchFamily="18" charset="0"/>
              </a:rPr>
              <a:t>generated</a:t>
            </a:r>
            <a:r>
              <a:rPr lang="it-IT" dirty="0">
                <a:latin typeface="Times New Roman" panose="02020603050405020304" pitchFamily="18" charset="0"/>
              </a:rPr>
              <a:t> by the user.</a:t>
            </a:r>
          </a:p>
        </p:txBody>
      </p:sp>
      <p:graphicFrame>
        <p:nvGraphicFramePr>
          <p:cNvPr id="4" name="Tabella 4">
            <a:extLst>
              <a:ext uri="{FF2B5EF4-FFF2-40B4-BE49-F238E27FC236}">
                <a16:creationId xmlns:a16="http://schemas.microsoft.com/office/drawing/2014/main" id="{5C9EBBCD-6B73-5CA7-CE40-8B54B81FD4C3}"/>
              </a:ext>
            </a:extLst>
          </p:cNvPr>
          <p:cNvGraphicFramePr>
            <a:graphicFrameLocks noGrp="1"/>
          </p:cNvGraphicFramePr>
          <p:nvPr>
            <p:extLst>
              <p:ext uri="{D42A27DB-BD31-4B8C-83A1-F6EECF244321}">
                <p14:modId xmlns:p14="http://schemas.microsoft.com/office/powerpoint/2010/main" val="3058517992"/>
              </p:ext>
            </p:extLst>
          </p:nvPr>
        </p:nvGraphicFramePr>
        <p:xfrm>
          <a:off x="7513162" y="1690688"/>
          <a:ext cx="4260915" cy="4221480"/>
        </p:xfrm>
        <a:graphic>
          <a:graphicData uri="http://schemas.openxmlformats.org/drawingml/2006/table">
            <a:tbl>
              <a:tblPr firstRow="1" bandRow="1">
                <a:tableStyleId>{5C22544A-7EE6-4342-B048-85BDC9FD1C3A}</a:tableStyleId>
              </a:tblPr>
              <a:tblGrid>
                <a:gridCol w="4260915">
                  <a:extLst>
                    <a:ext uri="{9D8B030D-6E8A-4147-A177-3AD203B41FA5}">
                      <a16:colId xmlns:a16="http://schemas.microsoft.com/office/drawing/2014/main" val="1663449097"/>
                    </a:ext>
                  </a:extLst>
                </a:gridCol>
              </a:tblGrid>
              <a:tr h="355369">
                <a:tc>
                  <a:txBody>
                    <a:bodyPr/>
                    <a:lstStyle/>
                    <a:p>
                      <a:pPr algn="ctr"/>
                      <a:r>
                        <a:rPr lang="it-IT">
                          <a:solidFill>
                            <a:schemeClr val="accent1"/>
                          </a:solidFill>
                          <a:latin typeface="Consolas" panose="020B0609020204030204" pitchFamily="49" charset="0"/>
                        </a:rPr>
                        <a:t>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774728"/>
                  </a:ext>
                </a:extLst>
              </a:tr>
              <a:tr h="2446206">
                <a:tc>
                  <a:txBody>
                    <a:bodyPr/>
                    <a:lstStyle/>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website : Daily_Website</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features : list[boolean]</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pur_per_prod : matrix[float]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starting_product : int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products : list[boolean]</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clicked : list[boolean]</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cart : list[int]</a:t>
                      </a:r>
                    </a:p>
                    <a:p>
                      <a:pPr marL="285750" indent="-285750">
                        <a:spcAft>
                          <a:spcPts val="300"/>
                        </a:spcAft>
                        <a:buFont typeface="Calibri" panose="020F0502020204030204" pitchFamily="34" charset="0"/>
                        <a:buChar char="+"/>
                      </a:pPr>
                      <a:r>
                        <a:rPr lang="it-IT">
                          <a:solidFill>
                            <a:schemeClr val="tx1"/>
                          </a:solidFill>
                          <a:latin typeface="Consolas" panose="020B0609020204030204" pitchFamily="49" charset="0"/>
                        </a:rPr>
                        <a:t>dyn_trans_prob: matrix[float]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767740"/>
                  </a:ext>
                </a:extLst>
              </a:tr>
              <a:tr h="1049135">
                <a:tc>
                  <a:txBody>
                    <a:bodyPr/>
                    <a:lstStyle/>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dirty="0" err="1">
                          <a:solidFill>
                            <a:schemeClr val="tx1"/>
                          </a:solidFill>
                          <a:latin typeface="Consolas" panose="020B0609020204030204" pitchFamily="49" charset="0"/>
                        </a:rPr>
                        <a:t>new_primary</a:t>
                      </a:r>
                      <a:r>
                        <a:rPr lang="it-IT" dirty="0">
                          <a:solidFill>
                            <a:schemeClr val="tx1"/>
                          </a:solidFill>
                          <a:latin typeface="Consolas" panose="020B0609020204030204" pitchFamily="49" charset="0"/>
                        </a:rPr>
                        <a:t>(</a:t>
                      </a:r>
                      <a:r>
                        <a:rPr lang="it-IT" dirty="0" err="1">
                          <a:solidFill>
                            <a:schemeClr val="tx1"/>
                          </a:solidFill>
                          <a:latin typeface="Consolas" panose="020B0609020204030204" pitchFamily="49" charset="0"/>
                        </a:rPr>
                        <a:t>product_index</a:t>
                      </a:r>
                      <a:r>
                        <a:rPr lang="it-IT" dirty="0">
                          <a:solidFill>
                            <a:schemeClr val="tx1"/>
                          </a:solidFill>
                          <a:latin typeface="Consolas" panose="020B0609020204030204" pitchFamily="49" charset="0"/>
                        </a:rPr>
                        <a:t>)</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dirty="0">
                          <a:solidFill>
                            <a:schemeClr val="tx1"/>
                          </a:solidFill>
                          <a:latin typeface="Consolas" panose="020B0609020204030204" pitchFamily="49" charset="0"/>
                        </a:rPr>
                        <a:t>simulate()</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r>
                        <a:rPr lang="it-IT" dirty="0">
                          <a:solidFill>
                            <a:schemeClr val="tx1"/>
                          </a:solidFill>
                          <a:latin typeface="Consolas" panose="020B0609020204030204" pitchFamily="49" charset="0"/>
                        </a:rPr>
                        <a:t>checkout()</a:t>
                      </a:r>
                    </a:p>
                    <a:p>
                      <a:pPr marL="285750" marR="0" lvl="0" indent="-285750" algn="l" defTabSz="914400" rtl="0" eaLnBrk="1" fontAlgn="auto" latinLnBrk="0" hangingPunct="1">
                        <a:lnSpc>
                          <a:spcPct val="100000"/>
                        </a:lnSpc>
                        <a:spcBef>
                          <a:spcPts val="0"/>
                        </a:spcBef>
                        <a:spcAft>
                          <a:spcPts val="300"/>
                        </a:spcAft>
                        <a:buClrTx/>
                        <a:buSzTx/>
                        <a:buFont typeface="Calibri" panose="020F0502020204030204" pitchFamily="34" charset="0"/>
                        <a:buChar char="+"/>
                        <a:tabLst/>
                        <a:defRPr/>
                      </a:pPr>
                      <a:endParaRPr lang="it-IT"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5745"/>
                  </a:ext>
                </a:extLst>
              </a:tr>
            </a:tbl>
          </a:graphicData>
        </a:graphic>
      </p:graphicFrame>
      <p:sp>
        <p:nvSpPr>
          <p:cNvPr id="6" name="Titolo 1">
            <a:extLst>
              <a:ext uri="{FF2B5EF4-FFF2-40B4-BE49-F238E27FC236}">
                <a16:creationId xmlns:a16="http://schemas.microsoft.com/office/drawing/2014/main" id="{47C859E3-0EE1-E88F-A3A9-A7C7AD17CB15}"/>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a:lstStyle>
          <a:p>
            <a:r>
              <a:rPr lang="it-IT" sz="4400">
                <a:latin typeface="Times New Roman" panose="02020603050405020304" pitchFamily="18" charset="0"/>
              </a:rPr>
              <a:t>3. </a:t>
            </a:r>
            <a:r>
              <a:rPr lang="it-IT" err="1">
                <a:solidFill>
                  <a:schemeClr val="accent1"/>
                </a:solidFill>
              </a:rPr>
              <a:t>Simulation</a:t>
            </a:r>
            <a:r>
              <a:rPr lang="it-IT">
                <a:solidFill>
                  <a:schemeClr val="accent1"/>
                </a:solidFill>
              </a:rPr>
              <a:t> Classes: User</a:t>
            </a:r>
            <a:endParaRPr lang="it-IT">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BB075519-4BDA-C044-37AC-A9A7313E0E08}"/>
              </a:ext>
            </a:extLst>
          </p:cNvPr>
          <p:cNvSpPr>
            <a:spLocks noGrp="1"/>
          </p:cNvSpPr>
          <p:nvPr>
            <p:ph type="sldNum" sz="quarter" idx="12"/>
          </p:nvPr>
        </p:nvSpPr>
        <p:spPr/>
        <p:txBody>
          <a:bodyPr/>
          <a:lstStyle/>
          <a:p>
            <a:fld id="{61C956A2-680A-48D7-A037-C726CE4ABA8D}" type="slidenum">
              <a:rPr lang="it-IT" smtClean="0"/>
              <a:t>27</a:t>
            </a:fld>
            <a:endParaRPr lang="it-IT"/>
          </a:p>
        </p:txBody>
      </p:sp>
    </p:spTree>
    <p:extLst>
      <p:ext uri="{BB962C8B-B14F-4D97-AF65-F5344CB8AC3E}">
        <p14:creationId xmlns:p14="http://schemas.microsoft.com/office/powerpoint/2010/main" val="122899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031F4E8E-0411-9725-0EB5-B2A0C45CB166}"/>
              </a:ext>
            </a:extLst>
          </p:cNvPr>
          <p:cNvSpPr txBox="1"/>
          <p:nvPr/>
        </p:nvSpPr>
        <p:spPr>
          <a:xfrm>
            <a:off x="838200" y="1502688"/>
            <a:ext cx="6957767" cy="5032147"/>
          </a:xfrm>
          <a:prstGeom prst="rect">
            <a:avLst/>
          </a:prstGeom>
          <a:noFill/>
        </p:spPr>
        <p:txBody>
          <a:bodyPr wrap="square" rtlCol="0">
            <a:spAutoFit/>
          </a:bodyPr>
          <a:lstStyle/>
          <a:p>
            <a:pPr>
              <a:spcAft>
                <a:spcPts val="600"/>
              </a:spcAft>
            </a:pPr>
            <a:r>
              <a:rPr lang="it-IT" b="1">
                <a:solidFill>
                  <a:schemeClr val="accent1"/>
                </a:solidFill>
                <a:latin typeface="Times New Roman" panose="02020603050405020304" pitchFamily="18" charset="0"/>
              </a:rPr>
              <a:t>Input: </a:t>
            </a:r>
            <a:r>
              <a:rPr lang="it-IT" err="1">
                <a:latin typeface="Times New Roman" panose="02020603050405020304" pitchFamily="18" charset="0"/>
              </a:rPr>
              <a:t>hyperparameters</a:t>
            </a:r>
            <a:r>
              <a:rPr lang="it-IT">
                <a:latin typeface="Times New Roman" panose="02020603050405020304" pitchFamily="18" charset="0"/>
              </a:rPr>
              <a:t> of the </a:t>
            </a:r>
            <a:r>
              <a:rPr lang="it-IT" err="1">
                <a:latin typeface="Times New Roman" panose="02020603050405020304" pitchFamily="18" charset="0"/>
              </a:rPr>
              <a:t>simulation</a:t>
            </a:r>
            <a:r>
              <a:rPr lang="it-IT">
                <a:latin typeface="Times New Roman" panose="02020603050405020304" pitchFamily="18" charset="0"/>
              </a:rPr>
              <a:t>, </a:t>
            </a:r>
            <a:r>
              <a:rPr lang="it-IT" err="1">
                <a:latin typeface="Times New Roman" panose="02020603050405020304" pitchFamily="18" charset="0"/>
              </a:rPr>
              <a:t>daily</a:t>
            </a:r>
            <a:r>
              <a:rPr lang="it-IT">
                <a:latin typeface="Times New Roman" panose="02020603050405020304" pitchFamily="18" charset="0"/>
              </a:rPr>
              <a:t> </a:t>
            </a:r>
            <a:r>
              <a:rPr lang="it-IT" err="1">
                <a:latin typeface="Times New Roman" panose="02020603050405020304" pitchFamily="18" charset="0"/>
              </a:rPr>
              <a:t>pulled</a:t>
            </a:r>
            <a:r>
              <a:rPr lang="it-IT">
                <a:latin typeface="Times New Roman" panose="02020603050405020304" pitchFamily="18" charset="0"/>
              </a:rPr>
              <a:t> prices.</a:t>
            </a:r>
          </a:p>
          <a:p>
            <a:pPr>
              <a:spcAft>
                <a:spcPts val="600"/>
              </a:spcAft>
            </a:pPr>
            <a:r>
              <a:rPr lang="it-IT" b="1" err="1">
                <a:solidFill>
                  <a:schemeClr val="accent1"/>
                </a:solidFill>
                <a:latin typeface="Times New Roman" panose="02020603050405020304" pitchFamily="18" charset="0"/>
              </a:rPr>
              <a:t>Description</a:t>
            </a:r>
            <a:r>
              <a:rPr lang="it-IT" b="1">
                <a:solidFill>
                  <a:schemeClr val="accent1"/>
                </a:solidFill>
                <a:latin typeface="Times New Roman" panose="02020603050405020304" pitchFamily="18" charset="0"/>
              </a:rPr>
              <a:t>: </a:t>
            </a:r>
            <a:r>
              <a:rPr lang="it-IT" err="1">
                <a:latin typeface="Times New Roman" panose="02020603050405020304" pitchFamily="18" charset="0"/>
              </a:rPr>
              <a:t>creates</a:t>
            </a:r>
            <a:r>
              <a:rPr lang="it-IT">
                <a:latin typeface="Times New Roman" panose="02020603050405020304" pitchFamily="18" charset="0"/>
              </a:rPr>
              <a:t> the </a:t>
            </a:r>
            <a:r>
              <a:rPr lang="it-IT" err="1">
                <a:latin typeface="Times New Roman" panose="02020603050405020304" pitchFamily="18" charset="0"/>
              </a:rPr>
              <a:t>daily</a:t>
            </a:r>
            <a:r>
              <a:rPr lang="it-IT">
                <a:latin typeface="Times New Roman" panose="02020603050405020304" pitchFamily="18" charset="0"/>
              </a:rPr>
              <a:t> website from global </a:t>
            </a:r>
            <a:r>
              <a:rPr lang="it-IT" err="1">
                <a:latin typeface="Times New Roman" panose="02020603050405020304" pitchFamily="18" charset="0"/>
              </a:rPr>
              <a:t>parameters</a:t>
            </a:r>
            <a:r>
              <a:rPr lang="it-IT">
                <a:latin typeface="Times New Roman" panose="02020603050405020304" pitchFamily="18" charset="0"/>
              </a:rPr>
              <a:t> and </a:t>
            </a:r>
            <a:r>
              <a:rPr lang="it-IT" err="1">
                <a:latin typeface="Times New Roman" panose="02020603050405020304" pitchFamily="18" charset="0"/>
              </a:rPr>
              <a:t>pulled</a:t>
            </a:r>
            <a:r>
              <a:rPr lang="it-IT">
                <a:latin typeface="Times New Roman" panose="02020603050405020304" pitchFamily="18" charset="0"/>
              </a:rPr>
              <a:t> prices, </a:t>
            </a:r>
            <a:r>
              <a:rPr lang="it-IT" err="1">
                <a:latin typeface="Times New Roman" panose="02020603050405020304" pitchFamily="18" charset="0"/>
              </a:rPr>
              <a:t>generated</a:t>
            </a:r>
            <a:r>
              <a:rPr lang="it-IT">
                <a:latin typeface="Times New Roman" panose="02020603050405020304" pitchFamily="18" charset="0"/>
              </a:rPr>
              <a:t> the </a:t>
            </a:r>
            <a:r>
              <a:rPr lang="it-IT" err="1">
                <a:latin typeface="Times New Roman" panose="02020603050405020304" pitchFamily="18" charset="0"/>
              </a:rPr>
              <a:t>daily</a:t>
            </a:r>
            <a:r>
              <a:rPr lang="it-IT">
                <a:latin typeface="Times New Roman" panose="02020603050405020304" pitchFamily="18" charset="0"/>
              </a:rPr>
              <a:t> users, </a:t>
            </a:r>
            <a:r>
              <a:rPr lang="it-IT" err="1">
                <a:latin typeface="Times New Roman" panose="02020603050405020304" pitchFamily="18" charset="0"/>
              </a:rPr>
              <a:t>simulates</a:t>
            </a:r>
            <a:r>
              <a:rPr lang="it-IT">
                <a:latin typeface="Times New Roman" panose="02020603050405020304" pitchFamily="18" charset="0"/>
              </a:rPr>
              <a:t> </a:t>
            </a:r>
            <a:r>
              <a:rPr lang="it-IT" err="1">
                <a:latin typeface="Times New Roman" panose="02020603050405020304" pitchFamily="18" charset="0"/>
              </a:rPr>
              <a:t>their</a:t>
            </a:r>
            <a:r>
              <a:rPr lang="it-IT">
                <a:latin typeface="Times New Roman" panose="02020603050405020304" pitchFamily="18" charset="0"/>
              </a:rPr>
              <a:t> </a:t>
            </a:r>
            <a:r>
              <a:rPr lang="it-IT" err="1">
                <a:latin typeface="Times New Roman" panose="02020603050405020304" pitchFamily="18" charset="0"/>
              </a:rPr>
              <a:t>navigation</a:t>
            </a:r>
            <a:r>
              <a:rPr lang="it-IT">
                <a:latin typeface="Times New Roman" panose="02020603050405020304" pitchFamily="18" charset="0"/>
              </a:rPr>
              <a:t> and </a:t>
            </a:r>
            <a:r>
              <a:rPr lang="it-IT" err="1">
                <a:latin typeface="Times New Roman" panose="02020603050405020304" pitchFamily="18" charset="0"/>
              </a:rPr>
              <a:t>collects</a:t>
            </a:r>
            <a:r>
              <a:rPr lang="it-IT">
                <a:latin typeface="Times New Roman" panose="02020603050405020304" pitchFamily="18" charset="0"/>
              </a:rPr>
              <a:t> from </a:t>
            </a:r>
            <a:r>
              <a:rPr lang="it-IT" err="1">
                <a:latin typeface="Times New Roman" panose="02020603050405020304" pitchFamily="18" charset="0"/>
              </a:rPr>
              <a:t>them</a:t>
            </a:r>
            <a:r>
              <a:rPr lang="it-IT">
                <a:latin typeface="Times New Roman" panose="02020603050405020304" pitchFamily="18" charset="0"/>
              </a:rPr>
              <a:t> the information </a:t>
            </a:r>
            <a:r>
              <a:rPr lang="it-IT" err="1">
                <a:latin typeface="Times New Roman" panose="02020603050405020304" pitchFamily="18" charset="0"/>
              </a:rPr>
              <a:t>needed</a:t>
            </a:r>
            <a:r>
              <a:rPr lang="it-IT">
                <a:latin typeface="Times New Roman" panose="02020603050405020304" pitchFamily="18" charset="0"/>
              </a:rPr>
              <a:t> to update the prices the </a:t>
            </a:r>
            <a:r>
              <a:rPr lang="it-IT" err="1">
                <a:latin typeface="Times New Roman" panose="02020603050405020304" pitchFamily="18" charset="0"/>
              </a:rPr>
              <a:t>next</a:t>
            </a:r>
            <a:r>
              <a:rPr lang="it-IT">
                <a:latin typeface="Times New Roman" panose="02020603050405020304" pitchFamily="18" charset="0"/>
              </a:rPr>
              <a:t> day.</a:t>
            </a:r>
          </a:p>
          <a:p>
            <a:r>
              <a:rPr lang="it-IT" b="1" err="1">
                <a:solidFill>
                  <a:schemeClr val="accent1"/>
                </a:solidFill>
                <a:latin typeface="Times New Roman" panose="02020603050405020304" pitchFamily="18" charset="0"/>
              </a:rPr>
              <a:t>Attributes</a:t>
            </a:r>
            <a:r>
              <a:rPr lang="it-IT" b="1">
                <a:solidFill>
                  <a:schemeClr val="accent1"/>
                </a:solidFill>
                <a:latin typeface="Times New Roman" panose="02020603050405020304" pitchFamily="18" charset="0"/>
              </a:rPr>
              <a:t>:</a:t>
            </a:r>
          </a:p>
          <a:p>
            <a:pPr marL="285750" indent="-285750">
              <a:buFont typeface="Arial" panose="020B0604020202020204" pitchFamily="34" charset="0"/>
              <a:buChar char="•"/>
            </a:pPr>
            <a:r>
              <a:rPr lang="it-IT" err="1">
                <a:latin typeface="Times New Roman" panose="02020603050405020304" pitchFamily="18" charset="0"/>
              </a:rPr>
              <a:t>Daily</a:t>
            </a:r>
            <a:r>
              <a:rPr lang="it-IT">
                <a:latin typeface="Times New Roman" panose="02020603050405020304" pitchFamily="18" charset="0"/>
              </a:rPr>
              <a:t> </a:t>
            </a:r>
            <a:r>
              <a:rPr lang="it-IT" err="1">
                <a:latin typeface="Times New Roman" panose="02020603050405020304" pitchFamily="18" charset="0"/>
              </a:rPr>
              <a:t>pulled</a:t>
            </a:r>
            <a:r>
              <a:rPr lang="it-IT">
                <a:latin typeface="Times New Roman" panose="02020603050405020304" pitchFamily="18" charset="0"/>
              </a:rPr>
              <a:t> prices;</a:t>
            </a:r>
          </a:p>
          <a:p>
            <a:pPr marL="285750" indent="-285750">
              <a:buFont typeface="Arial" panose="020B0604020202020204" pitchFamily="34" charset="0"/>
              <a:buChar char="•"/>
            </a:pPr>
            <a:r>
              <a:rPr lang="it-IT">
                <a:latin typeface="Times New Roman" panose="02020603050405020304" pitchFamily="18" charset="0"/>
              </a:rPr>
              <a:t>Environment with the </a:t>
            </a:r>
            <a:r>
              <a:rPr lang="it-IT" err="1">
                <a:latin typeface="Times New Roman" panose="02020603050405020304" pitchFamily="18" charset="0"/>
              </a:rPr>
              <a:t>hyperparameters</a:t>
            </a:r>
            <a:r>
              <a:rPr lang="it-IT">
                <a:latin typeface="Times New Roman" panose="02020603050405020304" pitchFamily="18" charset="0"/>
              </a:rPr>
              <a:t> and </a:t>
            </a:r>
            <a:r>
              <a:rPr lang="it-IT" err="1">
                <a:latin typeface="Times New Roman" panose="02020603050405020304" pitchFamily="18" charset="0"/>
              </a:rPr>
              <a:t>purchase</a:t>
            </a:r>
            <a:r>
              <a:rPr lang="it-IT">
                <a:latin typeface="Times New Roman" panose="02020603050405020304" pitchFamily="18" charset="0"/>
              </a:rPr>
              <a:t> per product </a:t>
            </a:r>
            <a:r>
              <a:rPr lang="it-IT" err="1">
                <a:latin typeface="Times New Roman" panose="02020603050405020304" pitchFamily="18" charset="0"/>
              </a:rPr>
              <a:t>parameters</a:t>
            </a:r>
            <a:r>
              <a:rPr lang="it-IT">
                <a:latin typeface="Times New Roman" panose="02020603050405020304" pitchFamily="18" charset="0"/>
              </a:rPr>
              <a:t>;</a:t>
            </a:r>
          </a:p>
          <a:p>
            <a:pPr marL="285750" indent="-285750">
              <a:buFont typeface="Arial" panose="020B0604020202020204" pitchFamily="34" charset="0"/>
              <a:buChar char="•"/>
            </a:pPr>
            <a:r>
              <a:rPr lang="it-IT" err="1">
                <a:latin typeface="Times New Roman" panose="02020603050405020304" pitchFamily="18" charset="0"/>
              </a:rPr>
              <a:t>Daily</a:t>
            </a:r>
            <a:r>
              <a:rPr lang="it-IT">
                <a:latin typeface="Times New Roman" panose="02020603050405020304" pitchFamily="18" charset="0"/>
              </a:rPr>
              <a:t> profit and </a:t>
            </a:r>
            <a:r>
              <a:rPr lang="it-IT" err="1">
                <a:latin typeface="Times New Roman" panose="02020603050405020304" pitchFamily="18" charset="0"/>
              </a:rPr>
              <a:t>daily</a:t>
            </a:r>
            <a:r>
              <a:rPr lang="it-IT">
                <a:latin typeface="Times New Roman" panose="02020603050405020304" pitchFamily="18" charset="0"/>
              </a:rPr>
              <a:t> website;</a:t>
            </a:r>
          </a:p>
          <a:p>
            <a:pPr marL="285750" indent="-285750">
              <a:buFont typeface="Arial" panose="020B0604020202020204" pitchFamily="34" charset="0"/>
              <a:buChar char="•"/>
            </a:pPr>
            <a:r>
              <a:rPr lang="it-IT" err="1">
                <a:latin typeface="Times New Roman" panose="02020603050405020304" pitchFamily="18" charset="0"/>
              </a:rPr>
              <a:t>Number</a:t>
            </a:r>
            <a:r>
              <a:rPr lang="it-IT">
                <a:latin typeface="Times New Roman" panose="02020603050405020304" pitchFamily="18" charset="0"/>
              </a:rPr>
              <a:t> of users per </a:t>
            </a:r>
            <a:r>
              <a:rPr lang="it-IT" err="1">
                <a:latin typeface="Times New Roman" panose="02020603050405020304" pitchFamily="18" charset="0"/>
              </a:rPr>
              <a:t>initial</a:t>
            </a:r>
            <a:r>
              <a:rPr lang="it-IT">
                <a:latin typeface="Times New Roman" panose="02020603050405020304" pitchFamily="18" charset="0"/>
              </a:rPr>
              <a:t> product and </a:t>
            </a:r>
            <a:r>
              <a:rPr lang="it-IT" err="1">
                <a:latin typeface="Times New Roman" panose="02020603050405020304" pitchFamily="18" charset="0"/>
              </a:rPr>
              <a:t>type</a:t>
            </a:r>
            <a:r>
              <a:rPr lang="it-IT">
                <a:latin typeface="Times New Roman" panose="02020603050405020304" pitchFamily="18" charset="0"/>
              </a:rPr>
              <a:t>;</a:t>
            </a:r>
          </a:p>
          <a:p>
            <a:pPr marL="285750" indent="-285750">
              <a:buFont typeface="Arial" panose="020B0604020202020204" pitchFamily="34" charset="0"/>
              <a:buChar char="•"/>
            </a:pPr>
            <a:r>
              <a:rPr lang="it-IT">
                <a:latin typeface="Times New Roman" panose="02020603050405020304" pitchFamily="18" charset="0"/>
              </a:rPr>
              <a:t>Counter of items </a:t>
            </a:r>
            <a:r>
              <a:rPr lang="it-IT" err="1">
                <a:latin typeface="Times New Roman" panose="02020603050405020304" pitchFamily="18" charset="0"/>
              </a:rPr>
              <a:t>sold</a:t>
            </a:r>
            <a:r>
              <a:rPr lang="it-IT">
                <a:latin typeface="Times New Roman" panose="02020603050405020304" pitchFamily="18" charset="0"/>
              </a:rPr>
              <a:t> per product </a:t>
            </a:r>
            <a:r>
              <a:rPr lang="it-IT" err="1">
                <a:latin typeface="Times New Roman" panose="02020603050405020304" pitchFamily="18" charset="0"/>
              </a:rPr>
              <a:t>type</a:t>
            </a:r>
            <a:r>
              <a:rPr lang="it-IT">
                <a:latin typeface="Times New Roman" panose="02020603050405020304" pitchFamily="18" charset="0"/>
              </a:rPr>
              <a:t>;</a:t>
            </a:r>
          </a:p>
          <a:p>
            <a:pPr marL="285750" indent="-285750">
              <a:buFont typeface="Arial" panose="020B0604020202020204" pitchFamily="34" charset="0"/>
              <a:buChar char="•"/>
            </a:pPr>
            <a:r>
              <a:rPr lang="it-IT">
                <a:latin typeface="Times New Roman" panose="02020603050405020304" pitchFamily="18" charset="0"/>
              </a:rPr>
              <a:t>Counter of </a:t>
            </a:r>
            <a:r>
              <a:rPr lang="en-US">
                <a:latin typeface="Times New Roman" panose="02020603050405020304" pitchFamily="18" charset="0"/>
              </a:rPr>
              <a:t>number of users that bought type of product;</a:t>
            </a:r>
          </a:p>
          <a:p>
            <a:pPr marL="285750" indent="-285750">
              <a:spcAft>
                <a:spcPts val="600"/>
              </a:spcAft>
              <a:buFont typeface="Arial" panose="020B0604020202020204" pitchFamily="34" charset="0"/>
              <a:buChar char="•"/>
            </a:pPr>
            <a:r>
              <a:rPr lang="en-US">
                <a:latin typeface="Times New Roman" panose="02020603050405020304" pitchFamily="18" charset="0"/>
              </a:rPr>
              <a:t>Counter of number of costumers that clicked type of product.</a:t>
            </a:r>
          </a:p>
          <a:p>
            <a:r>
              <a:rPr lang="en-US" b="1">
                <a:solidFill>
                  <a:schemeClr val="accent1"/>
                </a:solidFill>
                <a:latin typeface="Times New Roman" panose="02020603050405020304" pitchFamily="18" charset="0"/>
              </a:rPr>
              <a:t>Methods:</a:t>
            </a:r>
          </a:p>
          <a:p>
            <a:pPr marL="285750" indent="-285750">
              <a:buFont typeface="Arial" panose="020B0604020202020204" pitchFamily="34" charset="0"/>
              <a:buChar char="•"/>
            </a:pPr>
            <a:r>
              <a:rPr lang="en-US">
                <a:latin typeface="Times New Roman" panose="02020603050405020304" pitchFamily="18" charset="0"/>
              </a:rPr>
              <a:t>Run simulation of navigation in the website for all the daily users;</a:t>
            </a:r>
          </a:p>
          <a:p>
            <a:pPr marL="285750" indent="-285750">
              <a:buFont typeface="Arial" panose="020B0604020202020204" pitchFamily="34" charset="0"/>
              <a:buChar char="•"/>
            </a:pPr>
            <a:r>
              <a:rPr lang="en-US">
                <a:latin typeface="Times New Roman" panose="02020603050405020304" pitchFamily="18" charset="0"/>
              </a:rPr>
              <a:t>Run simulation of optimal navigation in the website for all the daily users, using the best pricing strategy. </a:t>
            </a:r>
            <a:endParaRPr lang="it-IT">
              <a:latin typeface="Times New Roman" panose="02020603050405020304" pitchFamily="18" charset="0"/>
            </a:endParaRPr>
          </a:p>
        </p:txBody>
      </p:sp>
      <p:graphicFrame>
        <p:nvGraphicFramePr>
          <p:cNvPr id="4" name="Tabella 4">
            <a:extLst>
              <a:ext uri="{FF2B5EF4-FFF2-40B4-BE49-F238E27FC236}">
                <a16:creationId xmlns:a16="http://schemas.microsoft.com/office/drawing/2014/main" id="{52E3B323-E657-5291-7470-27907807640D}"/>
              </a:ext>
            </a:extLst>
          </p:cNvPr>
          <p:cNvGraphicFramePr>
            <a:graphicFrameLocks noGrp="1"/>
          </p:cNvGraphicFramePr>
          <p:nvPr>
            <p:extLst>
              <p:ext uri="{D42A27DB-BD31-4B8C-83A1-F6EECF244321}">
                <p14:modId xmlns:p14="http://schemas.microsoft.com/office/powerpoint/2010/main" val="2569993730"/>
              </p:ext>
            </p:extLst>
          </p:nvPr>
        </p:nvGraphicFramePr>
        <p:xfrm>
          <a:off x="7635711" y="2327141"/>
          <a:ext cx="4232919" cy="3571240"/>
        </p:xfrm>
        <a:graphic>
          <a:graphicData uri="http://schemas.openxmlformats.org/drawingml/2006/table">
            <a:tbl>
              <a:tblPr firstRow="1" bandRow="1">
                <a:tableStyleId>{5C22544A-7EE6-4342-B048-85BDC9FD1C3A}</a:tableStyleId>
              </a:tblPr>
              <a:tblGrid>
                <a:gridCol w="4232919">
                  <a:extLst>
                    <a:ext uri="{9D8B030D-6E8A-4147-A177-3AD203B41FA5}">
                      <a16:colId xmlns:a16="http://schemas.microsoft.com/office/drawing/2014/main" val="1663449097"/>
                    </a:ext>
                  </a:extLst>
                </a:gridCol>
              </a:tblGrid>
              <a:tr h="370840">
                <a:tc>
                  <a:txBody>
                    <a:bodyPr/>
                    <a:lstStyle/>
                    <a:p>
                      <a:pPr algn="ctr"/>
                      <a:r>
                        <a:rPr lang="it-IT">
                          <a:solidFill>
                            <a:schemeClr val="accent1"/>
                          </a:solidFill>
                          <a:latin typeface="Consolas" panose="020B0609020204030204" pitchFamily="49" charset="0"/>
                        </a:rPr>
                        <a:t>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774728"/>
                  </a:ext>
                </a:extLst>
              </a:tr>
              <a:tr h="370840">
                <a:tc>
                  <a:txBody>
                    <a:bodyPr/>
                    <a:lstStyle/>
                    <a:p>
                      <a:pPr marL="285750" indent="-285750">
                        <a:buFont typeface="Calibri" panose="020F0502020204030204" pitchFamily="34" charset="0"/>
                        <a:buChar char="+"/>
                      </a:pPr>
                      <a:r>
                        <a:rPr lang="it-IT">
                          <a:solidFill>
                            <a:schemeClr val="tx1"/>
                          </a:solidFill>
                          <a:latin typeface="Consolas" panose="020B0609020204030204" pitchFamily="49" charset="0"/>
                        </a:rPr>
                        <a:t>pulled_prices : list[int]</a:t>
                      </a:r>
                    </a:p>
                    <a:p>
                      <a:pPr marL="285750" indent="-285750">
                        <a:buFont typeface="Calibri" panose="020F0502020204030204" pitchFamily="34" charset="0"/>
                        <a:buChar char="+"/>
                      </a:pPr>
                      <a:r>
                        <a:rPr lang="it-IT">
                          <a:solidFill>
                            <a:schemeClr val="tx1"/>
                          </a:solidFill>
                          <a:latin typeface="Consolas" panose="020B0609020204030204" pitchFamily="49" charset="0"/>
                        </a:rPr>
                        <a:t>env : Hyperparameters</a:t>
                      </a:r>
                    </a:p>
                    <a:p>
                      <a:pPr marL="285750" indent="-285750">
                        <a:buFont typeface="Calibri" panose="020F0502020204030204" pitchFamily="34" charset="0"/>
                        <a:buChar char="+"/>
                      </a:pPr>
                      <a:r>
                        <a:rPr lang="it-IT">
                          <a:solidFill>
                            <a:schemeClr val="tx1"/>
                          </a:solidFill>
                          <a:latin typeface="Consolas" panose="020B0609020204030204" pitchFamily="49" charset="0"/>
                        </a:rPr>
                        <a:t>pur_per_prod : matrix[float]</a:t>
                      </a:r>
                    </a:p>
                    <a:p>
                      <a:pPr marL="285750" indent="-285750">
                        <a:buFont typeface="Calibri" panose="020F0502020204030204" pitchFamily="34" charset="0"/>
                        <a:buChar char="+"/>
                      </a:pPr>
                      <a:r>
                        <a:rPr lang="it-IT">
                          <a:solidFill>
                            <a:schemeClr val="tx1"/>
                          </a:solidFill>
                          <a:latin typeface="Consolas" panose="020B0609020204030204" pitchFamily="49" charset="0"/>
                        </a:rPr>
                        <a:t>profit : float</a:t>
                      </a:r>
                    </a:p>
                    <a:p>
                      <a:pPr marL="285750" indent="-285750">
                        <a:buFont typeface="Calibri" panose="020F0502020204030204" pitchFamily="34" charset="0"/>
                        <a:buChar char="+"/>
                      </a:pPr>
                      <a:r>
                        <a:rPr lang="it-IT">
                          <a:solidFill>
                            <a:schemeClr val="tx1"/>
                          </a:solidFill>
                          <a:latin typeface="Consolas" panose="020B0609020204030204" pitchFamily="49" charset="0"/>
                        </a:rPr>
                        <a:t>website : Daily_Website</a:t>
                      </a:r>
                    </a:p>
                    <a:p>
                      <a:pPr marL="285750" indent="-285750">
                        <a:buFont typeface="Calibri" panose="020F0502020204030204" pitchFamily="34" charset="0"/>
                        <a:buChar char="+"/>
                      </a:pPr>
                      <a:r>
                        <a:rPr lang="it-IT">
                          <a:solidFill>
                            <a:schemeClr val="tx1"/>
                          </a:solidFill>
                          <a:latin typeface="Consolas" panose="020B0609020204030204" pitchFamily="49" charset="0"/>
                        </a:rPr>
                        <a:t>n_user : matrix[int]</a:t>
                      </a:r>
                    </a:p>
                    <a:p>
                      <a:pPr marL="285750" indent="-285750">
                        <a:buFont typeface="Calibri" panose="020F0502020204030204" pitchFamily="34" charset="0"/>
                        <a:buChar char="+"/>
                      </a:pPr>
                      <a:r>
                        <a:rPr lang="it-IT">
                          <a:solidFill>
                            <a:schemeClr val="tx1"/>
                          </a:solidFill>
                          <a:latin typeface="Consolas" panose="020B0609020204030204" pitchFamily="49" charset="0"/>
                        </a:rPr>
                        <a:t>items_sold : list[int]</a:t>
                      </a:r>
                    </a:p>
                    <a:p>
                      <a:pPr marL="285750" indent="-285750">
                        <a:buFont typeface="Calibri" panose="020F0502020204030204" pitchFamily="34" charset="0"/>
                        <a:buChar char="+"/>
                      </a:pPr>
                      <a:r>
                        <a:rPr lang="it-IT">
                          <a:solidFill>
                            <a:schemeClr val="tx1"/>
                          </a:solidFill>
                          <a:latin typeface="Consolas" panose="020B0609020204030204" pitchFamily="49" charset="0"/>
                        </a:rPr>
                        <a:t>individual_sales : list[int]</a:t>
                      </a:r>
                    </a:p>
                    <a:p>
                      <a:pPr marL="285750" indent="-285750">
                        <a:buFont typeface="Calibri" panose="020F0502020204030204" pitchFamily="34" charset="0"/>
                        <a:buChar char="+"/>
                      </a:pPr>
                      <a:r>
                        <a:rPr lang="it-IT">
                          <a:solidFill>
                            <a:schemeClr val="tx1"/>
                          </a:solidFill>
                          <a:latin typeface="Consolas" panose="020B0609020204030204" pitchFamily="49" charset="0"/>
                        </a:rPr>
                        <a:t>individual clicks : list[int]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767740"/>
                  </a:ext>
                </a:extLst>
              </a:tr>
              <a:tr h="0">
                <a:tc>
                  <a:txBody>
                    <a:bodyPr/>
                    <a:lstStyle/>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it-IT">
                          <a:solidFill>
                            <a:schemeClr val="tx1"/>
                          </a:solidFill>
                          <a:latin typeface="Consolas" panose="020B0609020204030204" pitchFamily="49" charset="0"/>
                        </a:rPr>
                        <a:t>run_simulation()</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it-IT">
                          <a:solidFill>
                            <a:schemeClr val="tx1"/>
                          </a:solidFill>
                          <a:latin typeface="Consolas" panose="020B0609020204030204" pitchFamily="49" charset="0"/>
                        </a:rPr>
                        <a:t>run_clairvoyant_simulation()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5745"/>
                  </a:ext>
                </a:extLst>
              </a:tr>
            </a:tbl>
          </a:graphicData>
        </a:graphic>
      </p:graphicFrame>
      <p:sp>
        <p:nvSpPr>
          <p:cNvPr id="5" name="Titolo 1">
            <a:extLst>
              <a:ext uri="{FF2B5EF4-FFF2-40B4-BE49-F238E27FC236}">
                <a16:creationId xmlns:a16="http://schemas.microsoft.com/office/drawing/2014/main" id="{E49F6233-3FCF-B432-2E7B-4424C46A012A}"/>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a:lstStyle>
          <a:p>
            <a:r>
              <a:rPr lang="it-IT" sz="4400">
                <a:latin typeface="Times New Roman" panose="02020603050405020304" pitchFamily="18" charset="0"/>
              </a:rPr>
              <a:t>3. </a:t>
            </a:r>
            <a:r>
              <a:rPr lang="it-IT" err="1">
                <a:solidFill>
                  <a:schemeClr val="accent1"/>
                </a:solidFill>
              </a:rPr>
              <a:t>Simulation</a:t>
            </a:r>
            <a:r>
              <a:rPr lang="it-IT">
                <a:solidFill>
                  <a:schemeClr val="accent1"/>
                </a:solidFill>
              </a:rPr>
              <a:t> Classes: Day</a:t>
            </a:r>
            <a:endParaRPr lang="it-IT">
              <a:solidFill>
                <a:schemeClr val="accent1"/>
              </a:solidFill>
              <a:ea typeface="Calibri Light"/>
              <a:cs typeface="Times New Roman" panose="02020603050405020304" pitchFamily="18" charset="0"/>
            </a:endParaRPr>
          </a:p>
        </p:txBody>
      </p:sp>
      <p:sp>
        <p:nvSpPr>
          <p:cNvPr id="2" name="Segnaposto numero diapositiva 1">
            <a:extLst>
              <a:ext uri="{FF2B5EF4-FFF2-40B4-BE49-F238E27FC236}">
                <a16:creationId xmlns:a16="http://schemas.microsoft.com/office/drawing/2014/main" id="{1894DB50-2ED6-D19B-38CF-D6B4BFD53E6B}"/>
              </a:ext>
            </a:extLst>
          </p:cNvPr>
          <p:cNvSpPr>
            <a:spLocks noGrp="1"/>
          </p:cNvSpPr>
          <p:nvPr>
            <p:ph type="sldNum" sz="quarter" idx="12"/>
          </p:nvPr>
        </p:nvSpPr>
        <p:spPr/>
        <p:txBody>
          <a:bodyPr/>
          <a:lstStyle/>
          <a:p>
            <a:fld id="{61C956A2-680A-48D7-A037-C726CE4ABA8D}" type="slidenum">
              <a:rPr lang="it-IT" smtClean="0"/>
              <a:t>28</a:t>
            </a:fld>
            <a:endParaRPr lang="it-IT"/>
          </a:p>
        </p:txBody>
      </p:sp>
    </p:spTree>
    <p:extLst>
      <p:ext uri="{BB962C8B-B14F-4D97-AF65-F5344CB8AC3E}">
        <p14:creationId xmlns:p14="http://schemas.microsoft.com/office/powerpoint/2010/main" val="98817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BD8C0-CC34-0F18-5C62-CD042C85AB1A}"/>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400">
                <a:latin typeface="Times New Roman" panose="02020603050405020304" pitchFamily="18" charset="0"/>
              </a:rPr>
              <a:t>3. </a:t>
            </a:r>
            <a:r>
              <a:rPr lang="it-IT" sz="4400" err="1">
                <a:solidFill>
                  <a:schemeClr val="accent1"/>
                </a:solidFill>
                <a:latin typeface="Times New Roman" panose="02020603050405020304" pitchFamily="18" charset="0"/>
              </a:rPr>
              <a:t>Simulation</a:t>
            </a:r>
            <a:r>
              <a:rPr lang="it-IT" sz="4400">
                <a:solidFill>
                  <a:schemeClr val="accent1"/>
                </a:solidFill>
                <a:latin typeface="Times New Roman" panose="02020603050405020304" pitchFamily="18" charset="0"/>
              </a:rPr>
              <a:t> </a:t>
            </a:r>
            <a:r>
              <a:rPr lang="it-IT" err="1">
                <a:solidFill>
                  <a:schemeClr val="accent1"/>
                </a:solidFill>
                <a:latin typeface="Times New Roman" panose="02020603050405020304" pitchFamily="18" charset="0"/>
              </a:rPr>
              <a:t>M</a:t>
            </a:r>
            <a:r>
              <a:rPr lang="it-IT" sz="4400" err="1">
                <a:solidFill>
                  <a:schemeClr val="accent1"/>
                </a:solidFill>
                <a:latin typeface="Times New Roman" panose="02020603050405020304" pitchFamily="18" charset="0"/>
              </a:rPr>
              <a:t>echanism</a:t>
            </a:r>
            <a:endParaRPr lang="it-IT">
              <a:solidFill>
                <a:schemeClr val="accent1"/>
              </a:solidFill>
              <a:latin typeface="Times New Roman" panose="02020603050405020304" pitchFamily="18" charset="0"/>
            </a:endParaRPr>
          </a:p>
        </p:txBody>
      </p:sp>
      <p:sp>
        <p:nvSpPr>
          <p:cNvPr id="3" name="CasellaDiTesto 2">
            <a:extLst>
              <a:ext uri="{FF2B5EF4-FFF2-40B4-BE49-F238E27FC236}">
                <a16:creationId xmlns:a16="http://schemas.microsoft.com/office/drawing/2014/main" id="{B1D65161-24DD-F14C-F967-174B298E555C}"/>
              </a:ext>
            </a:extLst>
          </p:cNvPr>
          <p:cNvSpPr txBox="1"/>
          <p:nvPr/>
        </p:nvSpPr>
        <p:spPr>
          <a:xfrm>
            <a:off x="838200" y="1690688"/>
            <a:ext cx="8886139" cy="4031873"/>
          </a:xfrm>
          <a:prstGeom prst="rect">
            <a:avLst/>
          </a:prstGeom>
          <a:noFill/>
        </p:spPr>
        <p:txBody>
          <a:bodyPr wrap="square" rtlCol="0">
            <a:spAutoFit/>
          </a:bodyPr>
          <a:lstStyle/>
          <a:p>
            <a:r>
              <a:rPr lang="it-IT" sz="2000" b="1" dirty="0" err="1">
                <a:solidFill>
                  <a:schemeClr val="accent1"/>
                </a:solidFill>
                <a:latin typeface="Times New Roman" panose="02020603050405020304" pitchFamily="18" charset="0"/>
              </a:rPr>
              <a:t>Simulation</a:t>
            </a:r>
            <a:r>
              <a:rPr lang="it-IT" sz="2000" b="1" dirty="0">
                <a:solidFill>
                  <a:schemeClr val="accent1"/>
                </a:solidFill>
                <a:latin typeface="Times New Roman" panose="02020603050405020304" pitchFamily="18" charset="0"/>
              </a:rPr>
              <a:t> </a:t>
            </a:r>
            <a:r>
              <a:rPr lang="it-IT" sz="2000" b="1" dirty="0" err="1">
                <a:solidFill>
                  <a:schemeClr val="accent1"/>
                </a:solidFill>
                <a:latin typeface="Times New Roman" panose="02020603050405020304" pitchFamily="18" charset="0"/>
              </a:rPr>
              <a:t>algorithm</a:t>
            </a:r>
            <a:r>
              <a:rPr lang="it-IT" sz="2000" b="1" dirty="0">
                <a:solidFill>
                  <a:schemeClr val="accent1"/>
                </a:solidFill>
                <a:latin typeface="Times New Roman" panose="02020603050405020304" pitchFamily="18" charset="0"/>
              </a:rPr>
              <a:t>:</a:t>
            </a:r>
          </a:p>
          <a:p>
            <a:pPr marL="457200" indent="-457200">
              <a:buFont typeface="+mj-lt"/>
              <a:buAutoNum type="arabicPeriod"/>
            </a:pPr>
            <a:r>
              <a:rPr lang="it-IT" sz="2000" dirty="0">
                <a:latin typeface="Times New Roman" panose="02020603050405020304" pitchFamily="18" charset="0"/>
              </a:rPr>
              <a:t>Set the global </a:t>
            </a:r>
            <a:r>
              <a:rPr lang="it-IT" sz="2000" dirty="0" err="1">
                <a:latin typeface="Times New Roman" panose="02020603050405020304" pitchFamily="18" charset="0"/>
              </a:rPr>
              <a:t>parameters</a:t>
            </a:r>
            <a:r>
              <a:rPr lang="it-IT" sz="2000" dirty="0">
                <a:latin typeface="Times New Roman" panose="02020603050405020304" pitchFamily="18" charset="0"/>
              </a:rPr>
              <a:t>, </a:t>
            </a:r>
            <a:r>
              <a:rPr lang="it-IT" sz="2000" dirty="0" err="1">
                <a:latin typeface="Times New Roman" panose="02020603050405020304" pitchFamily="18" charset="0"/>
              </a:rPr>
              <a:t>initialize</a:t>
            </a:r>
            <a:r>
              <a:rPr lang="it-IT" sz="2000" dirty="0">
                <a:latin typeface="Times New Roman" panose="02020603050405020304" pitchFamily="18" charset="0"/>
              </a:rPr>
              <a:t> the </a:t>
            </a:r>
            <a:r>
              <a:rPr lang="it-IT" sz="2000" dirty="0" err="1">
                <a:latin typeface="Times New Roman" panose="02020603050405020304" pitchFamily="18" charset="0"/>
              </a:rPr>
              <a:t>environment</a:t>
            </a:r>
            <a:r>
              <a:rPr lang="it-IT" sz="2000" dirty="0">
                <a:latin typeface="Times New Roman" panose="02020603050405020304" pitchFamily="18" charset="0"/>
              </a:rPr>
              <a:t> with </a:t>
            </a:r>
            <a:r>
              <a:rPr lang="it-IT" sz="2000" dirty="0" err="1">
                <a:latin typeface="Times New Roman" panose="02020603050405020304" pitchFamily="18" charset="0"/>
              </a:rPr>
              <a:t>Hyperparameteter</a:t>
            </a:r>
            <a:r>
              <a:rPr lang="it-IT" sz="2000" dirty="0">
                <a:latin typeface="Times New Roman" panose="02020603050405020304" pitchFamily="18" charset="0"/>
              </a:rPr>
              <a:t> class.</a:t>
            </a:r>
          </a:p>
          <a:p>
            <a:pPr marL="457200" indent="-457200">
              <a:buFont typeface="+mj-lt"/>
              <a:buAutoNum type="arabicPeriod"/>
            </a:pPr>
            <a:r>
              <a:rPr lang="it-IT" sz="2000" dirty="0" err="1">
                <a:latin typeface="Times New Roman" panose="02020603050405020304" pitchFamily="18" charset="0"/>
              </a:rPr>
              <a:t>Initialize</a:t>
            </a:r>
            <a:r>
              <a:rPr lang="it-IT" sz="2000" dirty="0">
                <a:latin typeface="Times New Roman" panose="02020603050405020304" pitchFamily="18" charset="0"/>
              </a:rPr>
              <a:t> the </a:t>
            </a:r>
            <a:r>
              <a:rPr lang="it-IT" sz="2000" dirty="0" err="1">
                <a:latin typeface="Times New Roman" panose="02020603050405020304" pitchFamily="18" charset="0"/>
              </a:rPr>
              <a:t>Learner</a:t>
            </a:r>
            <a:r>
              <a:rPr lang="it-IT" sz="2000" dirty="0">
                <a:latin typeface="Times New Roman" panose="02020603050405020304" pitchFamily="18" charset="0"/>
              </a:rPr>
              <a:t> </a:t>
            </a:r>
            <a:r>
              <a:rPr lang="it-IT" sz="2000" dirty="0" err="1">
                <a:latin typeface="Times New Roman" panose="02020603050405020304" pitchFamily="18" charset="0"/>
              </a:rPr>
              <a:t>object</a:t>
            </a:r>
            <a:r>
              <a:rPr lang="it-IT" sz="2000" dirty="0">
                <a:latin typeface="Times New Roman" panose="02020603050405020304" pitchFamily="18" charset="0"/>
              </a:rPr>
              <a:t>.</a:t>
            </a:r>
          </a:p>
          <a:p>
            <a:pPr marL="457200" indent="-457200">
              <a:buFont typeface="+mj-lt"/>
              <a:buAutoNum type="arabicPeriod"/>
            </a:pPr>
            <a:r>
              <a:rPr lang="it-IT" sz="2000" dirty="0">
                <a:latin typeface="Times New Roman" panose="02020603050405020304" pitchFamily="18" charset="0"/>
              </a:rPr>
              <a:t>For day in 1:T</a:t>
            </a:r>
          </a:p>
          <a:p>
            <a:pPr marL="742950" lvl="1" indent="-285750">
              <a:buFont typeface="Arial" panose="020B0604020202020204" pitchFamily="34" charset="0"/>
              <a:buChar char="•"/>
            </a:pPr>
            <a:r>
              <a:rPr lang="it-IT" sz="2000" dirty="0">
                <a:latin typeface="Times New Roman" panose="02020603050405020304" pitchFamily="18" charset="0"/>
              </a:rPr>
              <a:t>Create a Day </a:t>
            </a:r>
            <a:r>
              <a:rPr lang="it-IT" sz="2000" dirty="0" err="1">
                <a:latin typeface="Times New Roman" panose="02020603050405020304" pitchFamily="18" charset="0"/>
              </a:rPr>
              <a:t>object</a:t>
            </a:r>
            <a:r>
              <a:rPr lang="it-IT" sz="2000" dirty="0">
                <a:latin typeface="Times New Roman" panose="02020603050405020304" pitchFamily="18" charset="0"/>
              </a:rPr>
              <a:t>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initializes</a:t>
            </a:r>
            <a:r>
              <a:rPr lang="it-IT" sz="2000" dirty="0">
                <a:latin typeface="Times New Roman" panose="02020603050405020304" pitchFamily="18" charset="0"/>
              </a:rPr>
              <a:t> the </a:t>
            </a:r>
            <a:r>
              <a:rPr lang="it-IT" sz="2000" dirty="0" err="1">
                <a:latin typeface="Times New Roman" panose="02020603050405020304" pitchFamily="18" charset="0"/>
              </a:rPr>
              <a:t>Daily</a:t>
            </a:r>
            <a:r>
              <a:rPr lang="it-IT" sz="2000" dirty="0">
                <a:latin typeface="Times New Roman" panose="02020603050405020304" pitchFamily="18" charset="0"/>
              </a:rPr>
              <a:t> Website (with </a:t>
            </a:r>
            <a:r>
              <a:rPr lang="it-IT" sz="2000" dirty="0" err="1">
                <a:latin typeface="Times New Roman" panose="02020603050405020304" pitchFamily="18" charset="0"/>
              </a:rPr>
              <a:t>pulled</a:t>
            </a:r>
            <a:r>
              <a:rPr lang="it-IT" sz="2000" dirty="0">
                <a:latin typeface="Times New Roman" panose="02020603050405020304" pitchFamily="18" charset="0"/>
              </a:rPr>
              <a:t> prices) and the list of </a:t>
            </a:r>
            <a:r>
              <a:rPr lang="it-IT" sz="2000" dirty="0" err="1">
                <a:latin typeface="Times New Roman" panose="02020603050405020304" pitchFamily="18" charset="0"/>
              </a:rPr>
              <a:t>daily</a:t>
            </a:r>
            <a:r>
              <a:rPr lang="it-IT" sz="2000" dirty="0">
                <a:latin typeface="Times New Roman" panose="02020603050405020304" pitchFamily="18" charset="0"/>
              </a:rPr>
              <a:t> Users with </a:t>
            </a:r>
            <a:r>
              <a:rPr lang="it-IT" sz="2000" dirty="0" err="1">
                <a:latin typeface="Times New Roman" panose="02020603050405020304" pitchFamily="18" charset="0"/>
              </a:rPr>
              <a:t>their</a:t>
            </a:r>
            <a:r>
              <a:rPr lang="it-IT" sz="2000" dirty="0">
                <a:latin typeface="Times New Roman" panose="02020603050405020304" pitchFamily="18" charset="0"/>
              </a:rPr>
              <a:t> </a:t>
            </a:r>
            <a:r>
              <a:rPr lang="it-IT" sz="2000" dirty="0" err="1">
                <a:latin typeface="Times New Roman" panose="02020603050405020304" pitchFamily="18" charset="0"/>
              </a:rPr>
              <a:t>type</a:t>
            </a:r>
            <a:r>
              <a:rPr lang="it-IT" sz="2000" dirty="0">
                <a:latin typeface="Times New Roman" panose="02020603050405020304" pitchFamily="18" charset="0"/>
              </a:rPr>
              <a:t> and </a:t>
            </a:r>
            <a:r>
              <a:rPr lang="it-IT" sz="2000" dirty="0" err="1">
                <a:latin typeface="Times New Roman" panose="02020603050405020304" pitchFamily="18" charset="0"/>
              </a:rPr>
              <a:t>initial</a:t>
            </a:r>
            <a:r>
              <a:rPr lang="it-IT" sz="2000" dirty="0">
                <a:latin typeface="Times New Roman" panose="02020603050405020304" pitchFamily="18" charset="0"/>
              </a:rPr>
              <a:t> product.</a:t>
            </a:r>
          </a:p>
          <a:p>
            <a:pPr marL="742950" lvl="1" indent="-285750">
              <a:buFont typeface="Arial" panose="020B0604020202020204" pitchFamily="34" charset="0"/>
              <a:buChar char="•"/>
            </a:pPr>
            <a:r>
              <a:rPr lang="it-IT" sz="2000" dirty="0">
                <a:latin typeface="Times New Roman" panose="02020603050405020304" pitchFamily="18" charset="0"/>
              </a:rPr>
              <a:t>Simulate the </a:t>
            </a:r>
            <a:r>
              <a:rPr lang="it-IT" sz="2000" dirty="0" err="1">
                <a:latin typeface="Times New Roman" panose="02020603050405020304" pitchFamily="18" charset="0"/>
              </a:rPr>
              <a:t>navigation</a:t>
            </a:r>
            <a:r>
              <a:rPr lang="it-IT" sz="2000" dirty="0">
                <a:latin typeface="Times New Roman" panose="02020603050405020304" pitchFamily="18" charset="0"/>
              </a:rPr>
              <a:t> of </a:t>
            </a:r>
            <a:r>
              <a:rPr lang="it-IT" sz="2000" dirty="0" err="1">
                <a:latin typeface="Times New Roman" panose="02020603050405020304" pitchFamily="18" charset="0"/>
              </a:rPr>
              <a:t>all</a:t>
            </a:r>
            <a:r>
              <a:rPr lang="it-IT" sz="2000" dirty="0">
                <a:latin typeface="Times New Roman" panose="02020603050405020304" pitchFamily="18" charset="0"/>
              </a:rPr>
              <a:t> the users.</a:t>
            </a:r>
          </a:p>
          <a:p>
            <a:pPr marL="742950" lvl="1" indent="-285750">
              <a:buFont typeface="Arial" panose="020B0604020202020204" pitchFamily="34" charset="0"/>
              <a:buChar char="•"/>
            </a:pPr>
            <a:r>
              <a:rPr lang="it-IT" sz="2000" dirty="0" err="1">
                <a:latin typeface="Times New Roman" panose="02020603050405020304" pitchFamily="18" charset="0"/>
              </a:rPr>
              <a:t>Collect</a:t>
            </a:r>
            <a:r>
              <a:rPr lang="it-IT" sz="2000" dirty="0">
                <a:latin typeface="Times New Roman" panose="02020603050405020304" pitchFamily="18" charset="0"/>
              </a:rPr>
              <a:t> the </a:t>
            </a:r>
            <a:r>
              <a:rPr lang="it-IT" sz="2000" dirty="0" err="1">
                <a:latin typeface="Times New Roman" panose="02020603050405020304" pitchFamily="18" charset="0"/>
              </a:rPr>
              <a:t>daily</a:t>
            </a:r>
            <a:r>
              <a:rPr lang="it-IT" sz="2000" dirty="0">
                <a:latin typeface="Times New Roman" panose="02020603050405020304" pitchFamily="18" charset="0"/>
              </a:rPr>
              <a:t> </a:t>
            </a:r>
            <a:r>
              <a:rPr lang="it-IT" sz="2000" dirty="0" err="1">
                <a:latin typeface="Times New Roman" panose="02020603050405020304" pitchFamily="18" charset="0"/>
              </a:rPr>
              <a:t>navigation</a:t>
            </a:r>
            <a:r>
              <a:rPr lang="it-IT" sz="2000" dirty="0">
                <a:latin typeface="Times New Roman" panose="02020603050405020304" pitchFamily="18" charset="0"/>
              </a:rPr>
              <a:t> info from Day.</a:t>
            </a:r>
          </a:p>
          <a:p>
            <a:pPr marL="742950" lvl="1" indent="-285750">
              <a:buFont typeface="Arial" panose="020B0604020202020204" pitchFamily="34" charset="0"/>
              <a:buChar char="•"/>
            </a:pPr>
            <a:r>
              <a:rPr lang="it-IT" sz="2000" dirty="0">
                <a:latin typeface="Times New Roman" panose="02020603050405020304" pitchFamily="18" charset="0"/>
              </a:rPr>
              <a:t>Update the </a:t>
            </a:r>
            <a:r>
              <a:rPr lang="it-IT" sz="2000" dirty="0" err="1">
                <a:latin typeface="Times New Roman" panose="02020603050405020304" pitchFamily="18" charset="0"/>
              </a:rPr>
              <a:t>Learner</a:t>
            </a:r>
            <a:r>
              <a:rPr lang="it-IT" sz="2000" dirty="0">
                <a:latin typeface="Times New Roman" panose="02020603050405020304" pitchFamily="18" charset="0"/>
              </a:rPr>
              <a:t> with the </a:t>
            </a:r>
            <a:r>
              <a:rPr lang="it-IT" sz="2000" dirty="0" err="1">
                <a:latin typeface="Times New Roman" panose="02020603050405020304" pitchFamily="18" charset="0"/>
              </a:rPr>
              <a:t>observed</a:t>
            </a:r>
            <a:r>
              <a:rPr lang="it-IT" sz="2000" dirty="0">
                <a:latin typeface="Times New Roman" panose="02020603050405020304" pitchFamily="18" charset="0"/>
              </a:rPr>
              <a:t> data.</a:t>
            </a:r>
          </a:p>
          <a:p>
            <a:pPr marL="742950" lvl="1" indent="-285750">
              <a:buFont typeface="Arial" panose="020B0604020202020204" pitchFamily="34" charset="0"/>
              <a:buChar char="•"/>
            </a:pPr>
            <a:r>
              <a:rPr lang="it-IT" sz="2000" dirty="0">
                <a:latin typeface="Times New Roman" panose="02020603050405020304" pitchFamily="18" charset="0"/>
              </a:rPr>
              <a:t>Pull the </a:t>
            </a:r>
            <a:r>
              <a:rPr lang="it-IT" sz="2000" dirty="0" err="1">
                <a:latin typeface="Times New Roman" panose="02020603050405020304" pitchFamily="18" charset="0"/>
              </a:rPr>
              <a:t>next</a:t>
            </a:r>
            <a:r>
              <a:rPr lang="it-IT" sz="2000" dirty="0">
                <a:latin typeface="Times New Roman" panose="02020603050405020304" pitchFamily="18" charset="0"/>
              </a:rPr>
              <a:t> day prices.</a:t>
            </a:r>
          </a:p>
          <a:p>
            <a:pPr marL="742950" lvl="1" indent="-285750">
              <a:buFont typeface="Arial" panose="020B0604020202020204" pitchFamily="34" charset="0"/>
              <a:buChar char="•"/>
            </a:pPr>
            <a:endParaRPr lang="it-IT" dirty="0">
              <a:latin typeface="Times New Roman" panose="02020603050405020304" pitchFamily="18" charset="0"/>
            </a:endParaRPr>
          </a:p>
          <a:p>
            <a:pPr marL="342900" indent="-342900">
              <a:buFont typeface="+mj-lt"/>
              <a:buAutoNum type="arabicPeriod"/>
            </a:pPr>
            <a:endParaRPr lang="it-IT" dirty="0">
              <a:latin typeface="Times New Roman" panose="02020603050405020304" pitchFamily="18" charset="0"/>
            </a:endParaRPr>
          </a:p>
        </p:txBody>
      </p:sp>
      <p:sp>
        <p:nvSpPr>
          <p:cNvPr id="4" name="Segnaposto numero diapositiva 3">
            <a:extLst>
              <a:ext uri="{FF2B5EF4-FFF2-40B4-BE49-F238E27FC236}">
                <a16:creationId xmlns:a16="http://schemas.microsoft.com/office/drawing/2014/main" id="{393554BD-C4E4-DC22-87B5-3BF25516EB48}"/>
              </a:ext>
            </a:extLst>
          </p:cNvPr>
          <p:cNvSpPr>
            <a:spLocks noGrp="1"/>
          </p:cNvSpPr>
          <p:nvPr>
            <p:ph type="sldNum" sz="quarter" idx="12"/>
          </p:nvPr>
        </p:nvSpPr>
        <p:spPr/>
        <p:txBody>
          <a:bodyPr/>
          <a:lstStyle/>
          <a:p>
            <a:fld id="{61C956A2-680A-48D7-A037-C726CE4ABA8D}" type="slidenum">
              <a:rPr lang="it-IT" smtClean="0"/>
              <a:t>29</a:t>
            </a:fld>
            <a:endParaRPr lang="it-IT"/>
          </a:p>
        </p:txBody>
      </p:sp>
    </p:spTree>
    <p:extLst>
      <p:ext uri="{BB962C8B-B14F-4D97-AF65-F5344CB8AC3E}">
        <p14:creationId xmlns:p14="http://schemas.microsoft.com/office/powerpoint/2010/main" val="303466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528805"/>
            <a:ext cx="10515600" cy="1800389"/>
          </a:xfrm>
        </p:spPr>
        <p:txBody>
          <a:bodyPr>
            <a:normAutofit/>
          </a:bodyPr>
          <a:lstStyle/>
          <a:p>
            <a:pPr algn="ctr"/>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err="1">
                <a:solidFill>
                  <a:schemeClr val="accent1"/>
                </a:solidFill>
                <a:ea typeface="Calibri Light"/>
                <a:cs typeface="Times New Roman" panose="02020603050405020304" pitchFamily="18" charset="0"/>
              </a:rPr>
              <a:t>Problem</a:t>
            </a:r>
            <a:r>
              <a:rPr lang="it-IT">
                <a:solidFill>
                  <a:schemeClr val="accent1"/>
                </a:solidFill>
                <a:ea typeface="Calibri Light"/>
                <a:cs typeface="Times New Roman" panose="02020603050405020304" pitchFamily="18" charset="0"/>
              </a:rPr>
              <a:t> Setting</a:t>
            </a:r>
            <a:br>
              <a:rPr lang="it-IT">
                <a:solidFill>
                  <a:srgbClr val="C00000"/>
                </a:solidFill>
              </a:rPr>
            </a:br>
            <a:endParaRPr lang="it-IT" sz="2200">
              <a:solidFill>
                <a:srgbClr val="C00000"/>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69E22DE4-0A0A-6558-272B-8DD21737FD39}"/>
              </a:ext>
            </a:extLst>
          </p:cNvPr>
          <p:cNvSpPr>
            <a:spLocks noGrp="1"/>
          </p:cNvSpPr>
          <p:nvPr>
            <p:ph type="sldNum" sz="quarter" idx="12"/>
          </p:nvPr>
        </p:nvSpPr>
        <p:spPr/>
        <p:txBody>
          <a:bodyPr/>
          <a:lstStyle/>
          <a:p>
            <a:fld id="{61C956A2-680A-48D7-A037-C726CE4ABA8D}" type="slidenum">
              <a:rPr lang="it-IT" smtClean="0"/>
              <a:t>3</a:t>
            </a:fld>
            <a:endParaRPr lang="it-IT"/>
          </a:p>
        </p:txBody>
      </p:sp>
    </p:spTree>
    <p:extLst>
      <p:ext uri="{BB962C8B-B14F-4D97-AF65-F5344CB8AC3E}">
        <p14:creationId xmlns:p14="http://schemas.microsoft.com/office/powerpoint/2010/main" val="4138244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BD8C0-CC34-0F18-5C62-CD042C85AB1A}"/>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400">
                <a:latin typeface="Times New Roman" panose="02020603050405020304" pitchFamily="18" charset="0"/>
              </a:rPr>
              <a:t>3. </a:t>
            </a:r>
            <a:r>
              <a:rPr lang="it-IT" sz="4400" err="1">
                <a:solidFill>
                  <a:schemeClr val="accent1"/>
                </a:solidFill>
                <a:latin typeface="Times New Roman" panose="02020603050405020304" pitchFamily="18" charset="0"/>
              </a:rPr>
              <a:t>Simulation</a:t>
            </a:r>
            <a:r>
              <a:rPr lang="it-IT" sz="4400">
                <a:solidFill>
                  <a:schemeClr val="accent1"/>
                </a:solidFill>
                <a:latin typeface="Times New Roman" panose="02020603050405020304" pitchFamily="18" charset="0"/>
              </a:rPr>
              <a:t> </a:t>
            </a:r>
            <a:r>
              <a:rPr lang="it-IT" sz="4400" err="1">
                <a:solidFill>
                  <a:schemeClr val="accent1"/>
                </a:solidFill>
                <a:latin typeface="Times New Roman" panose="02020603050405020304" pitchFamily="18" charset="0"/>
              </a:rPr>
              <a:t>Mechanism</a:t>
            </a:r>
            <a:endParaRPr lang="it-IT">
              <a:solidFill>
                <a:schemeClr val="accent1"/>
              </a:solidFill>
              <a:latin typeface="Times New Roman" panose="02020603050405020304" pitchFamily="18" charset="0"/>
            </a:endParaRPr>
          </a:p>
        </p:txBody>
      </p:sp>
      <p:pic>
        <p:nvPicPr>
          <p:cNvPr id="9" name="Immagine 8">
            <a:extLst>
              <a:ext uri="{FF2B5EF4-FFF2-40B4-BE49-F238E27FC236}">
                <a16:creationId xmlns:a16="http://schemas.microsoft.com/office/drawing/2014/main" id="{16719D90-CAA7-FCF1-82C2-883546973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359" y="1690688"/>
            <a:ext cx="8887282" cy="4900414"/>
          </a:xfrm>
          <a:prstGeom prst="rect">
            <a:avLst/>
          </a:prstGeom>
        </p:spPr>
      </p:pic>
      <p:sp>
        <p:nvSpPr>
          <p:cNvPr id="5" name="Freccia circolare a sinistra 4">
            <a:extLst>
              <a:ext uri="{FF2B5EF4-FFF2-40B4-BE49-F238E27FC236}">
                <a16:creationId xmlns:a16="http://schemas.microsoft.com/office/drawing/2014/main" id="{9C6FB637-8863-0789-EA20-9D74480F45C4}"/>
              </a:ext>
            </a:extLst>
          </p:cNvPr>
          <p:cNvSpPr/>
          <p:nvPr/>
        </p:nvSpPr>
        <p:spPr>
          <a:xfrm>
            <a:off x="5781564" y="3132073"/>
            <a:ext cx="235670" cy="405353"/>
          </a:xfrm>
          <a:prstGeom prst="curvedLeftArrow">
            <a:avLst>
              <a:gd name="adj1" fmla="val 25000"/>
              <a:gd name="adj2" fmla="val 54032"/>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latin typeface="Times New Roman" panose="02020603050405020304" pitchFamily="18" charset="0"/>
            </a:endParaRPr>
          </a:p>
        </p:txBody>
      </p:sp>
      <p:sp>
        <p:nvSpPr>
          <p:cNvPr id="7" name="Freccia circolare a sinistra 6">
            <a:extLst>
              <a:ext uri="{FF2B5EF4-FFF2-40B4-BE49-F238E27FC236}">
                <a16:creationId xmlns:a16="http://schemas.microsoft.com/office/drawing/2014/main" id="{FB5BD285-7168-83B6-AE4F-F06EA21CBB10}"/>
              </a:ext>
            </a:extLst>
          </p:cNvPr>
          <p:cNvSpPr/>
          <p:nvPr/>
        </p:nvSpPr>
        <p:spPr>
          <a:xfrm rot="10800000">
            <a:off x="5256650" y="3132072"/>
            <a:ext cx="235670" cy="405353"/>
          </a:xfrm>
          <a:prstGeom prst="curvedLeftArrow">
            <a:avLst>
              <a:gd name="adj1" fmla="val 25000"/>
              <a:gd name="adj2" fmla="val 54032"/>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latin typeface="Times New Roman" panose="02020603050405020304" pitchFamily="18" charset="0"/>
            </a:endParaRPr>
          </a:p>
        </p:txBody>
      </p:sp>
      <p:sp>
        <p:nvSpPr>
          <p:cNvPr id="3" name="Segnaposto numero diapositiva 2">
            <a:extLst>
              <a:ext uri="{FF2B5EF4-FFF2-40B4-BE49-F238E27FC236}">
                <a16:creationId xmlns:a16="http://schemas.microsoft.com/office/drawing/2014/main" id="{0E56616B-C893-2A54-CB50-CFB082FF458A}"/>
              </a:ext>
            </a:extLst>
          </p:cNvPr>
          <p:cNvSpPr>
            <a:spLocks noGrp="1"/>
          </p:cNvSpPr>
          <p:nvPr>
            <p:ph type="sldNum" sz="quarter" idx="12"/>
          </p:nvPr>
        </p:nvSpPr>
        <p:spPr/>
        <p:txBody>
          <a:bodyPr/>
          <a:lstStyle/>
          <a:p>
            <a:fld id="{61C956A2-680A-48D7-A037-C726CE4ABA8D}" type="slidenum">
              <a:rPr lang="it-IT" smtClean="0"/>
              <a:t>30</a:t>
            </a:fld>
            <a:endParaRPr lang="it-IT"/>
          </a:p>
        </p:txBody>
      </p:sp>
    </p:spTree>
    <p:extLst>
      <p:ext uri="{BB962C8B-B14F-4D97-AF65-F5344CB8AC3E}">
        <p14:creationId xmlns:p14="http://schemas.microsoft.com/office/powerpoint/2010/main" val="4173836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528805"/>
            <a:ext cx="10515600" cy="1800389"/>
          </a:xfrm>
        </p:spPr>
        <p:txBody>
          <a:bodyPr>
            <a:normAutofit/>
          </a:bodyPr>
          <a:lstStyle/>
          <a:p>
            <a:pPr algn="ctr"/>
            <a:r>
              <a:rPr lang="it-IT">
                <a:ea typeface="Calibri Light"/>
                <a:cs typeface="Times New Roman" panose="02020603050405020304" pitchFamily="18" charset="0"/>
              </a:rPr>
              <a:t>4. </a:t>
            </a:r>
            <a:r>
              <a:rPr lang="it-IT">
                <a:solidFill>
                  <a:schemeClr val="accent1"/>
                </a:solidFill>
                <a:ea typeface="Calibri Light"/>
                <a:cs typeface="Times New Roman" panose="02020603050405020304" pitchFamily="18" charset="0"/>
              </a:rPr>
              <a:t>Price </a:t>
            </a:r>
            <a:r>
              <a:rPr lang="it-IT" err="1">
                <a:solidFill>
                  <a:schemeClr val="accent1"/>
                </a:solidFill>
                <a:ea typeface="Calibri Light"/>
                <a:cs typeface="Times New Roman" panose="02020603050405020304" pitchFamily="18" charset="0"/>
              </a:rPr>
              <a:t>Puller</a:t>
            </a:r>
            <a:br>
              <a:rPr lang="it-IT">
                <a:solidFill>
                  <a:schemeClr val="accent1"/>
                </a:solidFill>
                <a:ea typeface="Calibri Light"/>
                <a:cs typeface="Times New Roman" panose="02020603050405020304" pitchFamily="18" charset="0"/>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43E3B4EF-BBDB-79A9-1262-2403B2D255C1}"/>
              </a:ext>
            </a:extLst>
          </p:cNvPr>
          <p:cNvSpPr>
            <a:spLocks noGrp="1"/>
          </p:cNvSpPr>
          <p:nvPr>
            <p:ph type="sldNum" sz="quarter" idx="12"/>
          </p:nvPr>
        </p:nvSpPr>
        <p:spPr/>
        <p:txBody>
          <a:bodyPr/>
          <a:lstStyle/>
          <a:p>
            <a:fld id="{61C956A2-680A-48D7-A037-C726CE4ABA8D}" type="slidenum">
              <a:rPr lang="it-IT" smtClean="0"/>
              <a:t>31</a:t>
            </a:fld>
            <a:endParaRPr lang="it-IT"/>
          </a:p>
        </p:txBody>
      </p:sp>
    </p:spTree>
    <p:extLst>
      <p:ext uri="{BB962C8B-B14F-4D97-AF65-F5344CB8AC3E}">
        <p14:creationId xmlns:p14="http://schemas.microsoft.com/office/powerpoint/2010/main" val="3786177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normAutofit/>
          </a:bodyPr>
          <a:lstStyle/>
          <a:p>
            <a:r>
              <a:rPr lang="it-IT" sz="4400"/>
              <a:t>4. </a:t>
            </a:r>
            <a:r>
              <a:rPr lang="it-IT" sz="4400">
                <a:solidFill>
                  <a:schemeClr val="accent1"/>
                </a:solidFill>
              </a:rPr>
              <a:t>Two </a:t>
            </a:r>
            <a:r>
              <a:rPr lang="it-IT" err="1">
                <a:solidFill>
                  <a:schemeClr val="accent1"/>
                </a:solidFill>
              </a:rPr>
              <a:t>Q</a:t>
            </a:r>
            <a:r>
              <a:rPr lang="it-IT" sz="4400" err="1">
                <a:solidFill>
                  <a:schemeClr val="accent1"/>
                </a:solidFill>
              </a:rPr>
              <a:t>uestions</a:t>
            </a:r>
            <a:endParaRPr lang="it-IT" sz="2400">
              <a:solidFill>
                <a:schemeClr val="accent1"/>
              </a:solidFill>
              <a:cs typeface="Times New Roman" panose="02020603050405020304" pitchFamily="18" charset="0"/>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199" y="1825625"/>
            <a:ext cx="10515601" cy="4667250"/>
          </a:xfrm>
        </p:spPr>
        <p:txBody>
          <a:bodyPr vert="horz" lIns="91440" tIns="45720" rIns="91440" bIns="45720" rtlCol="0" anchor="t">
            <a:normAutofit/>
          </a:bodyPr>
          <a:lstStyle/>
          <a:p>
            <a:pPr marL="0" indent="0">
              <a:lnSpc>
                <a:spcPct val="100000"/>
              </a:lnSpc>
              <a:spcBef>
                <a:spcPts val="0"/>
              </a:spcBef>
              <a:spcAft>
                <a:spcPts val="1200"/>
              </a:spcAft>
              <a:buNone/>
            </a:pPr>
            <a:r>
              <a:rPr lang="it-IT" sz="2100" dirty="0"/>
              <a:t>The goal </a:t>
            </a:r>
            <a:r>
              <a:rPr lang="it-IT" sz="2100" dirty="0" err="1"/>
              <a:t>is</a:t>
            </a:r>
            <a:r>
              <a:rPr lang="it-IT" sz="2100" dirty="0"/>
              <a:t> to determine the </a:t>
            </a:r>
            <a:r>
              <a:rPr lang="it-IT" sz="2100" dirty="0" err="1">
                <a:solidFill>
                  <a:schemeClr val="accent1"/>
                </a:solidFill>
              </a:rPr>
              <a:t>optimal</a:t>
            </a:r>
            <a:r>
              <a:rPr lang="it-IT" sz="2100" dirty="0">
                <a:solidFill>
                  <a:schemeClr val="accent1"/>
                </a:solidFill>
              </a:rPr>
              <a:t> price </a:t>
            </a:r>
            <a:r>
              <a:rPr lang="it-IT" sz="2100" dirty="0" err="1">
                <a:solidFill>
                  <a:schemeClr val="accent1"/>
                </a:solidFill>
              </a:rPr>
              <a:t>configuration</a:t>
            </a:r>
            <a:r>
              <a:rPr lang="it-IT" sz="2100" dirty="0">
                <a:solidFill>
                  <a:schemeClr val="accent1"/>
                </a:solidFill>
              </a:rPr>
              <a:t> </a:t>
            </a:r>
            <a:r>
              <a:rPr lang="it-IT" sz="2100" dirty="0"/>
              <a:t>(</a:t>
            </a:r>
            <a:r>
              <a:rPr lang="it-IT" sz="2100" dirty="0" err="1"/>
              <a:t>superarm</a:t>
            </a:r>
            <a:r>
              <a:rPr lang="it-IT" sz="2100" dirty="0"/>
              <a:t>).</a:t>
            </a:r>
          </a:p>
          <a:p>
            <a:pPr marL="0" indent="0">
              <a:lnSpc>
                <a:spcPct val="100000"/>
              </a:lnSpc>
              <a:spcBef>
                <a:spcPts val="0"/>
              </a:spcBef>
              <a:spcAft>
                <a:spcPts val="600"/>
              </a:spcAft>
              <a:buNone/>
            </a:pPr>
            <a:r>
              <a:rPr lang="it-IT" sz="2100" dirty="0"/>
              <a:t>To do so, </a:t>
            </a:r>
            <a:r>
              <a:rPr lang="it-IT" sz="2100" dirty="0" err="1"/>
              <a:t>we</a:t>
            </a:r>
            <a:r>
              <a:rPr lang="it-IT" sz="2100" dirty="0"/>
              <a:t> </a:t>
            </a:r>
            <a:r>
              <a:rPr lang="it-IT" sz="2100" dirty="0" err="1"/>
              <a:t>need</a:t>
            </a:r>
            <a:r>
              <a:rPr lang="it-IT" sz="2100" dirty="0"/>
              <a:t> to:</a:t>
            </a:r>
            <a:endParaRPr lang="it-IT" sz="2100" dirty="0">
              <a:cs typeface="Times New Roman" panose="02020603050405020304" pitchFamily="18" charset="0"/>
            </a:endParaRPr>
          </a:p>
          <a:p>
            <a:pPr marL="457200" indent="-457200">
              <a:lnSpc>
                <a:spcPct val="100000"/>
              </a:lnSpc>
              <a:spcBef>
                <a:spcPts val="0"/>
              </a:spcBef>
              <a:spcAft>
                <a:spcPts val="600"/>
              </a:spcAft>
              <a:buFont typeface="+mj-lt"/>
              <a:buAutoNum type="arabicPeriod"/>
            </a:pPr>
            <a:r>
              <a:rPr lang="it-IT" sz="2100" dirty="0"/>
              <a:t>compute the </a:t>
            </a:r>
            <a:r>
              <a:rPr lang="it-IT" sz="2100" dirty="0" err="1">
                <a:solidFill>
                  <a:schemeClr val="accent1"/>
                </a:solidFill>
              </a:rPr>
              <a:t>expected</a:t>
            </a:r>
            <a:r>
              <a:rPr lang="it-IT" sz="2100" dirty="0">
                <a:solidFill>
                  <a:schemeClr val="accent1"/>
                </a:solidFill>
              </a:rPr>
              <a:t> profit </a:t>
            </a:r>
            <a:r>
              <a:rPr lang="it-IT" sz="2100" dirty="0"/>
              <a:t>on the </a:t>
            </a:r>
            <a:r>
              <a:rPr lang="it-IT" sz="2100" dirty="0" err="1"/>
              <a:t>problem</a:t>
            </a:r>
            <a:r>
              <a:rPr lang="it-IT" sz="2100" dirty="0"/>
              <a:t>, </a:t>
            </a:r>
            <a:r>
              <a:rPr lang="it-IT" sz="2100" dirty="0" err="1"/>
              <a:t>given</a:t>
            </a:r>
            <a:r>
              <a:rPr lang="it-IT" sz="2100" dirty="0"/>
              <a:t> the </a:t>
            </a:r>
            <a:r>
              <a:rPr lang="it-IT" sz="2100" dirty="0" err="1"/>
              <a:t>parameters</a:t>
            </a:r>
            <a:r>
              <a:rPr lang="it-IT" sz="2100" dirty="0"/>
              <a:t> (</a:t>
            </a:r>
            <a:r>
              <a:rPr lang="it-IT" sz="2100" dirty="0" err="1"/>
              <a:t>either</a:t>
            </a:r>
            <a:r>
              <a:rPr lang="it-IT" sz="2100" dirty="0"/>
              <a:t> </a:t>
            </a:r>
            <a:r>
              <a:rPr lang="it-IT" sz="2100" dirty="0" err="1"/>
              <a:t>true</a:t>
            </a:r>
            <a:r>
              <a:rPr lang="it-IT" sz="2100" dirty="0"/>
              <a:t> or </a:t>
            </a:r>
            <a:r>
              <a:rPr lang="it-IT" sz="2100" dirty="0" err="1"/>
              <a:t>estimated</a:t>
            </a:r>
            <a:r>
              <a:rPr lang="it-IT" sz="2100" dirty="0"/>
              <a:t>) and a single price </a:t>
            </a:r>
            <a:r>
              <a:rPr lang="it-IT" sz="2100" dirty="0" err="1"/>
              <a:t>configuration</a:t>
            </a:r>
            <a:r>
              <a:rPr lang="it-IT" sz="2100" dirty="0"/>
              <a:t>.</a:t>
            </a:r>
            <a:endParaRPr lang="it-IT" sz="2100" dirty="0">
              <a:cs typeface="Times New Roman" panose="02020603050405020304" pitchFamily="18" charset="0"/>
            </a:endParaRPr>
          </a:p>
          <a:p>
            <a:pPr marL="457200" indent="-457200">
              <a:lnSpc>
                <a:spcPct val="100000"/>
              </a:lnSpc>
              <a:spcBef>
                <a:spcPts val="0"/>
              </a:spcBef>
              <a:buFont typeface="+mj-lt"/>
              <a:buAutoNum type="arabicPeriod"/>
            </a:pPr>
            <a:r>
              <a:rPr lang="it-IT" sz="2100" dirty="0"/>
              <a:t>determine </a:t>
            </a:r>
            <a:r>
              <a:rPr lang="it-IT" sz="2100" dirty="0" err="1">
                <a:solidFill>
                  <a:schemeClr val="accent1"/>
                </a:solidFill>
              </a:rPr>
              <a:t>which</a:t>
            </a:r>
            <a:r>
              <a:rPr lang="it-IT" sz="2100" dirty="0">
                <a:solidFill>
                  <a:schemeClr val="accent1"/>
                </a:solidFill>
              </a:rPr>
              <a:t> price </a:t>
            </a:r>
            <a:r>
              <a:rPr lang="it-IT" sz="2100" dirty="0" err="1">
                <a:solidFill>
                  <a:schemeClr val="accent1"/>
                </a:solidFill>
              </a:rPr>
              <a:t>configurations</a:t>
            </a:r>
            <a:r>
              <a:rPr lang="it-IT" sz="2100" dirty="0">
                <a:solidFill>
                  <a:schemeClr val="accent1"/>
                </a:solidFill>
              </a:rPr>
              <a:t> </a:t>
            </a:r>
            <a:r>
              <a:rPr lang="it-IT" sz="2100" dirty="0"/>
              <a:t>to </a:t>
            </a:r>
            <a:r>
              <a:rPr lang="it-IT" sz="2100" dirty="0" err="1"/>
              <a:t>evaluate</a:t>
            </a:r>
            <a:r>
              <a:rPr lang="it-IT" sz="2100" dirty="0"/>
              <a:t>.</a:t>
            </a:r>
            <a:endParaRPr lang="it-IT" sz="2100" dirty="0">
              <a:cs typeface="Times New Roman" panose="02020603050405020304" pitchFamily="18" charset="0"/>
            </a:endParaRPr>
          </a:p>
          <a:p>
            <a:pPr marL="0" indent="0">
              <a:lnSpc>
                <a:spcPct val="100000"/>
              </a:lnSpc>
              <a:spcBef>
                <a:spcPts val="0"/>
              </a:spcBef>
              <a:buNone/>
            </a:pPr>
            <a:endParaRPr lang="it-IT" sz="2000" dirty="0"/>
          </a:p>
          <a:p>
            <a:pPr marL="0" indent="0">
              <a:lnSpc>
                <a:spcPct val="100000"/>
              </a:lnSpc>
              <a:spcBef>
                <a:spcPts val="0"/>
              </a:spcBef>
              <a:buNone/>
            </a:pPr>
            <a:endParaRPr lang="it-IT" sz="2000" dirty="0"/>
          </a:p>
        </p:txBody>
      </p:sp>
      <p:sp>
        <p:nvSpPr>
          <p:cNvPr id="4" name="Segnaposto numero diapositiva 3">
            <a:extLst>
              <a:ext uri="{FF2B5EF4-FFF2-40B4-BE49-F238E27FC236}">
                <a16:creationId xmlns:a16="http://schemas.microsoft.com/office/drawing/2014/main" id="{F43184EE-3E5C-A303-407E-923CBB204A1E}"/>
              </a:ext>
            </a:extLst>
          </p:cNvPr>
          <p:cNvSpPr>
            <a:spLocks noGrp="1"/>
          </p:cNvSpPr>
          <p:nvPr>
            <p:ph type="sldNum" sz="quarter" idx="12"/>
          </p:nvPr>
        </p:nvSpPr>
        <p:spPr/>
        <p:txBody>
          <a:bodyPr/>
          <a:lstStyle/>
          <a:p>
            <a:fld id="{61C956A2-680A-48D7-A037-C726CE4ABA8D}" type="slidenum">
              <a:rPr lang="it-IT" smtClean="0"/>
              <a:t>32</a:t>
            </a:fld>
            <a:endParaRPr lang="it-IT"/>
          </a:p>
        </p:txBody>
      </p:sp>
    </p:spTree>
    <p:extLst>
      <p:ext uri="{BB962C8B-B14F-4D97-AF65-F5344CB8AC3E}">
        <p14:creationId xmlns:p14="http://schemas.microsoft.com/office/powerpoint/2010/main" val="128409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3B29D8B-B596-B686-689E-551DAADAE37C}"/>
              </a:ext>
            </a:extLst>
          </p:cNvPr>
          <p:cNvSpPr txBox="1"/>
          <p:nvPr/>
        </p:nvSpPr>
        <p:spPr>
          <a:xfrm>
            <a:off x="838200" y="1690688"/>
            <a:ext cx="9662474" cy="4216539"/>
          </a:xfrm>
          <a:prstGeom prst="rect">
            <a:avLst/>
          </a:prstGeom>
          <a:noFill/>
        </p:spPr>
        <p:txBody>
          <a:bodyPr wrap="square" rtlCol="0">
            <a:spAutoFit/>
          </a:bodyPr>
          <a:lstStyle/>
          <a:p>
            <a:pPr marL="0" indent="0">
              <a:lnSpc>
                <a:spcPct val="100000"/>
              </a:lnSpc>
              <a:spcBef>
                <a:spcPts val="0"/>
              </a:spcBef>
              <a:spcAft>
                <a:spcPts val="600"/>
              </a:spcAft>
              <a:buNone/>
            </a:pPr>
            <a:r>
              <a:rPr lang="it-IT" sz="2000">
                <a:latin typeface="Times New Roman" panose="02020603050405020304" pitchFamily="18" charset="0"/>
              </a:rPr>
              <a:t>In order to compute the </a:t>
            </a:r>
            <a:r>
              <a:rPr lang="it-IT" sz="2000" err="1">
                <a:latin typeface="Times New Roman" panose="02020603050405020304" pitchFamily="18" charset="0"/>
              </a:rPr>
              <a:t>expected</a:t>
            </a:r>
            <a:r>
              <a:rPr lang="it-IT" sz="2000">
                <a:latin typeface="Times New Roman" panose="02020603050405020304" pitchFamily="18" charset="0"/>
              </a:rPr>
              <a:t> profit of the </a:t>
            </a:r>
            <a:r>
              <a:rPr lang="it-IT" sz="2000" err="1">
                <a:latin typeface="Times New Roman" panose="02020603050405020304" pitchFamily="18" charset="0"/>
              </a:rPr>
              <a:t>problem</a:t>
            </a:r>
            <a:r>
              <a:rPr lang="it-IT" sz="2000">
                <a:latin typeface="Times New Roman" panose="02020603050405020304" pitchFamily="18" charset="0"/>
              </a:rPr>
              <a:t>, the </a:t>
            </a:r>
            <a:r>
              <a:rPr lang="it-IT" sz="2000" err="1">
                <a:solidFill>
                  <a:schemeClr val="accent1"/>
                </a:solidFill>
                <a:latin typeface="Times New Roman" panose="02020603050405020304" pitchFamily="18" charset="0"/>
              </a:rPr>
              <a:t>two</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available</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approaches</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are:</a:t>
            </a:r>
          </a:p>
          <a:p>
            <a:pPr marL="342900" indent="-342900">
              <a:lnSpc>
                <a:spcPct val="100000"/>
              </a:lnSpc>
              <a:spcBef>
                <a:spcPts val="0"/>
              </a:spcBef>
              <a:spcAft>
                <a:spcPts val="600"/>
              </a:spcAft>
              <a:buFont typeface="+mj-lt"/>
              <a:buAutoNum type="arabicPeriod"/>
            </a:pPr>
            <a:r>
              <a:rPr lang="it-IT" sz="2000">
                <a:solidFill>
                  <a:schemeClr val="accent1"/>
                </a:solidFill>
                <a:latin typeface="Times New Roman" panose="02020603050405020304" pitchFamily="18" charset="0"/>
              </a:rPr>
              <a:t>͏</a:t>
            </a:r>
            <a:r>
              <a:rPr lang="it-IT" sz="2000" b="1">
                <a:solidFill>
                  <a:schemeClr val="accent1"/>
                </a:solidFill>
                <a:latin typeface="Times New Roman" panose="02020603050405020304" pitchFamily="18" charset="0"/>
              </a:rPr>
              <a:t>Monte Carlo: </a:t>
            </a:r>
            <a:r>
              <a:rPr lang="it-IT" sz="2000">
                <a:latin typeface="Times New Roman" panose="02020603050405020304" pitchFamily="18" charset="0"/>
              </a:rPr>
              <a:t>simulate the </a:t>
            </a:r>
            <a:r>
              <a:rPr lang="it-IT" sz="2000" err="1">
                <a:latin typeface="Times New Roman" panose="02020603050405020304" pitchFamily="18" charset="0"/>
              </a:rPr>
              <a:t>behaviour</a:t>
            </a:r>
            <a:r>
              <a:rPr lang="it-IT" sz="2000">
                <a:latin typeface="Times New Roman" panose="02020603050405020304" pitchFamily="18" charset="0"/>
              </a:rPr>
              <a:t> of a large pool of users, </a:t>
            </a:r>
            <a:r>
              <a:rPr lang="it-IT" sz="2000" err="1">
                <a:latin typeface="Times New Roman" panose="02020603050405020304" pitchFamily="18" charset="0"/>
              </a:rPr>
              <a:t>navigating</a:t>
            </a:r>
            <a:r>
              <a:rPr lang="it-IT" sz="2000">
                <a:latin typeface="Times New Roman" panose="02020603050405020304" pitchFamily="18" charset="0"/>
              </a:rPr>
              <a:t> </a:t>
            </a:r>
            <a:r>
              <a:rPr lang="it-IT" sz="2000" err="1">
                <a:latin typeface="Times New Roman" panose="02020603050405020304" pitchFamily="18" charset="0"/>
              </a:rPr>
              <a:t>throught</a:t>
            </a:r>
            <a:r>
              <a:rPr lang="it-IT" sz="2000">
                <a:latin typeface="Times New Roman" panose="02020603050405020304" pitchFamily="18" charset="0"/>
              </a:rPr>
              <a:t> the website </a:t>
            </a:r>
            <a:r>
              <a:rPr lang="it-IT" sz="2000" err="1">
                <a:latin typeface="Times New Roman" panose="02020603050405020304" pitchFamily="18" charset="0"/>
              </a:rPr>
              <a:t>according</a:t>
            </a:r>
            <a:r>
              <a:rPr lang="it-IT" sz="2000">
                <a:latin typeface="Times New Roman" panose="02020603050405020304" pitchFamily="18" charset="0"/>
              </a:rPr>
              <a:t> to the </a:t>
            </a:r>
            <a:r>
              <a:rPr lang="it-IT" sz="2000" err="1">
                <a:latin typeface="Times New Roman" panose="02020603050405020304" pitchFamily="18" charset="0"/>
              </a:rPr>
              <a:t>parameters</a:t>
            </a:r>
            <a:r>
              <a:rPr lang="it-IT" sz="2000">
                <a:latin typeface="Times New Roman" panose="02020603050405020304" pitchFamily="18" charset="0"/>
              </a:rPr>
              <a:t> </a:t>
            </a:r>
            <a:r>
              <a:rPr lang="it-IT" sz="2000" err="1">
                <a:latin typeface="Times New Roman" panose="02020603050405020304" pitchFamily="18" charset="0"/>
              </a:rPr>
              <a:t>given</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input (</a:t>
            </a:r>
            <a:r>
              <a:rPr lang="it-IT" sz="2000" err="1">
                <a:latin typeface="Times New Roman" panose="02020603050405020304" pitchFamily="18" charset="0"/>
              </a:rPr>
              <a:t>either</a:t>
            </a:r>
            <a:r>
              <a:rPr lang="it-IT" sz="2000">
                <a:latin typeface="Times New Roman" panose="02020603050405020304" pitchFamily="18" charset="0"/>
              </a:rPr>
              <a:t> </a:t>
            </a:r>
            <a:r>
              <a:rPr lang="it-IT" sz="2000" err="1">
                <a:latin typeface="Times New Roman" panose="02020603050405020304" pitchFamily="18" charset="0"/>
              </a:rPr>
              <a:t>true</a:t>
            </a:r>
            <a:r>
              <a:rPr lang="it-IT" sz="2000">
                <a:latin typeface="Times New Roman" panose="02020603050405020304" pitchFamily="18" charset="0"/>
              </a:rPr>
              <a:t> or </a:t>
            </a:r>
            <a:r>
              <a:rPr lang="it-IT" sz="2000" err="1">
                <a:latin typeface="Times New Roman" panose="02020603050405020304" pitchFamily="18" charset="0"/>
              </a:rPr>
              <a:t>estimated</a:t>
            </a:r>
            <a:r>
              <a:rPr lang="it-IT" sz="2000">
                <a:latin typeface="Times New Roman" panose="02020603050405020304" pitchFamily="18" charset="0"/>
              </a:rPr>
              <a:t>) and the price </a:t>
            </a:r>
            <a:r>
              <a:rPr lang="it-IT" sz="2000" err="1">
                <a:latin typeface="Times New Roman" panose="02020603050405020304" pitchFamily="18" charset="0"/>
              </a:rPr>
              <a:t>configuration</a:t>
            </a:r>
            <a:r>
              <a:rPr lang="it-IT" sz="2000">
                <a:latin typeface="Times New Roman" panose="02020603050405020304" pitchFamily="18" charset="0"/>
              </a:rPr>
              <a:t> of </a:t>
            </a:r>
            <a:r>
              <a:rPr lang="it-IT" sz="2000" err="1">
                <a:latin typeface="Times New Roman" panose="02020603050405020304" pitchFamily="18" charset="0"/>
              </a:rPr>
              <a:t>choice</a:t>
            </a:r>
            <a:r>
              <a:rPr lang="it-IT" sz="2000">
                <a:latin typeface="Times New Roman" panose="02020603050405020304" pitchFamily="18" charset="0"/>
              </a:rPr>
              <a:t>. </a:t>
            </a:r>
            <a:br>
              <a:rPr lang="it-IT" sz="2000">
                <a:latin typeface="Times New Roman" panose="02020603050405020304" pitchFamily="18" charset="0"/>
              </a:rPr>
            </a:br>
            <a:r>
              <a:rPr lang="it-IT" sz="2000" err="1">
                <a:latin typeface="Times New Roman" panose="02020603050405020304" pitchFamily="18" charset="0"/>
              </a:rPr>
              <a:t>Such</a:t>
            </a:r>
            <a:r>
              <a:rPr lang="it-IT" sz="2000">
                <a:latin typeface="Times New Roman" panose="02020603050405020304" pitchFamily="18" charset="0"/>
              </a:rPr>
              <a:t> </a:t>
            </a:r>
            <a:r>
              <a:rPr lang="it-IT" sz="2000" err="1">
                <a:latin typeface="Times New Roman" panose="02020603050405020304" pitchFamily="18" charset="0"/>
              </a:rPr>
              <a:t>simulation</a:t>
            </a:r>
            <a:r>
              <a:rPr lang="it-IT" sz="2000">
                <a:latin typeface="Times New Roman" panose="02020603050405020304" pitchFamily="18" charset="0"/>
              </a:rPr>
              <a:t> </a:t>
            </a:r>
            <a:r>
              <a:rPr lang="it-IT" sz="2000" err="1">
                <a:latin typeface="Times New Roman" panose="02020603050405020304" pitchFamily="18" charset="0"/>
              </a:rPr>
              <a:t>approach</a:t>
            </a:r>
            <a:r>
              <a:rPr lang="it-IT" sz="2000">
                <a:latin typeface="Times New Roman" panose="02020603050405020304" pitchFamily="18" charset="0"/>
              </a:rPr>
              <a:t> </a:t>
            </a:r>
            <a:r>
              <a:rPr lang="it-IT" sz="2000" err="1">
                <a:latin typeface="Times New Roman" panose="02020603050405020304" pitchFamily="18" charset="0"/>
              </a:rPr>
              <a:t>requires</a:t>
            </a:r>
            <a:r>
              <a:rPr lang="it-IT" sz="2000">
                <a:latin typeface="Times New Roman" panose="02020603050405020304" pitchFamily="18" charset="0"/>
              </a:rPr>
              <a:t> large samples in order to deal with the </a:t>
            </a:r>
            <a:r>
              <a:rPr lang="it-IT" sz="2000" err="1">
                <a:latin typeface="Times New Roman" panose="02020603050405020304" pitchFamily="18" charset="0"/>
              </a:rPr>
              <a:t>intrinsic</a:t>
            </a:r>
            <a:r>
              <a:rPr lang="it-IT" sz="2000">
                <a:latin typeface="Times New Roman" panose="02020603050405020304" pitchFamily="18" charset="0"/>
              </a:rPr>
              <a:t> </a:t>
            </a:r>
            <a:r>
              <a:rPr lang="it-IT" sz="2000" err="1">
                <a:latin typeface="Times New Roman" panose="02020603050405020304" pitchFamily="18" charset="0"/>
              </a:rPr>
              <a:t>variability</a:t>
            </a:r>
            <a:r>
              <a:rPr lang="it-IT" sz="2000">
                <a:latin typeface="Times New Roman" panose="02020603050405020304" pitchFamily="18" charset="0"/>
              </a:rPr>
              <a:t> of the </a:t>
            </a:r>
            <a:r>
              <a:rPr lang="it-IT" sz="2000" err="1">
                <a:latin typeface="Times New Roman" panose="02020603050405020304" pitchFamily="18" charset="0"/>
              </a:rPr>
              <a:t>problem</a:t>
            </a:r>
            <a:r>
              <a:rPr lang="it-IT" sz="2000">
                <a:latin typeface="Times New Roman" panose="02020603050405020304" pitchFamily="18" charset="0"/>
              </a:rPr>
              <a:t> </a:t>
            </a:r>
            <a:r>
              <a:rPr lang="it-IT" sz="2000" err="1">
                <a:latin typeface="Times New Roman" panose="02020603050405020304" pitchFamily="18" charset="0"/>
              </a:rPr>
              <a:t>but</a:t>
            </a:r>
            <a:r>
              <a:rPr lang="it-IT" sz="2000">
                <a:latin typeface="Times New Roman" panose="02020603050405020304" pitchFamily="18" charset="0"/>
              </a:rPr>
              <a:t> </a:t>
            </a:r>
            <a:r>
              <a:rPr lang="it-IT" sz="2000" err="1">
                <a:latin typeface="Times New Roman" panose="02020603050405020304" pitchFamily="18" charset="0"/>
              </a:rPr>
              <a:t>it</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a:t>
            </a:r>
            <a:r>
              <a:rPr lang="it-IT" sz="2000" err="1">
                <a:latin typeface="Times New Roman" panose="02020603050405020304" pitchFamily="18" charset="0"/>
              </a:rPr>
              <a:t>straighforward</a:t>
            </a:r>
            <a:r>
              <a:rPr lang="it-IT" sz="2000">
                <a:latin typeface="Times New Roman" panose="02020603050405020304" pitchFamily="18" charset="0"/>
              </a:rPr>
              <a:t> to be </a:t>
            </a:r>
            <a:r>
              <a:rPr lang="it-IT" sz="2000" err="1">
                <a:latin typeface="Times New Roman" panose="02020603050405020304" pitchFamily="18" charset="0"/>
              </a:rPr>
              <a:t>applied</a:t>
            </a:r>
            <a:r>
              <a:rPr lang="it-IT" sz="2000">
                <a:latin typeface="Times New Roman" panose="02020603050405020304" pitchFamily="18" charset="0"/>
              </a:rPr>
              <a:t>, </a:t>
            </a:r>
            <a:r>
              <a:rPr lang="it-IT" sz="2000" err="1">
                <a:latin typeface="Times New Roman" panose="02020603050405020304" pitchFamily="18" charset="0"/>
              </a:rPr>
              <a:t>being</a:t>
            </a:r>
            <a:r>
              <a:rPr lang="it-IT" sz="2000">
                <a:latin typeface="Times New Roman" panose="02020603050405020304" pitchFamily="18" charset="0"/>
              </a:rPr>
              <a:t> the </a:t>
            </a:r>
            <a:r>
              <a:rPr lang="it-IT" sz="2000" err="1">
                <a:latin typeface="Times New Roman" panose="02020603050405020304" pitchFamily="18" charset="0"/>
              </a:rPr>
              <a:t>dynamic</a:t>
            </a:r>
            <a:r>
              <a:rPr lang="it-IT" sz="2000">
                <a:latin typeface="Times New Roman" panose="02020603050405020304" pitchFamily="18" charset="0"/>
              </a:rPr>
              <a:t> of the </a:t>
            </a:r>
            <a:r>
              <a:rPr lang="it-IT" sz="2000" err="1">
                <a:latin typeface="Times New Roman" panose="02020603050405020304" pitchFamily="18" charset="0"/>
              </a:rPr>
              <a:t>problem</a:t>
            </a:r>
            <a:r>
              <a:rPr lang="it-IT" sz="2000">
                <a:latin typeface="Times New Roman" panose="02020603050405020304" pitchFamily="18" charset="0"/>
              </a:rPr>
              <a:t> easy to simulate.</a:t>
            </a:r>
            <a:endParaRPr lang="it-IT" sz="2000">
              <a:solidFill>
                <a:schemeClr val="accent1"/>
              </a:solidFill>
              <a:latin typeface="Times New Roman" panose="02020603050405020304" pitchFamily="18" charset="0"/>
            </a:endParaRPr>
          </a:p>
          <a:p>
            <a:pPr marL="342900" indent="-342900">
              <a:lnSpc>
                <a:spcPct val="100000"/>
              </a:lnSpc>
              <a:spcBef>
                <a:spcPts val="0"/>
              </a:spcBef>
              <a:buFont typeface="+mj-lt"/>
              <a:buAutoNum type="arabicPeriod"/>
            </a:pPr>
            <a:r>
              <a:rPr lang="it-IT" sz="2000">
                <a:solidFill>
                  <a:schemeClr val="accent1"/>
                </a:solidFill>
                <a:latin typeface="Times New Roman" panose="02020603050405020304" pitchFamily="18" charset="0"/>
              </a:rPr>
              <a:t>͏</a:t>
            </a:r>
            <a:r>
              <a:rPr lang="it-IT" sz="2000" b="1" err="1">
                <a:solidFill>
                  <a:schemeClr val="accent1"/>
                </a:solidFill>
                <a:latin typeface="Times New Roman" panose="02020603050405020304" pitchFamily="18" charset="0"/>
              </a:rPr>
              <a:t>Exact</a:t>
            </a:r>
            <a:r>
              <a:rPr lang="it-IT" sz="2000" b="1">
                <a:solidFill>
                  <a:schemeClr val="accent1"/>
                </a:solidFill>
                <a:latin typeface="Times New Roman" panose="02020603050405020304" pitchFamily="18" charset="0"/>
              </a:rPr>
              <a:t>:</a:t>
            </a:r>
            <a:r>
              <a:rPr lang="it-IT" sz="2000">
                <a:latin typeface="Times New Roman" panose="02020603050405020304" pitchFamily="18" charset="0"/>
              </a:rPr>
              <a:t> compute the </a:t>
            </a:r>
            <a:r>
              <a:rPr lang="it-IT" sz="2000" err="1">
                <a:latin typeface="Times New Roman" panose="02020603050405020304" pitchFamily="18" charset="0"/>
              </a:rPr>
              <a:t>expected</a:t>
            </a:r>
            <a:r>
              <a:rPr lang="it-IT" sz="2000">
                <a:latin typeface="Times New Roman" panose="02020603050405020304" pitchFamily="18" charset="0"/>
              </a:rPr>
              <a:t> profit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explicitly</a:t>
            </a:r>
            <a:r>
              <a:rPr lang="it-IT" sz="2000">
                <a:latin typeface="Times New Roman" panose="02020603050405020304" pitchFamily="18" charset="0"/>
              </a:rPr>
              <a:t> </a:t>
            </a:r>
            <a:r>
              <a:rPr lang="it-IT" sz="2000" err="1">
                <a:latin typeface="Times New Roman" panose="02020603050405020304" pitchFamily="18" charset="0"/>
              </a:rPr>
              <a:t>formulates</a:t>
            </a:r>
            <a:r>
              <a:rPr lang="it-IT" sz="2000">
                <a:latin typeface="Times New Roman" panose="02020603050405020304" pitchFamily="18" charset="0"/>
              </a:rPr>
              <a:t> the </a:t>
            </a:r>
            <a:r>
              <a:rPr lang="it-IT" sz="2000" err="1">
                <a:latin typeface="Times New Roman" panose="02020603050405020304" pitchFamily="18" charset="0"/>
              </a:rPr>
              <a:t>problem</a:t>
            </a:r>
            <a:r>
              <a:rPr lang="it-IT" sz="2000">
                <a:latin typeface="Times New Roman" panose="02020603050405020304" pitchFamily="18" charset="0"/>
              </a:rPr>
              <a:t> dynamics in a </a:t>
            </a:r>
            <a:r>
              <a:rPr lang="it-IT" sz="2000" err="1">
                <a:latin typeface="Times New Roman" panose="02020603050405020304" pitchFamily="18" charset="0"/>
              </a:rPr>
              <a:t>mathematical</a:t>
            </a:r>
            <a:r>
              <a:rPr lang="it-IT" sz="2000">
                <a:latin typeface="Times New Roman" panose="02020603050405020304" pitchFamily="18" charset="0"/>
              </a:rPr>
              <a:t> way and compute the </a:t>
            </a:r>
            <a:r>
              <a:rPr lang="it-IT" sz="2000" err="1">
                <a:latin typeface="Times New Roman" panose="02020603050405020304" pitchFamily="18" charset="0"/>
              </a:rPr>
              <a:t>true</a:t>
            </a:r>
            <a:r>
              <a:rPr lang="it-IT" sz="2000">
                <a:latin typeface="Times New Roman" panose="02020603050405020304" pitchFamily="18" charset="0"/>
              </a:rPr>
              <a:t> </a:t>
            </a:r>
            <a:r>
              <a:rPr lang="it-IT" sz="2000" err="1">
                <a:latin typeface="Times New Roman" panose="02020603050405020304" pitchFamily="18" charset="0"/>
              </a:rPr>
              <a:t>expected</a:t>
            </a:r>
            <a:r>
              <a:rPr lang="it-IT" sz="2000">
                <a:latin typeface="Times New Roman" panose="02020603050405020304" pitchFamily="18" charset="0"/>
              </a:rPr>
              <a:t> </a:t>
            </a:r>
            <a:r>
              <a:rPr lang="it-IT" sz="2000" err="1">
                <a:latin typeface="Times New Roman" panose="02020603050405020304" pitchFamily="18" charset="0"/>
              </a:rPr>
              <a:t>value</a:t>
            </a:r>
            <a:r>
              <a:rPr lang="it-IT" sz="2000">
                <a:latin typeface="Times New Roman" panose="02020603050405020304" pitchFamily="18" charset="0"/>
              </a:rPr>
              <a:t> </a:t>
            </a:r>
            <a:r>
              <a:rPr lang="it-IT" sz="2000" err="1">
                <a:latin typeface="Times New Roman" panose="02020603050405020304" pitchFamily="18" charset="0"/>
              </a:rPr>
              <a:t>given</a:t>
            </a:r>
            <a:r>
              <a:rPr lang="it-IT" sz="2000">
                <a:latin typeface="Times New Roman" panose="02020603050405020304" pitchFamily="18" charset="0"/>
              </a:rPr>
              <a:t> the </a:t>
            </a:r>
            <a:r>
              <a:rPr lang="it-IT" sz="2000" err="1">
                <a:latin typeface="Times New Roman" panose="02020603050405020304" pitchFamily="18" charset="0"/>
              </a:rPr>
              <a:t>parameters</a:t>
            </a:r>
            <a:r>
              <a:rPr lang="it-IT" sz="2000">
                <a:latin typeface="Times New Roman" panose="02020603050405020304" pitchFamily="18" charset="0"/>
              </a:rPr>
              <a:t> (</a:t>
            </a:r>
            <a:r>
              <a:rPr lang="it-IT" sz="2000" err="1">
                <a:latin typeface="Times New Roman" panose="02020603050405020304" pitchFamily="18" charset="0"/>
              </a:rPr>
              <a:t>either</a:t>
            </a:r>
            <a:r>
              <a:rPr lang="it-IT" sz="2000">
                <a:latin typeface="Times New Roman" panose="02020603050405020304" pitchFamily="18" charset="0"/>
              </a:rPr>
              <a:t> </a:t>
            </a:r>
            <a:r>
              <a:rPr lang="it-IT" sz="2000" err="1">
                <a:latin typeface="Times New Roman" panose="02020603050405020304" pitchFamily="18" charset="0"/>
              </a:rPr>
              <a:t>true</a:t>
            </a:r>
            <a:r>
              <a:rPr lang="it-IT" sz="2000">
                <a:latin typeface="Times New Roman" panose="02020603050405020304" pitchFamily="18" charset="0"/>
              </a:rPr>
              <a:t> or </a:t>
            </a:r>
            <a:r>
              <a:rPr lang="it-IT" sz="2000" err="1">
                <a:latin typeface="Times New Roman" panose="02020603050405020304" pitchFamily="18" charset="0"/>
              </a:rPr>
              <a:t>estimated</a:t>
            </a:r>
            <a:r>
              <a:rPr lang="it-IT" sz="2000">
                <a:latin typeface="Times New Roman" panose="02020603050405020304" pitchFamily="18" charset="0"/>
              </a:rPr>
              <a:t>) and a price </a:t>
            </a:r>
            <a:r>
              <a:rPr lang="it-IT" sz="2000" err="1">
                <a:latin typeface="Times New Roman" panose="02020603050405020304" pitchFamily="18" charset="0"/>
              </a:rPr>
              <a:t>configuration</a:t>
            </a:r>
            <a:r>
              <a:rPr lang="it-IT" sz="2000">
                <a:latin typeface="Times New Roman" panose="02020603050405020304" pitchFamily="18" charset="0"/>
              </a:rPr>
              <a:t>. </a:t>
            </a:r>
            <a:br>
              <a:rPr lang="it-IT" sz="2000">
                <a:latin typeface="Times New Roman" panose="02020603050405020304" pitchFamily="18" charset="0"/>
              </a:rPr>
            </a:br>
            <a:r>
              <a:rPr lang="it-IT" sz="2000">
                <a:latin typeface="Times New Roman" panose="02020603050405020304" pitchFamily="18" charset="0"/>
              </a:rPr>
              <a:t>The cost of </a:t>
            </a:r>
            <a:r>
              <a:rPr lang="it-IT" sz="2000" err="1">
                <a:latin typeface="Times New Roman" panose="02020603050405020304" pitchFamily="18" charset="0"/>
              </a:rPr>
              <a:t>such</a:t>
            </a:r>
            <a:r>
              <a:rPr lang="it-IT" sz="2000">
                <a:latin typeface="Times New Roman" panose="02020603050405020304" pitchFamily="18" charset="0"/>
              </a:rPr>
              <a:t> </a:t>
            </a:r>
            <a:r>
              <a:rPr lang="it-IT" sz="2000" err="1">
                <a:latin typeface="Times New Roman" panose="02020603050405020304" pitchFamily="18" charset="0"/>
              </a:rPr>
              <a:t>computation</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a:t>
            </a:r>
            <a:r>
              <a:rPr lang="it-IT" sz="2000" err="1">
                <a:latin typeface="Times New Roman" panose="02020603050405020304" pitchFamily="18" charset="0"/>
              </a:rPr>
              <a:t>independent</a:t>
            </a:r>
            <a:r>
              <a:rPr lang="it-IT" sz="2000">
                <a:latin typeface="Times New Roman" panose="02020603050405020304" pitchFamily="18" charset="0"/>
              </a:rPr>
              <a:t> from the </a:t>
            </a:r>
            <a:r>
              <a:rPr lang="it-IT" sz="2000" err="1">
                <a:latin typeface="Times New Roman" panose="02020603050405020304" pitchFamily="18" charset="0"/>
              </a:rPr>
              <a:t>problem’s</a:t>
            </a:r>
            <a:r>
              <a:rPr lang="it-IT" sz="2000">
                <a:latin typeface="Times New Roman" panose="02020603050405020304" pitchFamily="18" charset="0"/>
              </a:rPr>
              <a:t> </a:t>
            </a:r>
            <a:r>
              <a:rPr lang="it-IT" sz="2000" err="1">
                <a:latin typeface="Times New Roman" panose="02020603050405020304" pitchFamily="18" charset="0"/>
              </a:rPr>
              <a:t>variability</a:t>
            </a:r>
            <a:r>
              <a:rPr lang="it-IT" sz="2000">
                <a:latin typeface="Times New Roman" panose="02020603050405020304" pitchFamily="18" charset="0"/>
              </a:rPr>
              <a:t>, </a:t>
            </a:r>
            <a:r>
              <a:rPr lang="it-IT" sz="2000" err="1">
                <a:latin typeface="Times New Roman" panose="02020603050405020304" pitchFamily="18" charset="0"/>
              </a:rPr>
              <a:t>but</a:t>
            </a:r>
            <a:r>
              <a:rPr lang="it-IT" sz="2000">
                <a:latin typeface="Times New Roman" panose="02020603050405020304" pitchFamily="18" charset="0"/>
              </a:rPr>
              <a:t> </a:t>
            </a:r>
            <a:r>
              <a:rPr lang="it-IT" sz="2000" err="1">
                <a:latin typeface="Times New Roman" panose="02020603050405020304" pitchFamily="18" charset="0"/>
              </a:rPr>
              <a:t>it</a:t>
            </a:r>
            <a:r>
              <a:rPr lang="it-IT" sz="2000">
                <a:latin typeface="Times New Roman" panose="02020603050405020304" pitchFamily="18" charset="0"/>
              </a:rPr>
              <a:t> </a:t>
            </a:r>
            <a:r>
              <a:rPr lang="it-IT" sz="2000" err="1">
                <a:latin typeface="Times New Roman" panose="02020603050405020304" pitchFamily="18" charset="0"/>
              </a:rPr>
              <a:t>scales</a:t>
            </a:r>
            <a:r>
              <a:rPr lang="it-IT" sz="2000">
                <a:latin typeface="Times New Roman" panose="02020603050405020304" pitchFamily="18" charset="0"/>
              </a:rPr>
              <a:t> </a:t>
            </a:r>
            <a:r>
              <a:rPr lang="it-IT" sz="2000" err="1">
                <a:latin typeface="Times New Roman" panose="02020603050405020304" pitchFamily="18" charset="0"/>
              </a:rPr>
              <a:t>factorially</a:t>
            </a:r>
            <a:r>
              <a:rPr lang="it-IT" sz="2000">
                <a:latin typeface="Times New Roman" panose="02020603050405020304" pitchFamily="18" charset="0"/>
              </a:rPr>
              <a:t> in the </a:t>
            </a:r>
            <a:r>
              <a:rPr lang="it-IT" sz="2000" err="1">
                <a:latin typeface="Times New Roman" panose="02020603050405020304" pitchFamily="18" charset="0"/>
              </a:rPr>
              <a:t>problem</a:t>
            </a:r>
            <a:r>
              <a:rPr lang="it-IT" sz="2000">
                <a:latin typeface="Times New Roman" panose="02020603050405020304" pitchFamily="18" charset="0"/>
              </a:rPr>
              <a:t> size.</a:t>
            </a:r>
          </a:p>
          <a:p>
            <a:endParaRPr lang="it-IT">
              <a:latin typeface="Times New Roman" panose="02020603050405020304" pitchFamily="18" charset="0"/>
            </a:endParaRPr>
          </a:p>
        </p:txBody>
      </p:sp>
      <p:sp>
        <p:nvSpPr>
          <p:cNvPr id="3" name="Titolo 1">
            <a:extLst>
              <a:ext uri="{FF2B5EF4-FFF2-40B4-BE49-F238E27FC236}">
                <a16:creationId xmlns:a16="http://schemas.microsoft.com/office/drawing/2014/main" id="{697F353A-FFDA-486F-29D3-B02DA9811D90}"/>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400"/>
              <a:t>4. </a:t>
            </a:r>
            <a:r>
              <a:rPr lang="it-IT">
                <a:solidFill>
                  <a:schemeClr val="accent1"/>
                </a:solidFill>
                <a:latin typeface="Times New Roman" panose="02020603050405020304" pitchFamily="18" charset="0"/>
              </a:rPr>
              <a:t>Sampling vs </a:t>
            </a:r>
            <a:r>
              <a:rPr lang="it-IT" err="1">
                <a:solidFill>
                  <a:schemeClr val="accent1"/>
                </a:solidFill>
                <a:latin typeface="Times New Roman" panose="02020603050405020304" pitchFamily="18" charset="0"/>
              </a:rPr>
              <a:t>Exact</a:t>
            </a:r>
            <a:r>
              <a:rPr lang="it-IT">
                <a:solidFill>
                  <a:schemeClr val="accent1"/>
                </a:solidFill>
                <a:latin typeface="Times New Roman" panose="02020603050405020304" pitchFamily="18" charset="0"/>
              </a:rPr>
              <a:t> Strategy</a:t>
            </a:r>
            <a:endParaRPr lang="it-IT" sz="2400">
              <a:solidFill>
                <a:schemeClr val="accent1"/>
              </a:solidFill>
              <a:latin typeface="Times New Roman" panose="02020603050405020304" pitchFamily="18" charset="0"/>
              <a:cs typeface="Times New Roman" panose="02020603050405020304" pitchFamily="18" charset="0"/>
            </a:endParaRPr>
          </a:p>
        </p:txBody>
      </p:sp>
      <p:sp>
        <p:nvSpPr>
          <p:cNvPr id="4" name="Segnaposto numero diapositiva 3">
            <a:extLst>
              <a:ext uri="{FF2B5EF4-FFF2-40B4-BE49-F238E27FC236}">
                <a16:creationId xmlns:a16="http://schemas.microsoft.com/office/drawing/2014/main" id="{893658E9-6CEA-9F0E-6115-DFA158E544AD}"/>
              </a:ext>
            </a:extLst>
          </p:cNvPr>
          <p:cNvSpPr>
            <a:spLocks noGrp="1"/>
          </p:cNvSpPr>
          <p:nvPr>
            <p:ph type="sldNum" sz="quarter" idx="12"/>
          </p:nvPr>
        </p:nvSpPr>
        <p:spPr/>
        <p:txBody>
          <a:bodyPr/>
          <a:lstStyle/>
          <a:p>
            <a:fld id="{61C956A2-680A-48D7-A037-C726CE4ABA8D}" type="slidenum">
              <a:rPr lang="it-IT" smtClean="0"/>
              <a:t>33</a:t>
            </a:fld>
            <a:endParaRPr lang="it-IT"/>
          </a:p>
        </p:txBody>
      </p:sp>
    </p:spTree>
    <p:extLst>
      <p:ext uri="{BB962C8B-B14F-4D97-AF65-F5344CB8AC3E}">
        <p14:creationId xmlns:p14="http://schemas.microsoft.com/office/powerpoint/2010/main" val="2898227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normAutofit/>
          </a:bodyPr>
          <a:lstStyle/>
          <a:p>
            <a:r>
              <a:rPr lang="it-IT" sz="4400"/>
              <a:t>4. </a:t>
            </a:r>
            <a:r>
              <a:rPr lang="it-IT" sz="4400" err="1">
                <a:solidFill>
                  <a:schemeClr val="accent1"/>
                </a:solidFill>
                <a:latin typeface="Times New Roman" panose="02020603050405020304" pitchFamily="18" charset="0"/>
                <a:cs typeface="Times New Roman" panose="02020603050405020304" pitchFamily="18" charset="0"/>
              </a:rPr>
              <a:t>Exact</a:t>
            </a:r>
            <a:r>
              <a:rPr lang="it-IT" sz="4400">
                <a:solidFill>
                  <a:schemeClr val="accent1"/>
                </a:solidFill>
                <a:latin typeface="Times New Roman" panose="02020603050405020304" pitchFamily="18" charset="0"/>
                <a:cs typeface="Times New Roman" panose="02020603050405020304" pitchFamily="18" charset="0"/>
              </a:rPr>
              <a:t> Profit </a:t>
            </a:r>
            <a:r>
              <a:rPr lang="it-IT" sz="4400" err="1">
                <a:solidFill>
                  <a:schemeClr val="accent1"/>
                </a:solidFill>
                <a:latin typeface="Times New Roman" panose="02020603050405020304" pitchFamily="18" charset="0"/>
                <a:cs typeface="Times New Roman" panose="02020603050405020304" pitchFamily="18" charset="0"/>
              </a:rPr>
              <a:t>Calculator</a:t>
            </a:r>
            <a:endParaRPr lang="it-IT" sz="2400">
              <a:solidFill>
                <a:schemeClr val="accent1"/>
              </a:solidFill>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200" y="1689894"/>
            <a:ext cx="10639097" cy="4667250"/>
          </a:xfrm>
        </p:spPr>
        <p:txBody>
          <a:bodyPr>
            <a:normAutofit/>
          </a:bodyPr>
          <a:lstStyle/>
          <a:p>
            <a:pPr marL="0" indent="0">
              <a:lnSpc>
                <a:spcPct val="100000"/>
              </a:lnSpc>
              <a:spcBef>
                <a:spcPts val="0"/>
              </a:spcBef>
              <a:spcAft>
                <a:spcPts val="600"/>
              </a:spcAft>
              <a:buNone/>
            </a:pPr>
            <a:r>
              <a:rPr lang="it-IT" sz="2000" dirty="0" err="1">
                <a:latin typeface="Times New Roman" panose="02020603050405020304" pitchFamily="18" charset="0"/>
                <a:cs typeface="Times New Roman" panose="02020603050405020304" pitchFamily="18" charset="0"/>
              </a:rPr>
              <a:t>We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now</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discuss</a:t>
            </a:r>
            <a:r>
              <a:rPr lang="it-IT" sz="2000" dirty="0">
                <a:latin typeface="Times New Roman" panose="02020603050405020304" pitchFamily="18" charset="0"/>
                <a:cs typeface="Times New Roman" panose="02020603050405020304" pitchFamily="18" charset="0"/>
              </a:rPr>
              <a:t> the </a:t>
            </a:r>
            <a:r>
              <a:rPr lang="it-IT" sz="2000" dirty="0" err="1">
                <a:solidFill>
                  <a:schemeClr val="accent1"/>
                </a:solidFill>
                <a:latin typeface="Times New Roman" panose="02020603050405020304" pitchFamily="18" charset="0"/>
                <a:cs typeface="Times New Roman" panose="02020603050405020304" pitchFamily="18" charset="0"/>
              </a:rPr>
              <a:t>exact</a:t>
            </a:r>
            <a:r>
              <a:rPr lang="it-IT" sz="2000" dirty="0">
                <a:solidFill>
                  <a:schemeClr val="accent1"/>
                </a:solidFill>
                <a:latin typeface="Times New Roman" panose="02020603050405020304" pitchFamily="18" charset="0"/>
                <a:cs typeface="Times New Roman" panose="02020603050405020304" pitchFamily="18" charset="0"/>
              </a:rPr>
              <a:t> strategy</a:t>
            </a:r>
            <a:r>
              <a:rPr lang="it-IT" sz="2000" dirty="0">
                <a:solidFill>
                  <a:srgbClr val="C00000"/>
                </a:solidFill>
                <a:latin typeface="Times New Roman" panose="02020603050405020304" pitchFamily="18" charset="0"/>
                <a:cs typeface="Times New Roman" panose="02020603050405020304" pitchFamily="18" charset="0"/>
              </a:rPr>
              <a:t> </a:t>
            </a:r>
            <a:r>
              <a:rPr lang="it-IT" sz="2000" dirty="0">
                <a:latin typeface="Times New Roman" panose="02020603050405020304" pitchFamily="18" charset="0"/>
                <a:cs typeface="Times New Roman" panose="02020603050405020304" pitchFamily="18" charset="0"/>
              </a:rPr>
              <a:t>for computing the </a:t>
            </a:r>
            <a:r>
              <a:rPr lang="it-IT" sz="2000" dirty="0" err="1">
                <a:latin typeface="Times New Roman" panose="02020603050405020304" pitchFamily="18" charset="0"/>
                <a:cs typeface="Times New Roman" panose="02020603050405020304" pitchFamily="18" charset="0"/>
              </a:rPr>
              <a:t>expected</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value</a:t>
            </a:r>
            <a:r>
              <a:rPr lang="it-IT" sz="2000" dirty="0">
                <a:latin typeface="Times New Roman" panose="02020603050405020304" pitchFamily="18" charset="0"/>
                <a:cs typeface="Times New Roman" panose="02020603050405020304" pitchFamily="18" charset="0"/>
              </a:rPr>
              <a:t> on the </a:t>
            </a:r>
            <a:r>
              <a:rPr lang="it-IT" sz="2000" dirty="0" err="1">
                <a:latin typeface="Times New Roman" panose="02020603050405020304" pitchFamily="18" charset="0"/>
                <a:cs typeface="Times New Roman" panose="02020603050405020304" pitchFamily="18" charset="0"/>
              </a:rPr>
              <a:t>problem</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given</a:t>
            </a:r>
            <a:r>
              <a:rPr lang="it-IT" sz="2000" dirty="0">
                <a:latin typeface="Times New Roman" panose="02020603050405020304" pitchFamily="18" charset="0"/>
                <a:cs typeface="Times New Roman" panose="02020603050405020304" pitchFamily="18" charset="0"/>
              </a:rPr>
              <a:t> a price </a:t>
            </a:r>
            <a:r>
              <a:rPr lang="it-IT" sz="2000" dirty="0" err="1">
                <a:latin typeface="Times New Roman" panose="02020603050405020304" pitchFamily="18" charset="0"/>
                <a:cs typeface="Times New Roman" panose="02020603050405020304" pitchFamily="18" charset="0"/>
              </a:rPr>
              <a:t>configuration</a:t>
            </a:r>
            <a:r>
              <a:rPr lang="it-IT" sz="2000" dirty="0">
                <a:latin typeface="Times New Roman" panose="02020603050405020304" pitchFamily="18" charset="0"/>
                <a:cs typeface="Times New Roman" panose="02020603050405020304" pitchFamily="18" charset="0"/>
              </a:rPr>
              <a:t>.</a:t>
            </a:r>
          </a:p>
          <a:p>
            <a:pPr marL="0" indent="0">
              <a:lnSpc>
                <a:spcPct val="100000"/>
              </a:lnSpc>
              <a:spcBef>
                <a:spcPts val="0"/>
              </a:spcBef>
              <a:spcAft>
                <a:spcPts val="600"/>
              </a:spcAft>
              <a:buNone/>
            </a:pPr>
            <a:r>
              <a:rPr lang="it-IT" sz="2000" dirty="0">
                <a:latin typeface="Times New Roman" panose="02020603050405020304" pitchFamily="18" charset="0"/>
                <a:cs typeface="Times New Roman" panose="02020603050405020304" pitchFamily="18" charset="0"/>
              </a:rPr>
              <a:t>The core idea </a:t>
            </a:r>
            <a:r>
              <a:rPr lang="it-IT" sz="2000" dirty="0" err="1">
                <a:latin typeface="Times New Roman" panose="02020603050405020304" pitchFamily="18" charset="0"/>
                <a:cs typeface="Times New Roman" panose="02020603050405020304" pitchFamily="18" charset="0"/>
              </a:rPr>
              <a:t>revolves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around</a:t>
            </a:r>
            <a:r>
              <a:rPr lang="it-IT" sz="2000" dirty="0">
                <a:latin typeface="Times New Roman" panose="02020603050405020304" pitchFamily="18" charset="0"/>
                <a:cs typeface="Times New Roman" panose="02020603050405020304" pitchFamily="18" charset="0"/>
              </a:rPr>
              <a:t> a </a:t>
            </a:r>
            <a:r>
              <a:rPr lang="it-IT" sz="2000" dirty="0">
                <a:solidFill>
                  <a:schemeClr val="accent1"/>
                </a:solidFill>
                <a:latin typeface="Times New Roman" panose="02020603050405020304" pitchFamily="18" charset="0"/>
                <a:cs typeface="Times New Roman" panose="02020603050405020304" pitchFamily="18" charset="0"/>
              </a:rPr>
              <a:t>full </a:t>
            </a:r>
            <a:r>
              <a:rPr lang="it-IT" sz="2000" dirty="0" err="1">
                <a:solidFill>
                  <a:schemeClr val="accent1"/>
                </a:solidFill>
                <a:latin typeface="Times New Roman" panose="02020603050405020304" pitchFamily="18" charset="0"/>
                <a:cs typeface="Times New Roman" panose="02020603050405020304" pitchFamily="18" charset="0"/>
              </a:rPr>
              <a:t>enumeration</a:t>
            </a:r>
            <a:r>
              <a:rPr lang="it-IT" sz="2000" dirty="0">
                <a:solidFill>
                  <a:schemeClr val="accent1"/>
                </a:solidFill>
                <a:latin typeface="Times New Roman" panose="02020603050405020304" pitchFamily="18" charset="0"/>
                <a:cs typeface="Times New Roman" panose="02020603050405020304" pitchFamily="18" charset="0"/>
              </a:rPr>
              <a:t> </a:t>
            </a:r>
            <a:r>
              <a:rPr lang="it-IT" sz="2000" dirty="0">
                <a:latin typeface="Times New Roman" panose="02020603050405020304" pitchFamily="18" charset="0"/>
                <a:cs typeface="Times New Roman" panose="02020603050405020304" pitchFamily="18" charset="0"/>
              </a:rPr>
              <a:t>of </a:t>
            </a:r>
            <a:r>
              <a:rPr lang="it-IT" sz="2000" dirty="0" err="1">
                <a:latin typeface="Times New Roman" panose="02020603050405020304" pitchFamily="18" charset="0"/>
                <a:cs typeface="Times New Roman" panose="02020603050405020304" pitchFamily="18" charset="0"/>
              </a:rPr>
              <a:t>all</a:t>
            </a:r>
            <a:r>
              <a:rPr lang="it-IT" sz="2000" dirty="0">
                <a:latin typeface="Times New Roman" panose="02020603050405020304" pitchFamily="18" charset="0"/>
                <a:cs typeface="Times New Roman" panose="02020603050405020304" pitchFamily="18" charset="0"/>
              </a:rPr>
              <a:t> the </a:t>
            </a:r>
            <a:r>
              <a:rPr lang="it-IT" sz="2000" dirty="0" err="1">
                <a:latin typeface="Times New Roman" panose="02020603050405020304" pitchFamily="18" charset="0"/>
                <a:cs typeface="Times New Roman" panose="02020603050405020304" pitchFamily="18" charset="0"/>
              </a:rPr>
              <a:t>possible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exploration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paths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starting</a:t>
            </a:r>
            <a:r>
              <a:rPr lang="it-IT" sz="2000" dirty="0">
                <a:latin typeface="Times New Roman" panose="02020603050405020304" pitchFamily="18" charset="0"/>
                <a:cs typeface="Times New Roman" panose="02020603050405020304" pitchFamily="18" charset="0"/>
              </a:rPr>
              <a:t> from the </a:t>
            </a:r>
            <a:r>
              <a:rPr lang="it-IT" sz="2000" dirty="0" err="1">
                <a:latin typeface="Times New Roman" panose="02020603050405020304" pitchFamily="18" charset="0"/>
                <a:cs typeface="Times New Roman" panose="02020603050405020304" pitchFamily="18" charset="0"/>
              </a:rPr>
              <a:t>firstly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displayed</a:t>
            </a:r>
            <a:r>
              <a:rPr lang="it-IT" sz="2000" dirty="0">
                <a:latin typeface="Times New Roman" panose="02020603050405020304" pitchFamily="18" charset="0"/>
                <a:cs typeface="Times New Roman" panose="02020603050405020304" pitchFamily="18" charset="0"/>
              </a:rPr>
              <a:t> product. </a:t>
            </a:r>
            <a:r>
              <a:rPr lang="it-IT" sz="2000" dirty="0" err="1">
                <a:latin typeface="Times New Roman" panose="02020603050405020304" pitchFamily="18" charset="0"/>
                <a:cs typeface="Times New Roman" panose="02020603050405020304" pitchFamily="18" charset="0"/>
              </a:rPr>
              <a:t>Such</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paths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consist</a:t>
            </a:r>
            <a:r>
              <a:rPr lang="it-IT" sz="2000" dirty="0">
                <a:latin typeface="Times New Roman" panose="02020603050405020304" pitchFamily="18" charset="0"/>
                <a:cs typeface="Times New Roman" panose="02020603050405020304" pitchFamily="18" charset="0"/>
              </a:rPr>
              <a:t> of a subset of the order </a:t>
            </a:r>
            <a:r>
              <a:rPr lang="it-IT" sz="2000" dirty="0" err="1">
                <a:latin typeface="Times New Roman" panose="02020603050405020304" pitchFamily="18" charset="0"/>
                <a:cs typeface="Times New Roman" panose="02020603050405020304" pitchFamily="18" charset="0"/>
              </a:rPr>
              <a:t>permutations</a:t>
            </a:r>
            <a:r>
              <a:rPr lang="it-IT" sz="2000" dirty="0">
                <a:latin typeface="Times New Roman" panose="02020603050405020304" pitchFamily="18" charset="0"/>
                <a:cs typeface="Times New Roman" panose="02020603050405020304" pitchFamily="18" charset="0"/>
              </a:rPr>
              <a:t> of </a:t>
            </a:r>
            <a:r>
              <a:rPr lang="it-IT" sz="2000" dirty="0" err="1">
                <a:latin typeface="Times New Roman" panose="02020603050405020304" pitchFamily="18" charset="0"/>
                <a:cs typeface="Times New Roman" panose="02020603050405020304" pitchFamily="18" charset="0"/>
              </a:rPr>
              <a:t>all</a:t>
            </a:r>
            <a:r>
              <a:rPr lang="it-IT" sz="2000" dirty="0">
                <a:latin typeface="Times New Roman" panose="02020603050405020304" pitchFamily="18" charset="0"/>
                <a:cs typeface="Times New Roman" panose="02020603050405020304" pitchFamily="18" charset="0"/>
              </a:rPr>
              <a:t> the products, </a:t>
            </a:r>
            <a:r>
              <a:rPr lang="it-IT" sz="2000" dirty="0" err="1">
                <a:latin typeface="Times New Roman" panose="02020603050405020304" pitchFamily="18" charset="0"/>
                <a:cs typeface="Times New Roman" panose="02020603050405020304" pitchFamily="18" charset="0"/>
              </a:rPr>
              <a:t>discarding</a:t>
            </a:r>
            <a:r>
              <a:rPr lang="it-IT" sz="2000" dirty="0">
                <a:latin typeface="Times New Roman" panose="02020603050405020304" pitchFamily="18" charset="0"/>
                <a:cs typeface="Times New Roman" panose="02020603050405020304" pitchFamily="18" charset="0"/>
              </a:rPr>
              <a:t> the chains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would</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imply</a:t>
            </a:r>
            <a:r>
              <a:rPr lang="it-IT" sz="2000" dirty="0">
                <a:latin typeface="Times New Roman" panose="02020603050405020304" pitchFamily="18" charset="0"/>
                <a:cs typeface="Times New Roman" panose="02020603050405020304" pitchFamily="18" charset="0"/>
              </a:rPr>
              <a:t> a </a:t>
            </a:r>
            <a:r>
              <a:rPr lang="it-IT" sz="2000" dirty="0" err="1">
                <a:latin typeface="Times New Roman" panose="02020603050405020304" pitchFamily="18" charset="0"/>
                <a:cs typeface="Times New Roman" panose="02020603050405020304" pitchFamily="18" charset="0"/>
              </a:rPr>
              <a:t>primary-secondary</a:t>
            </a:r>
            <a:r>
              <a:rPr lang="it-IT" sz="2000" dirty="0">
                <a:latin typeface="Times New Roman" panose="02020603050405020304" pitchFamily="18" charset="0"/>
                <a:cs typeface="Times New Roman" panose="02020603050405020304" pitchFamily="18" charset="0"/>
              </a:rPr>
              <a:t> connection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does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not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exists</a:t>
            </a:r>
            <a:r>
              <a:rPr lang="it-IT" sz="2000" dirty="0">
                <a:latin typeface="Times New Roman" panose="02020603050405020304" pitchFamily="18" charset="0"/>
                <a:cs typeface="Times New Roman" panose="02020603050405020304" pitchFamily="18" charset="0"/>
              </a:rPr>
              <a:t>.</a:t>
            </a:r>
          </a:p>
          <a:p>
            <a:pPr marL="0" indent="0">
              <a:lnSpc>
                <a:spcPct val="100000"/>
              </a:lnSpc>
              <a:spcBef>
                <a:spcPts val="0"/>
              </a:spcBef>
              <a:spcAft>
                <a:spcPts val="600"/>
              </a:spcAft>
              <a:buNone/>
            </a:pPr>
            <a:r>
              <a:rPr lang="it-IT" sz="2000" dirty="0" err="1">
                <a:latin typeface="Times New Roman" panose="02020603050405020304" pitchFamily="18" charset="0"/>
                <a:cs typeface="Times New Roman" panose="02020603050405020304" pitchFamily="18" charset="0"/>
              </a:rPr>
              <a:t>We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then</a:t>
            </a:r>
            <a:r>
              <a:rPr lang="it-IT" sz="2000" dirty="0">
                <a:latin typeface="Times New Roman" panose="02020603050405020304" pitchFamily="18" charset="0"/>
                <a:cs typeface="Times New Roman" panose="02020603050405020304" pitchFamily="18" charset="0"/>
              </a:rPr>
              <a:t> exploit </a:t>
            </a:r>
            <a:r>
              <a:rPr lang="it-IT" sz="2000" dirty="0" err="1">
                <a:solidFill>
                  <a:schemeClr val="accent1"/>
                </a:solidFill>
                <a:latin typeface="Times New Roman" panose="02020603050405020304" pitchFamily="18" charset="0"/>
                <a:cs typeface="Times New Roman" panose="02020603050405020304" pitchFamily="18" charset="0"/>
              </a:rPr>
              <a:t>conditional</a:t>
            </a:r>
            <a:r>
              <a:rPr lang="it-IT" sz="2000" dirty="0">
                <a:solidFill>
                  <a:schemeClr val="accent1"/>
                </a:solidFill>
                <a:latin typeface="Times New Roman" panose="02020603050405020304" pitchFamily="18" charset="0"/>
                <a:cs typeface="Times New Roman" panose="02020603050405020304" pitchFamily="18" charset="0"/>
              </a:rPr>
              <a:t> </a:t>
            </a:r>
            <a:r>
              <a:rPr lang="it-IT" sz="2000" dirty="0" err="1">
                <a:solidFill>
                  <a:schemeClr val="accent1"/>
                </a:solidFill>
                <a:latin typeface="Times New Roman" panose="02020603050405020304" pitchFamily="18" charset="0"/>
                <a:cs typeface="Times New Roman" panose="02020603050405020304" pitchFamily="18" charset="0"/>
              </a:rPr>
              <a:t>probabilities</a:t>
            </a:r>
            <a:r>
              <a:rPr lang="it-IT" sz="2000" dirty="0">
                <a:solidFill>
                  <a:schemeClr val="accent1"/>
                </a:solidFill>
                <a:latin typeface="Times New Roman" panose="02020603050405020304" pitchFamily="18" charset="0"/>
                <a:cs typeface="Times New Roman" panose="02020603050405020304" pitchFamily="18" charset="0"/>
              </a:rPr>
              <a:t> </a:t>
            </a:r>
            <a:r>
              <a:rPr lang="it-IT" sz="2000" dirty="0">
                <a:latin typeface="Times New Roman" panose="02020603050405020304" pitchFamily="18" charset="0"/>
                <a:cs typeface="Times New Roman" panose="02020603050405020304" pitchFamily="18" charset="0"/>
              </a:rPr>
              <a:t>to compute:</a:t>
            </a:r>
          </a:p>
          <a:p>
            <a:pPr>
              <a:lnSpc>
                <a:spcPct val="100000"/>
              </a:lnSpc>
              <a:spcBef>
                <a:spcPts val="0"/>
              </a:spcBef>
              <a:spcAft>
                <a:spcPts val="600"/>
              </a:spcAft>
            </a:pPr>
            <a:r>
              <a:rPr lang="it-IT" sz="2000" dirty="0">
                <a:latin typeface="Times New Roman" panose="02020603050405020304" pitchFamily="18" charset="0"/>
                <a:cs typeface="Times New Roman" panose="02020603050405020304" pitchFamily="18" charset="0"/>
              </a:rPr>
              <a:t>The </a:t>
            </a:r>
            <a:r>
              <a:rPr lang="it-IT" sz="2000" dirty="0" err="1">
                <a:latin typeface="Times New Roman" panose="02020603050405020304" pitchFamily="18" charset="0"/>
                <a:cs typeface="Times New Roman" panose="02020603050405020304" pitchFamily="18" charset="0"/>
              </a:rPr>
              <a:t>probability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 product </a:t>
            </a:r>
            <a:r>
              <a:rPr lang="it-IT" sz="2000" dirty="0" err="1">
                <a:latin typeface="Times New Roman" panose="02020603050405020304" pitchFamily="18" charset="0"/>
                <a:cs typeface="Times New Roman" panose="02020603050405020304" pitchFamily="18" charset="0"/>
              </a:rPr>
              <a:t>is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bought</a:t>
            </a:r>
            <a:r>
              <a:rPr lang="it-IT" sz="2000" dirty="0">
                <a:latin typeface="Times New Roman" panose="02020603050405020304" pitchFamily="18" charset="0"/>
                <a:cs typeface="Times New Roman" panose="02020603050405020304" pitchFamily="18" charset="0"/>
              </a:rPr>
              <a:t> in an </a:t>
            </a:r>
            <a:r>
              <a:rPr lang="it-IT" sz="2000" dirty="0" err="1">
                <a:latin typeface="Times New Roman" panose="02020603050405020304" pitchFamily="18" charset="0"/>
                <a:cs typeface="Times New Roman" panose="02020603050405020304" pitchFamily="18" charset="0"/>
              </a:rPr>
              <a:t>exploration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path</a:t>
            </a:r>
            <a:r>
              <a:rPr lang="it-IT" sz="2000" dirty="0">
                <a:latin typeface="Times New Roman" panose="02020603050405020304" pitchFamily="18" charset="0"/>
                <a:cs typeface="Times New Roman" panose="02020603050405020304" pitchFamily="18" charset="0"/>
              </a:rPr>
              <a:t>.</a:t>
            </a:r>
          </a:p>
          <a:p>
            <a:pPr>
              <a:lnSpc>
                <a:spcPct val="100000"/>
              </a:lnSpc>
              <a:spcBef>
                <a:spcPts val="0"/>
              </a:spcBef>
              <a:spcAft>
                <a:spcPts val="600"/>
              </a:spcAft>
            </a:pPr>
            <a:r>
              <a:rPr lang="it-IT" sz="2000" dirty="0">
                <a:latin typeface="Times New Roman" panose="02020603050405020304" pitchFamily="18" charset="0"/>
                <a:cs typeface="Times New Roman" panose="02020603050405020304" pitchFamily="18" charset="0"/>
              </a:rPr>
              <a:t>The </a:t>
            </a:r>
            <a:r>
              <a:rPr lang="it-IT" sz="2000" dirty="0" err="1">
                <a:latin typeface="Times New Roman" panose="02020603050405020304" pitchFamily="18" charset="0"/>
                <a:cs typeface="Times New Roman" panose="02020603050405020304" pitchFamily="18" charset="0"/>
              </a:rPr>
              <a:t>probability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 product </a:t>
            </a:r>
            <a:r>
              <a:rPr lang="it-IT" sz="2000" dirty="0" err="1">
                <a:latin typeface="Times New Roman" panose="02020603050405020304" pitchFamily="18" charset="0"/>
                <a:cs typeface="Times New Roman" panose="02020603050405020304" pitchFamily="18" charset="0"/>
              </a:rPr>
              <a:t>has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already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been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shown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as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primary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when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said</a:t>
            </a:r>
            <a:r>
              <a:rPr lang="it-IT" sz="2000" dirty="0">
                <a:latin typeface="Times New Roman" panose="02020603050405020304" pitchFamily="18" charset="0"/>
                <a:cs typeface="Times New Roman" panose="02020603050405020304" pitchFamily="18" charset="0"/>
              </a:rPr>
              <a:t> chain </a:t>
            </a:r>
            <a:r>
              <a:rPr lang="it-IT" sz="2000" dirty="0" err="1">
                <a:latin typeface="Times New Roman" panose="02020603050405020304" pitchFamily="18" charset="0"/>
                <a:cs typeface="Times New Roman" panose="02020603050405020304" pitchFamily="18" charset="0"/>
              </a:rPr>
              <a:t>is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being</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explored</a:t>
            </a:r>
            <a:r>
              <a:rPr lang="it-IT" sz="2000" dirty="0">
                <a:latin typeface="Times New Roman" panose="02020603050405020304" pitchFamily="18" charset="0"/>
                <a:cs typeface="Times New Roman" panose="02020603050405020304" pitchFamily="18" charset="0"/>
              </a:rPr>
              <a:t>.</a:t>
            </a:r>
          </a:p>
          <a:p>
            <a:pPr>
              <a:lnSpc>
                <a:spcPct val="100000"/>
              </a:lnSpc>
              <a:spcBef>
                <a:spcPts val="0"/>
              </a:spcBef>
              <a:spcAft>
                <a:spcPts val="600"/>
              </a:spcAft>
            </a:pPr>
            <a:r>
              <a:rPr lang="it-IT" sz="2000" dirty="0">
                <a:latin typeface="Times New Roman" panose="02020603050405020304" pitchFamily="18" charset="0"/>
                <a:cs typeface="Times New Roman" panose="02020603050405020304" pitchFamily="18" charset="0"/>
              </a:rPr>
              <a:t>The </a:t>
            </a:r>
            <a:r>
              <a:rPr lang="it-IT" sz="2000" dirty="0" err="1">
                <a:latin typeface="Times New Roman" panose="02020603050405020304" pitchFamily="18" charset="0"/>
                <a:cs typeface="Times New Roman" panose="02020603050405020304" pitchFamily="18" charset="0"/>
              </a:rPr>
              <a:t>probability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 product </a:t>
            </a:r>
            <a:r>
              <a:rPr lang="it-IT" sz="2000" dirty="0" err="1">
                <a:latin typeface="Times New Roman" panose="02020603050405020304" pitchFamily="18" charset="0"/>
                <a:cs typeface="Times New Roman" panose="02020603050405020304" pitchFamily="18" charset="0"/>
              </a:rPr>
              <a:t>is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bought</a:t>
            </a:r>
            <a:r>
              <a:rPr lang="it-IT" sz="2000" dirty="0">
                <a:latin typeface="Times New Roman" panose="02020603050405020304" pitchFamily="18" charset="0"/>
                <a:cs typeface="Times New Roman" panose="02020603050405020304" pitchFamily="18" charset="0"/>
              </a:rPr>
              <a:t> in </a:t>
            </a:r>
            <a:r>
              <a:rPr lang="it-IT" sz="2000" dirty="0" err="1">
                <a:latin typeface="Times New Roman" panose="02020603050405020304" pitchFamily="18" charset="0"/>
                <a:cs typeface="Times New Roman" panose="02020603050405020304" pitchFamily="18" charset="0"/>
              </a:rPr>
              <a:t>any</a:t>
            </a:r>
            <a:r>
              <a:rPr lang="it-IT" sz="2000" dirty="0">
                <a:latin typeface="Times New Roman" panose="02020603050405020304" pitchFamily="18" charset="0"/>
                <a:cs typeface="Times New Roman" panose="02020603050405020304" pitchFamily="18" charset="0"/>
              </a:rPr>
              <a:t> chain, </a:t>
            </a:r>
            <a:r>
              <a:rPr lang="it-IT" sz="2000" dirty="0" err="1">
                <a:latin typeface="Times New Roman" panose="02020603050405020304" pitchFamily="18" charset="0"/>
                <a:cs typeface="Times New Roman" panose="02020603050405020304" pitchFamily="18" charset="0"/>
              </a:rPr>
              <a:t>given</a:t>
            </a:r>
            <a:r>
              <a:rPr lang="it-IT" sz="2000" dirty="0">
                <a:latin typeface="Times New Roman" panose="02020603050405020304" pitchFamily="18" charset="0"/>
                <a:cs typeface="Times New Roman" panose="02020603050405020304" pitchFamily="18" charset="0"/>
              </a:rPr>
              <a:t> the </a:t>
            </a:r>
            <a:r>
              <a:rPr lang="it-IT" sz="2000" dirty="0" err="1">
                <a:latin typeface="Times New Roman" panose="02020603050405020304" pitchFamily="18" charset="0"/>
                <a:cs typeface="Times New Roman" panose="02020603050405020304" pitchFamily="18" charset="0"/>
              </a:rPr>
              <a:t>starting</a:t>
            </a:r>
            <a:r>
              <a:rPr lang="it-IT" sz="2000" dirty="0">
                <a:latin typeface="Times New Roman" panose="02020603050405020304" pitchFamily="18" charset="0"/>
                <a:cs typeface="Times New Roman" panose="02020603050405020304" pitchFamily="18" charset="0"/>
              </a:rPr>
              <a:t> product.</a:t>
            </a:r>
          </a:p>
          <a:p>
            <a:pPr marL="0" indent="0">
              <a:lnSpc>
                <a:spcPct val="100000"/>
              </a:lnSpc>
              <a:spcBef>
                <a:spcPts val="0"/>
              </a:spcBef>
              <a:buNone/>
            </a:pPr>
            <a:r>
              <a:rPr lang="it-IT" sz="2000" dirty="0" err="1">
                <a:latin typeface="Times New Roman" panose="02020603050405020304" pitchFamily="18" charset="0"/>
                <a:cs typeface="Times New Roman" panose="02020603050405020304" pitchFamily="18" charset="0"/>
              </a:rPr>
              <a:t>Indeed</a:t>
            </a:r>
            <a:r>
              <a:rPr lang="it-IT" sz="2000" dirty="0">
                <a:latin typeface="Times New Roman" panose="02020603050405020304" pitchFamily="18" charset="0"/>
                <a:cs typeface="Times New Roman" panose="02020603050405020304" pitchFamily="18" charset="0"/>
              </a:rPr>
              <a:t> the chain </a:t>
            </a:r>
            <a:r>
              <a:rPr lang="it-IT" sz="2000" dirty="0" err="1">
                <a:latin typeface="Times New Roman" panose="02020603050405020304" pitchFamily="18" charset="0"/>
                <a:cs typeface="Times New Roman" panose="02020603050405020304" pitchFamily="18" charset="0"/>
              </a:rPr>
              <a:t>structure</a:t>
            </a:r>
            <a:r>
              <a:rPr lang="it-IT" sz="2000" dirty="0">
                <a:latin typeface="Times New Roman" panose="02020603050405020304" pitchFamily="18" charset="0"/>
                <a:cs typeface="Times New Roman" panose="02020603050405020304" pitchFamily="18" charset="0"/>
              </a:rPr>
              <a:t> and </a:t>
            </a:r>
            <a:r>
              <a:rPr lang="it-IT" sz="2000" dirty="0" err="1">
                <a:latin typeface="Times New Roman" panose="02020603050405020304" pitchFamily="18" charset="0"/>
                <a:cs typeface="Times New Roman" panose="02020603050405020304" pitchFamily="18" charset="0"/>
              </a:rPr>
              <a:t>ordered</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sequence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mimics</a:t>
            </a:r>
            <a:r>
              <a:rPr lang="it-IT" sz="2000" dirty="0">
                <a:latin typeface="Times New Roman" panose="02020603050405020304" pitchFamily="18" charset="0"/>
                <a:cs typeface="Times New Roman" panose="02020603050405020304" pitchFamily="18" charset="0"/>
              </a:rPr>
              <a:t> the order </a:t>
            </a:r>
            <a:r>
              <a:rPr lang="it-IT" sz="2000" dirty="0" err="1">
                <a:latin typeface="Times New Roman" panose="02020603050405020304" pitchFamily="18" charset="0"/>
                <a:cs typeface="Times New Roman" panose="02020603050405020304" pitchFamily="18" charset="0"/>
              </a:rPr>
              <a:t>that</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is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caused</a:t>
            </a:r>
            <a:r>
              <a:rPr lang="it-IT" sz="2000" dirty="0">
                <a:latin typeface="Times New Roman" panose="02020603050405020304" pitchFamily="18" charset="0"/>
                <a:cs typeface="Times New Roman" panose="02020603050405020304" pitchFamily="18" charset="0"/>
              </a:rPr>
              <a:t> by the </a:t>
            </a:r>
            <a:r>
              <a:rPr lang="it-IT" sz="2000" dirty="0" err="1">
                <a:latin typeface="Times New Roman" panose="02020603050405020304" pitchFamily="18" charset="0"/>
                <a:cs typeface="Times New Roman" panose="02020603050405020304" pitchFamily="18" charset="0"/>
              </a:rPr>
              <a:t>depth</a:t>
            </a:r>
            <a:r>
              <a:rPr lang="it-IT" sz="2000" dirty="0">
                <a:latin typeface="Times New Roman" panose="02020603050405020304" pitchFamily="18" charset="0"/>
                <a:cs typeface="Times New Roman" panose="02020603050405020304" pitchFamily="18" charset="0"/>
              </a:rPr>
              <a:t>-first </a:t>
            </a:r>
            <a:r>
              <a:rPr lang="it-IT" sz="2000" dirty="0" err="1">
                <a:latin typeface="Times New Roman" panose="02020603050405020304" pitchFamily="18" charset="0"/>
                <a:cs typeface="Times New Roman" panose="02020603050405020304" pitchFamily="18" charset="0"/>
              </a:rPr>
              <a:t>approach</a:t>
            </a:r>
            <a:r>
              <a:rPr lang="it-IT" sz="2000" dirty="0">
                <a:latin typeface="Times New Roman" panose="02020603050405020304" pitchFamily="18" charset="0"/>
                <a:cs typeface="Times New Roman" panose="02020603050405020304" pitchFamily="18" charset="0"/>
              </a:rPr>
              <a:t> of the </a:t>
            </a:r>
            <a:r>
              <a:rPr lang="it-IT" sz="2000" dirty="0" err="1">
                <a:latin typeface="Times New Roman" panose="02020603050405020304" pitchFamily="18" charset="0"/>
                <a:cs typeface="Times New Roman" panose="02020603050405020304" pitchFamily="18" charset="0"/>
              </a:rPr>
              <a:t>exploration</a:t>
            </a:r>
            <a:r>
              <a:rPr lang="it-IT" sz="2000" dirty="0">
                <a:latin typeface="Times New Roman" panose="02020603050405020304" pitchFamily="18" charset="0"/>
                <a:cs typeface="Times New Roman" panose="02020603050405020304" pitchFamily="18" charset="0"/>
              </a:rPr>
              <a:t> of the website.</a:t>
            </a:r>
          </a:p>
        </p:txBody>
      </p:sp>
      <p:sp>
        <p:nvSpPr>
          <p:cNvPr id="4" name="Segnaposto numero diapositiva 3">
            <a:extLst>
              <a:ext uri="{FF2B5EF4-FFF2-40B4-BE49-F238E27FC236}">
                <a16:creationId xmlns:a16="http://schemas.microsoft.com/office/drawing/2014/main" id="{1124B07D-7A20-AD9B-E3D9-C755E0C056A9}"/>
              </a:ext>
            </a:extLst>
          </p:cNvPr>
          <p:cNvSpPr>
            <a:spLocks noGrp="1"/>
          </p:cNvSpPr>
          <p:nvPr>
            <p:ph type="sldNum" sz="quarter" idx="12"/>
          </p:nvPr>
        </p:nvSpPr>
        <p:spPr/>
        <p:txBody>
          <a:bodyPr/>
          <a:lstStyle/>
          <a:p>
            <a:fld id="{61C956A2-680A-48D7-A037-C726CE4ABA8D}" type="slidenum">
              <a:rPr lang="it-IT" smtClean="0"/>
              <a:t>34</a:t>
            </a:fld>
            <a:endParaRPr lang="it-IT"/>
          </a:p>
        </p:txBody>
      </p:sp>
    </p:spTree>
    <p:extLst>
      <p:ext uri="{BB962C8B-B14F-4D97-AF65-F5344CB8AC3E}">
        <p14:creationId xmlns:p14="http://schemas.microsoft.com/office/powerpoint/2010/main" val="2854950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normAutofit/>
          </a:bodyPr>
          <a:lstStyle/>
          <a:p>
            <a:r>
              <a:rPr lang="it-IT" sz="4400"/>
              <a:t>4. </a:t>
            </a:r>
            <a:r>
              <a:rPr lang="it-IT" sz="4400" err="1">
                <a:solidFill>
                  <a:schemeClr val="accent1"/>
                </a:solidFill>
                <a:latin typeface="Times New Roman" panose="02020603050405020304" pitchFamily="18" charset="0"/>
                <a:cs typeface="Times New Roman" panose="02020603050405020304" pitchFamily="18" charset="0"/>
              </a:rPr>
              <a:t>Exact</a:t>
            </a:r>
            <a:r>
              <a:rPr lang="it-IT" sz="4400">
                <a:solidFill>
                  <a:schemeClr val="accent1"/>
                </a:solidFill>
                <a:latin typeface="Times New Roman" panose="02020603050405020304" pitchFamily="18" charset="0"/>
                <a:cs typeface="Times New Roman" panose="02020603050405020304" pitchFamily="18" charset="0"/>
              </a:rPr>
              <a:t> Profit </a:t>
            </a:r>
            <a:r>
              <a:rPr lang="it-IT" sz="4400" err="1">
                <a:solidFill>
                  <a:schemeClr val="accent1"/>
                </a:solidFill>
                <a:latin typeface="Times New Roman" panose="02020603050405020304" pitchFamily="18" charset="0"/>
                <a:cs typeface="Times New Roman" panose="02020603050405020304" pitchFamily="18" charset="0"/>
              </a:rPr>
              <a:t>Calculator</a:t>
            </a:r>
            <a:r>
              <a:rPr lang="it-IT" sz="4400">
                <a:solidFill>
                  <a:schemeClr val="accent1"/>
                </a:solidFill>
                <a:latin typeface="Times New Roman" panose="02020603050405020304" pitchFamily="18" charset="0"/>
                <a:cs typeface="Times New Roman" panose="02020603050405020304" pitchFamily="18" charset="0"/>
              </a:rPr>
              <a:t>: </a:t>
            </a:r>
            <a:r>
              <a:rPr lang="it-IT" sz="4400" err="1">
                <a:solidFill>
                  <a:schemeClr val="accent1"/>
                </a:solidFill>
                <a:latin typeface="Times New Roman" panose="02020603050405020304" pitchFamily="18" charset="0"/>
                <a:cs typeface="Times New Roman" panose="02020603050405020304" pitchFamily="18" charset="0"/>
              </a:rPr>
              <a:t>Mathematics</a:t>
            </a:r>
            <a:endParaRPr lang="it-IT" sz="240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706293" y="1506865"/>
                <a:ext cx="10723707" cy="5247440"/>
              </a:xfrm>
            </p:spPr>
            <p:txBody>
              <a:bodyPr>
                <a:normAutofit fontScale="92500"/>
              </a:bodyPr>
              <a:lstStyle/>
              <a:p>
                <a:pPr marL="0" indent="0">
                  <a:lnSpc>
                    <a:spcPct val="100000"/>
                  </a:lnSpc>
                  <a:spcBef>
                    <a:spcPts val="0"/>
                  </a:spcBef>
                  <a:buNone/>
                </a:pPr>
                <a:r>
                  <a:rPr lang="it-IT" sz="1900" dirty="0" err="1">
                    <a:latin typeface="Times New Roman" panose="02020603050405020304" pitchFamily="18" charset="0"/>
                    <a:cs typeface="Times New Roman" panose="02020603050405020304" pitchFamily="18" charset="0"/>
                  </a:rPr>
                  <a:t>Consider</a:t>
                </a:r>
                <a:r>
                  <a:rPr lang="it-IT" sz="1900" dirty="0">
                    <a:latin typeface="Times New Roman" panose="02020603050405020304" pitchFamily="18" charset="0"/>
                    <a:cs typeface="Times New Roman" panose="02020603050405020304" pitchFamily="18" charset="0"/>
                  </a:rPr>
                  <a:t> the following chain </a:t>
                </a:r>
                <a:r>
                  <a:rPr lang="it-IT" sz="1900" dirty="0" err="1">
                    <a:latin typeface="Times New Roman" panose="02020603050405020304" pitchFamily="18" charset="0"/>
                    <a:cs typeface="Times New Roman" panose="02020603050405020304" pitchFamily="18" charset="0"/>
                  </a:rPr>
                  <a:t>where</a:t>
                </a:r>
                <a:r>
                  <a:rPr lang="it-IT" sz="1900" dirty="0">
                    <a:latin typeface="Times New Roman" panose="02020603050405020304" pitchFamily="18" charset="0"/>
                    <a:cs typeface="Times New Roman" panose="02020603050405020304" pitchFamily="18" charset="0"/>
                  </a:rPr>
                  <a:t>:</a:t>
                </a:r>
              </a:p>
              <a:p>
                <a:pPr>
                  <a:lnSpc>
                    <a:spcPct val="100000"/>
                  </a:lnSpc>
                  <a:spcBef>
                    <a:spcPts val="0"/>
                  </a:spcBef>
                </a:pPr>
                <a:r>
                  <a:rPr lang="it-IT" sz="1900" dirty="0">
                    <a:latin typeface="Times New Roman" panose="02020603050405020304" pitchFamily="18" charset="0"/>
                    <a:cs typeface="Times New Roman" panose="02020603050405020304" pitchFamily="18" charset="0"/>
                  </a:rPr>
                  <a:t>p1 </a:t>
                </a:r>
                <a:r>
                  <a:rPr lang="it-IT" sz="1900" dirty="0" err="1">
                    <a:latin typeface="Times New Roman" panose="02020603050405020304" pitchFamily="18" charset="0"/>
                    <a:cs typeface="Times New Roman" panose="02020603050405020304" pitchFamily="18" charset="0"/>
                  </a:rPr>
                  <a:t>is</a:t>
                </a:r>
                <a:r>
                  <a:rPr lang="it-IT" sz="1900" dirty="0">
                    <a:latin typeface="Times New Roman" panose="02020603050405020304" pitchFamily="18" charset="0"/>
                    <a:cs typeface="Times New Roman" panose="02020603050405020304" pitchFamily="18" charset="0"/>
                  </a:rPr>
                  <a:t> the </a:t>
                </a:r>
                <a:r>
                  <a:rPr lang="it-IT" sz="1900" dirty="0" err="1">
                    <a:latin typeface="Times New Roman" panose="02020603050405020304" pitchFamily="18" charset="0"/>
                    <a:cs typeface="Times New Roman" panose="02020603050405020304" pitchFamily="18" charset="0"/>
                  </a:rPr>
                  <a:t>starting</a:t>
                </a:r>
                <a:r>
                  <a:rPr lang="it-IT" sz="1900" dirty="0">
                    <a:latin typeface="Times New Roman" panose="02020603050405020304" pitchFamily="18" charset="0"/>
                    <a:cs typeface="Times New Roman" panose="02020603050405020304" pitchFamily="18" charset="0"/>
                  </a:rPr>
                  <a:t> product of the chain;</a:t>
                </a:r>
              </a:p>
              <a:p>
                <a:pPr>
                  <a:lnSpc>
                    <a:spcPct val="100000"/>
                  </a:lnSpc>
                  <a:spcBef>
                    <a:spcPts val="0"/>
                  </a:spcBef>
                </a:pPr>
                <a:r>
                  <a:rPr lang="it-IT" sz="1900" dirty="0">
                    <a:latin typeface="Times New Roman" panose="02020603050405020304" pitchFamily="18" charset="0"/>
                    <a:cs typeface="Times New Roman" panose="02020603050405020304" pitchFamily="18" charset="0"/>
                  </a:rPr>
                  <a:t>on </a:t>
                </a:r>
                <a:r>
                  <a:rPr lang="it-IT" sz="1900" dirty="0" err="1">
                    <a:latin typeface="Times New Roman" panose="02020603050405020304" pitchFamily="18" charset="0"/>
                    <a:cs typeface="Times New Roman" panose="02020603050405020304" pitchFamily="18" charset="0"/>
                  </a:rPr>
                  <a:t>all</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previous</a:t>
                </a:r>
                <a:r>
                  <a:rPr lang="it-IT" sz="1900" dirty="0">
                    <a:latin typeface="Times New Roman" panose="02020603050405020304" pitchFamily="18" charset="0"/>
                    <a:cs typeface="Times New Roman" panose="02020603050405020304" pitchFamily="18" charset="0"/>
                  </a:rPr>
                  <a:t> chains </a:t>
                </a:r>
                <a:r>
                  <a:rPr lang="it-IT" sz="1900" dirty="0" err="1">
                    <a:latin typeface="Times New Roman" panose="02020603050405020304" pitchFamily="18" charset="0"/>
                    <a:cs typeface="Times New Roman" panose="02020603050405020304" pitchFamily="18" charset="0"/>
                  </a:rPr>
                  <a:t>having</a:t>
                </a:r>
                <a:r>
                  <a:rPr lang="it-IT" sz="1900" dirty="0">
                    <a:latin typeface="Times New Roman" panose="02020603050405020304" pitchFamily="18" charset="0"/>
                    <a:cs typeface="Times New Roman" panose="02020603050405020304" pitchFamily="18" charset="0"/>
                  </a:rPr>
                  <a:t> p1 </a:t>
                </a:r>
                <a:r>
                  <a:rPr lang="it-IT" sz="1900" dirty="0" err="1">
                    <a:latin typeface="Times New Roman" panose="02020603050405020304" pitchFamily="18" charset="0"/>
                    <a:cs typeface="Times New Roman" panose="02020603050405020304" pitchFamily="18" charset="0"/>
                  </a:rPr>
                  <a:t>as</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starting</a:t>
                </a:r>
                <a:r>
                  <a:rPr lang="it-IT" sz="1900" dirty="0">
                    <a:latin typeface="Times New Roman" panose="02020603050405020304" pitchFamily="18" charset="0"/>
                    <a:cs typeface="Times New Roman" panose="02020603050405020304" pitchFamily="18" charset="0"/>
                  </a:rPr>
                  <a:t> product, </a:t>
                </a:r>
                <a:r>
                  <a:rPr lang="it-IT" sz="1900" dirty="0" err="1">
                    <a:latin typeface="Times New Roman" panose="02020603050405020304" pitchFamily="18" charset="0"/>
                    <a:cs typeface="Times New Roman" panose="02020603050405020304" pitchFamily="18" charset="0"/>
                  </a:rPr>
                  <a:t>we</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have</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filled</a:t>
                </a:r>
                <a:r>
                  <a:rPr lang="it-IT" sz="1900" dirty="0">
                    <a:latin typeface="Times New Roman" panose="02020603050405020304" pitchFamily="18" charset="0"/>
                    <a:cs typeface="Times New Roman" panose="02020603050405020304" pitchFamily="18" charset="0"/>
                  </a:rPr>
                  <a:t> a (</a:t>
                </a:r>
                <a:r>
                  <a:rPr lang="it-IT" sz="1900" dirty="0" err="1">
                    <a:latin typeface="Times New Roman" panose="02020603050405020304" pitchFamily="18" charset="0"/>
                    <a:cs typeface="Times New Roman" panose="02020603050405020304" pitchFamily="18" charset="0"/>
                  </a:rPr>
                  <a:t>partial</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version</a:t>
                </a:r>
                <a:r>
                  <a:rPr lang="it-IT" sz="1900" dirty="0">
                    <a:latin typeface="Times New Roman" panose="02020603050405020304" pitchFamily="18" charset="0"/>
                    <a:cs typeface="Times New Roman" panose="02020603050405020304" pitchFamily="18" charset="0"/>
                  </a:rPr>
                  <a:t> of:</a:t>
                </a:r>
              </a:p>
              <a:p>
                <a:pPr lvl="1">
                  <a:lnSpc>
                    <a:spcPct val="100000"/>
                  </a:lnSpc>
                  <a:spcBef>
                    <a:spcPts val="0"/>
                  </a:spcBef>
                </a:pPr>
                <a:r>
                  <a:rPr lang="it-IT" sz="1700" dirty="0" err="1">
                    <a:latin typeface="Consolas" panose="020B0609020204030204" pitchFamily="49" charset="0"/>
                    <a:cs typeface="Times New Roman" panose="02020603050405020304" pitchFamily="18" charset="0"/>
                  </a:rPr>
                  <a:t>seen_prob</a:t>
                </a:r>
                <a:r>
                  <a:rPr lang="it-IT" sz="1900" dirty="0">
                    <a:latin typeface="Times New Roman" panose="02020603050405020304" pitchFamily="18" charset="0"/>
                    <a:cs typeface="Times New Roman" panose="02020603050405020304" pitchFamily="18" charset="0"/>
                  </a:rPr>
                  <a:t>:</a:t>
                </a:r>
                <a:r>
                  <a:rPr lang="it-IT" sz="26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probability</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that</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each</a:t>
                </a:r>
                <a:r>
                  <a:rPr lang="it-IT" sz="1900" dirty="0">
                    <a:latin typeface="Times New Roman" panose="02020603050405020304" pitchFamily="18" charset="0"/>
                    <a:cs typeface="Times New Roman" panose="02020603050405020304" pitchFamily="18" charset="0"/>
                  </a:rPr>
                  <a:t> product </a:t>
                </a:r>
                <a:r>
                  <a:rPr lang="it-IT" sz="1900" dirty="0" err="1">
                    <a:latin typeface="Times New Roman" panose="02020603050405020304" pitchFamily="18" charset="0"/>
                    <a:cs typeface="Times New Roman" panose="02020603050405020304" pitchFamily="18" charset="0"/>
                  </a:rPr>
                  <a:t>has</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been</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seen</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as</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primary</a:t>
                </a:r>
                <a:r>
                  <a:rPr lang="it-IT" sz="1900" dirty="0">
                    <a:latin typeface="Times New Roman" panose="02020603050405020304" pitchFamily="18" charset="0"/>
                    <a:cs typeface="Times New Roman" panose="02020603050405020304" pitchFamily="18" charset="0"/>
                  </a:rPr>
                  <a:t> in </a:t>
                </a:r>
                <a:r>
                  <a:rPr lang="it-IT" sz="1900" dirty="0" err="1">
                    <a:latin typeface="Times New Roman" panose="02020603050405020304" pitchFamily="18" charset="0"/>
                    <a:cs typeface="Times New Roman" panose="02020603050405020304" pitchFamily="18" charset="0"/>
                  </a:rPr>
                  <a:t>previous</a:t>
                </a:r>
                <a:r>
                  <a:rPr lang="it-IT" sz="1900" dirty="0">
                    <a:latin typeface="Times New Roman" panose="02020603050405020304" pitchFamily="18" charset="0"/>
                    <a:cs typeface="Times New Roman" panose="02020603050405020304" pitchFamily="18" charset="0"/>
                  </a:rPr>
                  <a:t> chains</a:t>
                </a:r>
                <a:r>
                  <a:rPr lang="it-IT" sz="2200" dirty="0">
                    <a:latin typeface="Times New Roman" panose="02020603050405020304" pitchFamily="18" charset="0"/>
                    <a:cs typeface="Times New Roman" panose="02020603050405020304" pitchFamily="18" charset="0"/>
                  </a:rPr>
                  <a:t>.</a:t>
                </a:r>
                <a:endParaRPr lang="it-IT" sz="2600" dirty="0">
                  <a:latin typeface="Times New Roman" panose="02020603050405020304" pitchFamily="18" charset="0"/>
                  <a:cs typeface="Times New Roman" panose="02020603050405020304" pitchFamily="18" charset="0"/>
                </a:endParaRPr>
              </a:p>
              <a:p>
                <a:pPr lvl="1">
                  <a:lnSpc>
                    <a:spcPct val="100000"/>
                  </a:lnSpc>
                  <a:spcBef>
                    <a:spcPts val="0"/>
                  </a:spcBef>
                </a:pPr>
                <a:r>
                  <a:rPr lang="it-IT" sz="1700" dirty="0">
                    <a:latin typeface="Consolas" panose="020B0609020204030204" pitchFamily="49" charset="0"/>
                    <a:cs typeface="Times New Roman" panose="02020603050405020304" pitchFamily="18" charset="0"/>
                  </a:rPr>
                  <a:t>prob_per_p1</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probability</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that</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each</a:t>
                </a:r>
                <a:r>
                  <a:rPr lang="it-IT" sz="1900" dirty="0">
                    <a:latin typeface="Times New Roman" panose="02020603050405020304" pitchFamily="18" charset="0"/>
                    <a:cs typeface="Times New Roman" panose="02020603050405020304" pitchFamily="18" charset="0"/>
                  </a:rPr>
                  <a:t> product </a:t>
                </a:r>
                <a:r>
                  <a:rPr lang="it-IT" sz="1900" dirty="0" err="1">
                    <a:latin typeface="Times New Roman" panose="02020603050405020304" pitchFamily="18" charset="0"/>
                    <a:cs typeface="Times New Roman" panose="02020603050405020304" pitchFamily="18" charset="0"/>
                  </a:rPr>
                  <a:t>has</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been</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bought</a:t>
                </a:r>
                <a:r>
                  <a:rPr lang="it-IT" sz="1900" dirty="0">
                    <a:latin typeface="Times New Roman" panose="02020603050405020304" pitchFamily="18" charset="0"/>
                    <a:cs typeface="Times New Roman" panose="02020603050405020304" pitchFamily="18" charset="0"/>
                  </a:rPr>
                  <a:t> in a </a:t>
                </a:r>
                <a:r>
                  <a:rPr lang="it-IT" sz="1900" dirty="0" err="1">
                    <a:latin typeface="Times New Roman" panose="02020603050405020304" pitchFamily="18" charset="0"/>
                    <a:cs typeface="Times New Roman" panose="02020603050405020304" pitchFamily="18" charset="0"/>
                  </a:rPr>
                  <a:t>previous</a:t>
                </a:r>
                <a:r>
                  <a:rPr lang="it-IT" sz="1900" dirty="0">
                    <a:latin typeface="Times New Roman" panose="02020603050405020304" pitchFamily="18" charset="0"/>
                    <a:cs typeface="Times New Roman" panose="02020603050405020304" pitchFamily="18" charset="0"/>
                  </a:rPr>
                  <a:t> chain.</a:t>
                </a:r>
              </a:p>
              <a:p>
                <a:pPr marL="0" indent="0">
                  <a:lnSpc>
                    <a:spcPct val="100000"/>
                  </a:lnSpc>
                  <a:spcBef>
                    <a:spcPts val="0"/>
                  </a:spcBef>
                  <a:buNone/>
                </a:pPr>
                <a:endParaRPr lang="it-IT" sz="1900" dirty="0">
                  <a:latin typeface="Times New Roman" panose="02020603050405020304" pitchFamily="18" charset="0"/>
                  <a:cs typeface="Times New Roman" panose="02020603050405020304" pitchFamily="18" charset="0"/>
                </a:endParaRPr>
              </a:p>
              <a:p>
                <a:pPr marL="0" indent="0">
                  <a:lnSpc>
                    <a:spcPct val="100000"/>
                  </a:lnSpc>
                  <a:spcBef>
                    <a:spcPts val="0"/>
                  </a:spcBef>
                  <a:spcAft>
                    <a:spcPts val="600"/>
                  </a:spcAft>
                  <a:buNone/>
                </a:pPr>
                <a:r>
                  <a:rPr lang="it-IT" sz="1900" dirty="0" err="1">
                    <a:latin typeface="Times New Roman" panose="02020603050405020304" pitchFamily="18" charset="0"/>
                    <a:cs typeface="Times New Roman" panose="02020603050405020304" pitchFamily="18" charset="0"/>
                  </a:rPr>
                  <a:t>We</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now</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fill</a:t>
                </a:r>
                <a:r>
                  <a:rPr lang="it-IT" sz="1900" dirty="0">
                    <a:latin typeface="Times New Roman" panose="02020603050405020304" pitchFamily="18" charset="0"/>
                    <a:cs typeface="Times New Roman" panose="02020603050405020304" pitchFamily="18" charset="0"/>
                  </a:rPr>
                  <a:t> in the </a:t>
                </a:r>
                <a:r>
                  <a:rPr lang="it-IT" sz="1900" dirty="0" err="1">
                    <a:latin typeface="Times New Roman" panose="02020603050405020304" pitchFamily="18" charset="0"/>
                    <a:cs typeface="Times New Roman" panose="02020603050405020304" pitchFamily="18" charset="0"/>
                  </a:rPr>
                  <a:t>vector</a:t>
                </a:r>
                <a:r>
                  <a:rPr lang="it-IT" sz="1900" dirty="0">
                    <a:latin typeface="Times New Roman" panose="02020603050405020304" pitchFamily="18" charset="0"/>
                    <a:cs typeface="Times New Roman" panose="02020603050405020304" pitchFamily="18" charset="0"/>
                  </a:rPr>
                  <a:t> </a:t>
                </a:r>
                <a:r>
                  <a:rPr lang="it-IT" sz="1700" dirty="0" err="1">
                    <a:latin typeface="Consolas" panose="020B0609020204030204" pitchFamily="49" charset="0"/>
                    <a:cs typeface="Times New Roman" panose="02020603050405020304" pitchFamily="18" charset="0"/>
                  </a:rPr>
                  <a:t>click_in_chain</a:t>
                </a:r>
                <a:r>
                  <a:rPr lang="it-IT" sz="1700" dirty="0">
                    <a:latin typeface="Consolas" panose="020B0609020204030204" pitchFamily="49" charset="0"/>
                    <a:cs typeface="Times New Roman" panose="02020603050405020304" pitchFamily="18" charset="0"/>
                  </a:rPr>
                  <a:t> </a:t>
                </a:r>
                <a:r>
                  <a:rPr lang="it-IT" sz="1900" dirty="0">
                    <a:latin typeface="Times New Roman" panose="02020603050405020304" pitchFamily="18" charset="0"/>
                    <a:cs typeface="Times New Roman" panose="02020603050405020304" pitchFamily="18" charset="0"/>
                  </a:rPr>
                  <a:t>(</a:t>
                </a:r>
                <a:r>
                  <a:rPr lang="it-IT" sz="1900" dirty="0" err="1">
                    <a:latin typeface="Times New Roman" panose="02020603050405020304" pitchFamily="18" charset="0"/>
                    <a:cs typeface="Times New Roman" panose="02020603050405020304" pitchFamily="18" charset="0"/>
                  </a:rPr>
                  <a:t>probability</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that</a:t>
                </a:r>
                <a:r>
                  <a:rPr lang="it-IT" sz="1900" dirty="0">
                    <a:latin typeface="Times New Roman" panose="02020603050405020304" pitchFamily="18" charset="0"/>
                    <a:cs typeface="Times New Roman" panose="02020603050405020304" pitchFamily="18" charset="0"/>
                  </a:rPr>
                  <a:t> a product </a:t>
                </a:r>
                <a:r>
                  <a:rPr lang="it-IT" sz="1900" dirty="0" err="1">
                    <a:latin typeface="Times New Roman" panose="02020603050405020304" pitchFamily="18" charset="0"/>
                    <a:cs typeface="Times New Roman" panose="02020603050405020304" pitchFamily="18" charset="0"/>
                  </a:rPr>
                  <a:t>is</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bought</a:t>
                </a:r>
                <a:r>
                  <a:rPr lang="it-IT" sz="1900" dirty="0">
                    <a:latin typeface="Times New Roman" panose="02020603050405020304" pitchFamily="18" charset="0"/>
                    <a:cs typeface="Times New Roman" panose="02020603050405020304" pitchFamily="18" charset="0"/>
                  </a:rPr>
                  <a:t> in the </a:t>
                </a:r>
                <a:r>
                  <a:rPr lang="it-IT" sz="1900" dirty="0" err="1">
                    <a:latin typeface="Times New Roman" panose="02020603050405020304" pitchFamily="18" charset="0"/>
                    <a:cs typeface="Times New Roman" panose="02020603050405020304" pitchFamily="18" charset="0"/>
                  </a:rPr>
                  <a:t>current</a:t>
                </a:r>
                <a:r>
                  <a:rPr lang="it-IT" sz="1900" dirty="0">
                    <a:latin typeface="Times New Roman" panose="02020603050405020304" pitchFamily="18" charset="0"/>
                    <a:cs typeface="Times New Roman" panose="02020603050405020304" pitchFamily="18" charset="0"/>
                  </a:rPr>
                  <a:t> chain) </a:t>
                </a:r>
                <a:r>
                  <a:rPr lang="it-IT" sz="1900" dirty="0" err="1">
                    <a:latin typeface="Times New Roman" panose="02020603050405020304" pitchFamily="18" charset="0"/>
                    <a:cs typeface="Times New Roman" panose="02020603050405020304" pitchFamily="18" charset="0"/>
                  </a:rPr>
                  <a:t>according</a:t>
                </a:r>
                <a:r>
                  <a:rPr lang="it-IT" sz="1900" dirty="0">
                    <a:latin typeface="Times New Roman" panose="02020603050405020304" pitchFamily="18" charset="0"/>
                    <a:cs typeface="Times New Roman" panose="02020603050405020304" pitchFamily="18" charset="0"/>
                  </a:rPr>
                  <a:t> to the following </a:t>
                </a:r>
                <a:r>
                  <a:rPr lang="it-IT" sz="1900" dirty="0" err="1">
                    <a:latin typeface="Times New Roman" panose="02020603050405020304" pitchFamily="18" charset="0"/>
                    <a:cs typeface="Times New Roman" panose="02020603050405020304" pitchFamily="18" charset="0"/>
                  </a:rPr>
                  <a:t>scheme</a:t>
                </a:r>
                <a:r>
                  <a:rPr lang="it-IT" sz="1900" dirty="0">
                    <a:latin typeface="Times New Roman" panose="02020603050405020304" pitchFamily="18" charset="0"/>
                    <a:cs typeface="Times New Roman" panose="02020603050405020304" pitchFamily="18" charset="0"/>
                  </a:rPr>
                  <a:t>:</a:t>
                </a:r>
              </a:p>
              <a:p>
                <a:pPr marL="457200" indent="-457200">
                  <a:lnSpc>
                    <a:spcPct val="100000"/>
                  </a:lnSpc>
                  <a:spcBef>
                    <a:spcPts val="0"/>
                  </a:spcBef>
                  <a:buFont typeface="+mj-lt"/>
                  <a:buAutoNum type="arabicPeriod"/>
                </a:pPr>
                <a14:m>
                  <m:oMath xmlns:m="http://schemas.openxmlformats.org/officeDocument/2006/math">
                    <m:r>
                      <m:rPr>
                        <m:nor/>
                      </m:rPr>
                      <a:rPr lang="it-IT" sz="1800" b="0" i="0" smtClean="0">
                        <a:latin typeface="Consolas" panose="020B0609020204030204" pitchFamily="49" charset="0"/>
                      </a:rPr>
                      <m:t>click</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in</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chain</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1</m:t>
                            </m:r>
                          </m:sub>
                        </m:sSub>
                      </m:e>
                    </m:d>
                    <m:r>
                      <m:rPr>
                        <m:nor/>
                      </m:rPr>
                      <a:rPr lang="it-IT" sz="1800" b="0" i="0" smtClean="0">
                        <a:latin typeface="Consolas" panose="020B0609020204030204" pitchFamily="49" charset="0"/>
                      </a:rPr>
                      <m:t>=</m:t>
                    </m:r>
                    <m:r>
                      <m:rPr>
                        <m:nor/>
                      </m:rPr>
                      <a:rPr lang="it-IT" sz="1800" b="0" i="0" smtClean="0">
                        <a:latin typeface="Consolas" panose="020B0609020204030204" pitchFamily="49" charset="0"/>
                      </a:rPr>
                      <m:t>cr</m:t>
                    </m:r>
                    <m:r>
                      <m:rPr>
                        <m:nor/>
                      </m:rPr>
                      <a:rPr lang="it-IT" sz="1800" b="0" i="0" smtClean="0">
                        <a:latin typeface="Consolas" panose="020B0609020204030204" pitchFamily="49" charset="0"/>
                      </a:rPr>
                      <m:t>(</m:t>
                    </m:r>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1</m:t>
                        </m:r>
                      </m:sub>
                    </m:sSub>
                    <m:r>
                      <m:rPr>
                        <m:nor/>
                      </m:rPr>
                      <a:rPr lang="it-IT" sz="1800" b="0" i="0" smtClean="0">
                        <a:latin typeface="Consolas" panose="020B0609020204030204" pitchFamily="49" charset="0"/>
                      </a:rPr>
                      <m:t>)</m:t>
                    </m:r>
                  </m:oMath>
                </a14:m>
                <a:endParaRPr lang="it-IT" sz="1800" dirty="0">
                  <a:latin typeface="Consolas" panose="020B0609020204030204" pitchFamily="49" charset="0"/>
                  <a:cs typeface="Times New Roman" panose="02020603050405020304" pitchFamily="18" charset="0"/>
                </a:endParaRPr>
              </a:p>
              <a:p>
                <a:pPr marL="457200" indent="-457200">
                  <a:lnSpc>
                    <a:spcPct val="100000"/>
                  </a:lnSpc>
                  <a:spcBef>
                    <a:spcPts val="0"/>
                  </a:spcBef>
                  <a:buFont typeface="+mj-lt"/>
                  <a:buAutoNum type="arabicPeriod"/>
                </a:pPr>
                <a14:m>
                  <m:oMath xmlns:m="http://schemas.openxmlformats.org/officeDocument/2006/math">
                    <m:r>
                      <m:rPr>
                        <m:nor/>
                      </m:rPr>
                      <a:rPr lang="it-IT" sz="1800" b="0" i="0" smtClean="0">
                        <a:latin typeface="Consolas" panose="020B0609020204030204" pitchFamily="49" charset="0"/>
                      </a:rPr>
                      <m:t>for</m:t>
                    </m:r>
                    <m:r>
                      <m:rPr>
                        <m:nor/>
                      </m:rPr>
                      <a:rPr lang="it-IT" sz="1800" b="0" i="0" smtClean="0">
                        <a:latin typeface="Consolas" panose="020B0609020204030204" pitchFamily="49" charset="0"/>
                      </a:rPr>
                      <m:t> </m:t>
                    </m:r>
                    <m:r>
                      <m:rPr>
                        <m:nor/>
                      </m:rPr>
                      <a:rPr lang="it-IT" sz="1800" b="0" i="0" smtClean="0">
                        <a:latin typeface="Consolas" panose="020B0609020204030204" pitchFamily="49" charset="0"/>
                      </a:rPr>
                      <m:t>i</m:t>
                    </m:r>
                    <m:r>
                      <m:rPr>
                        <m:nor/>
                      </m:rPr>
                      <a:rPr lang="it-IT" sz="1800" b="0" i="0" smtClean="0">
                        <a:latin typeface="Consolas" panose="020B0609020204030204" pitchFamily="49" charset="0"/>
                      </a:rPr>
                      <m:t>=2,…,5:</m:t>
                    </m:r>
                  </m:oMath>
                </a14:m>
                <a:endParaRPr lang="it-IT" sz="1800" dirty="0">
                  <a:latin typeface="Consolas" panose="020B0609020204030204" pitchFamily="49" charset="0"/>
                  <a:cs typeface="Times New Roman" panose="02020603050405020304" pitchFamily="18" charset="0"/>
                </a:endParaRPr>
              </a:p>
              <a:p>
                <a:pPr marL="800100" lvl="1" indent="-342900">
                  <a:lnSpc>
                    <a:spcPct val="100000"/>
                  </a:lnSpc>
                  <a:spcBef>
                    <a:spcPts val="0"/>
                  </a:spcBef>
                  <a:buFont typeface="+mj-lt"/>
                  <a:buAutoNum type="alphaLcPeriod"/>
                </a:pPr>
                <a14:m>
                  <m:oMath xmlns:m="http://schemas.openxmlformats.org/officeDocument/2006/math">
                    <m:r>
                      <m:rPr>
                        <m:nor/>
                      </m:rPr>
                      <a:rPr lang="it-IT" sz="1800" b="0" i="0" smtClean="0">
                        <a:latin typeface="Consolas" panose="020B0609020204030204" pitchFamily="49" charset="0"/>
                      </a:rPr>
                      <m:t>click</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in</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chain</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e>
                    </m:d>
                    <m:r>
                      <m:rPr>
                        <m:nor/>
                      </m:rPr>
                      <a:rPr lang="it-IT" sz="1800" b="0" i="0" smtClean="0">
                        <a:latin typeface="Consolas" panose="020B0609020204030204" pitchFamily="49" charset="0"/>
                      </a:rPr>
                      <m:t>=</m:t>
                    </m:r>
                    <m:r>
                      <m:rPr>
                        <m:nor/>
                      </m:rPr>
                      <a:rPr lang="it-IT" sz="1800" b="0" i="0" smtClean="0">
                        <a:latin typeface="Consolas" panose="020B0609020204030204" pitchFamily="49" charset="0"/>
                      </a:rPr>
                      <m:t>click</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in</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chain</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r>
                              <m:rPr>
                                <m:nor/>
                              </m:rPr>
                              <a:rPr lang="it-IT" sz="1800" b="0" i="0" smtClean="0">
                                <a:latin typeface="Consolas" panose="020B0609020204030204" pitchFamily="49" charset="0"/>
                              </a:rPr>
                              <m:t>−1</m:t>
                            </m:r>
                          </m:sub>
                        </m:sSub>
                      </m:e>
                    </m:d>
                    <m:r>
                      <m:rPr>
                        <m:nor/>
                      </m:rPr>
                      <a:rPr lang="it-IT" sz="1800" b="0" i="0" smtClean="0">
                        <a:latin typeface="Consolas" panose="020B0609020204030204" pitchFamily="49" charset="0"/>
                      </a:rPr>
                      <m:t>∗</m:t>
                    </m:r>
                    <m:r>
                      <m:rPr>
                        <m:nor/>
                      </m:rPr>
                      <a:rPr lang="it-IT" sz="1800" b="0" i="0" smtClean="0">
                        <a:latin typeface="Consolas" panose="020B0609020204030204" pitchFamily="49" charset="0"/>
                      </a:rPr>
                      <m:t>tr</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prob</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r>
                              <m:rPr>
                                <m:nor/>
                              </m:rPr>
                              <a:rPr lang="it-IT" sz="1800" b="0" i="0" smtClean="0">
                                <a:latin typeface="Consolas" panose="020B0609020204030204" pitchFamily="49" charset="0"/>
                              </a:rPr>
                              <m:t>−1</m:t>
                            </m:r>
                          </m:sub>
                        </m:sSub>
                        <m:r>
                          <m:rPr>
                            <m:nor/>
                          </m:rPr>
                          <a:rPr lang="it-IT" sz="1800" b="0" i="0" smtClean="0">
                            <a:latin typeface="Consolas" panose="020B0609020204030204" pitchFamily="49" charset="0"/>
                          </a:rPr>
                          <m:t>,</m:t>
                        </m:r>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e>
                    </m:d>
                    <m:r>
                      <m:rPr>
                        <m:nor/>
                      </m:rPr>
                      <a:rPr lang="it-IT" sz="1800" b="0" i="0" smtClean="0">
                        <a:latin typeface="Consolas" panose="020B0609020204030204" pitchFamily="49" charset="0"/>
                      </a:rPr>
                      <m:t>∗</m:t>
                    </m:r>
                    <m:r>
                      <m:rPr>
                        <m:nor/>
                      </m:rPr>
                      <a:rPr lang="it-IT" sz="1800" b="0" i="0" smtClean="0">
                        <a:latin typeface="Consolas" panose="020B0609020204030204" pitchFamily="49" charset="0"/>
                      </a:rPr>
                      <m:t>cr</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e>
                    </m:d>
                    <m:r>
                      <m:rPr>
                        <m:nor/>
                      </m:rPr>
                      <a:rPr lang="it-IT" sz="1800" b="0" i="0" smtClean="0">
                        <a:latin typeface="Consolas" panose="020B0609020204030204" pitchFamily="49" charset="0"/>
                      </a:rPr>
                      <m:t>∗</m:t>
                    </m:r>
                    <m:d>
                      <m:dPr>
                        <m:ctrlPr>
                          <a:rPr lang="it-IT" sz="1800" b="0" i="1" smtClean="0">
                            <a:latin typeface="Cambria Math" panose="02040503050406030204" pitchFamily="18" charset="0"/>
                          </a:rPr>
                        </m:ctrlPr>
                      </m:dPr>
                      <m:e>
                        <m:r>
                          <m:rPr>
                            <m:nor/>
                          </m:rPr>
                          <a:rPr lang="it-IT" sz="1800" b="0" i="0" smtClean="0">
                            <a:latin typeface="Consolas" panose="020B0609020204030204" pitchFamily="49" charset="0"/>
                          </a:rPr>
                          <m:t>1−</m:t>
                        </m:r>
                        <m:r>
                          <m:rPr>
                            <m:nor/>
                          </m:rPr>
                          <a:rPr lang="it-IT" sz="1800" b="0" i="0" smtClean="0">
                            <a:latin typeface="Consolas" panose="020B0609020204030204" pitchFamily="49" charset="0"/>
                          </a:rPr>
                          <m:t>seen</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prob</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e>
                        </m:d>
                      </m:e>
                    </m:d>
                  </m:oMath>
                </a14:m>
                <a:endParaRPr lang="it-IT" sz="1800" dirty="0">
                  <a:latin typeface="Consolas" panose="020B0609020204030204" pitchFamily="49" charset="0"/>
                  <a:cs typeface="Times New Roman" panose="02020603050405020304" pitchFamily="18" charset="0"/>
                </a:endParaRPr>
              </a:p>
              <a:p>
                <a:pPr marL="800100" lvl="1" indent="-342900">
                  <a:lnSpc>
                    <a:spcPct val="100000"/>
                  </a:lnSpc>
                  <a:spcBef>
                    <a:spcPts val="0"/>
                  </a:spcBef>
                  <a:buFont typeface="+mj-lt"/>
                  <a:buAutoNum type="alphaLcPeriod"/>
                </a:pPr>
                <a14:m>
                  <m:oMath xmlns:m="http://schemas.openxmlformats.org/officeDocument/2006/math">
                    <m:r>
                      <m:rPr>
                        <m:nor/>
                      </m:rPr>
                      <a:rPr lang="it-IT" sz="1800" b="0" i="0" smtClean="0">
                        <a:latin typeface="Consolas" panose="020B0609020204030204" pitchFamily="49" charset="0"/>
                      </a:rPr>
                      <m:t>seen</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prob</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e>
                    </m:d>
                    <m:r>
                      <m:rPr>
                        <m:nor/>
                      </m:rPr>
                      <a:rPr lang="it-IT" sz="1800" b="0" i="0" smtClean="0">
                        <a:latin typeface="Consolas" panose="020B0609020204030204" pitchFamily="49" charset="0"/>
                      </a:rPr>
                      <m:t>+= </m:t>
                    </m:r>
                    <m:r>
                      <m:rPr>
                        <m:nor/>
                      </m:rPr>
                      <a:rPr lang="it-IT" sz="1800" i="0">
                        <a:latin typeface="Consolas" panose="020B0609020204030204" pitchFamily="49" charset="0"/>
                      </a:rPr>
                      <m:t>click</m:t>
                    </m:r>
                    <m:r>
                      <m:rPr>
                        <m:lit/>
                        <m:nor/>
                      </m:rPr>
                      <a:rPr lang="it-IT" sz="1800" i="0">
                        <a:latin typeface="Consolas" panose="020B0609020204030204" pitchFamily="49" charset="0"/>
                      </a:rPr>
                      <m:t>_</m:t>
                    </m:r>
                    <m:r>
                      <m:rPr>
                        <m:nor/>
                      </m:rPr>
                      <a:rPr lang="it-IT" sz="1800" i="0">
                        <a:latin typeface="Consolas" panose="020B0609020204030204" pitchFamily="49" charset="0"/>
                      </a:rPr>
                      <m:t>in</m:t>
                    </m:r>
                    <m:r>
                      <m:rPr>
                        <m:lit/>
                        <m:nor/>
                      </m:rPr>
                      <a:rPr lang="it-IT" sz="1800" i="0">
                        <a:latin typeface="Consolas" panose="020B0609020204030204" pitchFamily="49" charset="0"/>
                      </a:rPr>
                      <m:t>_</m:t>
                    </m:r>
                    <m:r>
                      <m:rPr>
                        <m:nor/>
                      </m:rPr>
                      <a:rPr lang="it-IT" sz="1800" i="0">
                        <a:latin typeface="Consolas" panose="020B0609020204030204" pitchFamily="49" charset="0"/>
                      </a:rPr>
                      <m:t>chain</m:t>
                    </m:r>
                    <m:d>
                      <m:dPr>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m:rPr>
                                <m:nor/>
                              </m:rPr>
                              <a:rPr lang="it-IT" sz="1800" i="0">
                                <a:latin typeface="Consolas" panose="020B0609020204030204" pitchFamily="49" charset="0"/>
                              </a:rPr>
                              <m:t>p</m:t>
                            </m:r>
                          </m:e>
                          <m:sub>
                            <m:r>
                              <m:rPr>
                                <m:nor/>
                              </m:rPr>
                              <a:rPr lang="it-IT" sz="1800" i="0">
                                <a:latin typeface="Consolas" panose="020B0609020204030204" pitchFamily="49" charset="0"/>
                              </a:rPr>
                              <m:t>i</m:t>
                            </m:r>
                            <m:r>
                              <m:rPr>
                                <m:nor/>
                              </m:rPr>
                              <a:rPr lang="it-IT" sz="1800" i="0">
                                <a:latin typeface="Consolas" panose="020B0609020204030204" pitchFamily="49" charset="0"/>
                              </a:rPr>
                              <m:t>−1</m:t>
                            </m:r>
                          </m:sub>
                        </m:sSub>
                      </m:e>
                    </m:d>
                    <m:r>
                      <m:rPr>
                        <m:nor/>
                      </m:rPr>
                      <a:rPr lang="it-IT" sz="1800" i="0">
                        <a:latin typeface="Consolas" panose="020B0609020204030204" pitchFamily="49" charset="0"/>
                      </a:rPr>
                      <m:t>∗</m:t>
                    </m:r>
                    <m:r>
                      <m:rPr>
                        <m:nor/>
                      </m:rPr>
                      <a:rPr lang="it-IT" sz="1800" i="0">
                        <a:latin typeface="Consolas" panose="020B0609020204030204" pitchFamily="49" charset="0"/>
                      </a:rPr>
                      <m:t>tr</m:t>
                    </m:r>
                    <m:r>
                      <m:rPr>
                        <m:lit/>
                        <m:nor/>
                      </m:rPr>
                      <a:rPr lang="it-IT" sz="1800" i="0">
                        <a:latin typeface="Consolas" panose="020B0609020204030204" pitchFamily="49" charset="0"/>
                      </a:rPr>
                      <m:t>_</m:t>
                    </m:r>
                    <m:r>
                      <m:rPr>
                        <m:nor/>
                      </m:rPr>
                      <a:rPr lang="it-IT" sz="1800" i="0">
                        <a:latin typeface="Consolas" panose="020B0609020204030204" pitchFamily="49" charset="0"/>
                      </a:rPr>
                      <m:t>prob</m:t>
                    </m:r>
                    <m:d>
                      <m:dPr>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m:rPr>
                                <m:nor/>
                              </m:rPr>
                              <a:rPr lang="it-IT" sz="1800" i="0">
                                <a:latin typeface="Consolas" panose="020B0609020204030204" pitchFamily="49" charset="0"/>
                              </a:rPr>
                              <m:t>p</m:t>
                            </m:r>
                          </m:e>
                          <m:sub>
                            <m:r>
                              <m:rPr>
                                <m:nor/>
                              </m:rPr>
                              <a:rPr lang="it-IT" sz="1800" i="0">
                                <a:latin typeface="Consolas" panose="020B0609020204030204" pitchFamily="49" charset="0"/>
                              </a:rPr>
                              <m:t>i</m:t>
                            </m:r>
                            <m:r>
                              <m:rPr>
                                <m:nor/>
                              </m:rPr>
                              <a:rPr lang="it-IT" sz="1800" i="0">
                                <a:latin typeface="Consolas" panose="020B0609020204030204" pitchFamily="49" charset="0"/>
                              </a:rPr>
                              <m:t>−1</m:t>
                            </m:r>
                          </m:sub>
                        </m:sSub>
                        <m:r>
                          <m:rPr>
                            <m:nor/>
                          </m:rPr>
                          <a:rPr lang="it-IT" sz="1800" i="0">
                            <a:latin typeface="Consolas" panose="020B0609020204030204" pitchFamily="49" charset="0"/>
                          </a:rPr>
                          <m:t>,</m:t>
                        </m:r>
                        <m:sSub>
                          <m:sSubPr>
                            <m:ctrlPr>
                              <a:rPr lang="it-IT" sz="1800" i="1">
                                <a:latin typeface="Cambria Math" panose="02040503050406030204" pitchFamily="18" charset="0"/>
                              </a:rPr>
                            </m:ctrlPr>
                          </m:sSubPr>
                          <m:e>
                            <m:r>
                              <m:rPr>
                                <m:nor/>
                              </m:rPr>
                              <a:rPr lang="it-IT" sz="1800" i="0">
                                <a:latin typeface="Consolas" panose="020B0609020204030204" pitchFamily="49" charset="0"/>
                              </a:rPr>
                              <m:t>p</m:t>
                            </m:r>
                          </m:e>
                          <m:sub>
                            <m:r>
                              <m:rPr>
                                <m:nor/>
                              </m:rPr>
                              <a:rPr lang="it-IT" sz="1800" i="0">
                                <a:latin typeface="Consolas" panose="020B0609020204030204" pitchFamily="49" charset="0"/>
                              </a:rPr>
                              <m:t>i</m:t>
                            </m:r>
                          </m:sub>
                        </m:sSub>
                      </m:e>
                    </m:d>
                    <m:r>
                      <m:rPr>
                        <m:nor/>
                      </m:rPr>
                      <a:rPr lang="it-IT" sz="1800" i="0">
                        <a:latin typeface="Consolas" panose="020B0609020204030204" pitchFamily="49" charset="0"/>
                      </a:rPr>
                      <m:t>∗</m:t>
                    </m:r>
                    <m:d>
                      <m:dPr>
                        <m:ctrlPr>
                          <a:rPr lang="it-IT" sz="1800" i="1">
                            <a:latin typeface="Cambria Math" panose="02040503050406030204" pitchFamily="18" charset="0"/>
                          </a:rPr>
                        </m:ctrlPr>
                      </m:dPr>
                      <m:e>
                        <m:r>
                          <m:rPr>
                            <m:nor/>
                          </m:rPr>
                          <a:rPr lang="it-IT" sz="1800" i="0">
                            <a:latin typeface="Consolas" panose="020B0609020204030204" pitchFamily="49" charset="0"/>
                          </a:rPr>
                          <m:t>1−</m:t>
                        </m:r>
                        <m:r>
                          <m:rPr>
                            <m:nor/>
                          </m:rPr>
                          <a:rPr lang="it-IT" sz="1800" i="0">
                            <a:latin typeface="Consolas" panose="020B0609020204030204" pitchFamily="49" charset="0"/>
                          </a:rPr>
                          <m:t>seen</m:t>
                        </m:r>
                        <m:r>
                          <m:rPr>
                            <m:lit/>
                            <m:nor/>
                          </m:rPr>
                          <a:rPr lang="it-IT" sz="1800" i="0">
                            <a:latin typeface="Consolas" panose="020B0609020204030204" pitchFamily="49" charset="0"/>
                          </a:rPr>
                          <m:t>_</m:t>
                        </m:r>
                        <m:r>
                          <m:rPr>
                            <m:nor/>
                          </m:rPr>
                          <a:rPr lang="it-IT" sz="1800" i="0">
                            <a:latin typeface="Consolas" panose="020B0609020204030204" pitchFamily="49" charset="0"/>
                          </a:rPr>
                          <m:t>prob</m:t>
                        </m:r>
                        <m:d>
                          <m:dPr>
                            <m:ctrlPr>
                              <a:rPr lang="it-IT" sz="1800" i="1">
                                <a:latin typeface="Cambria Math" panose="02040503050406030204" pitchFamily="18" charset="0"/>
                              </a:rPr>
                            </m:ctrlPr>
                          </m:dPr>
                          <m:e>
                            <m:sSub>
                              <m:sSubPr>
                                <m:ctrlPr>
                                  <a:rPr lang="it-IT" sz="1800" i="1">
                                    <a:latin typeface="Cambria Math" panose="02040503050406030204" pitchFamily="18" charset="0"/>
                                  </a:rPr>
                                </m:ctrlPr>
                              </m:sSubPr>
                              <m:e>
                                <m:r>
                                  <m:rPr>
                                    <m:nor/>
                                  </m:rPr>
                                  <a:rPr lang="it-IT" sz="1800" i="0">
                                    <a:latin typeface="Consolas" panose="020B0609020204030204" pitchFamily="49" charset="0"/>
                                  </a:rPr>
                                  <m:t>p</m:t>
                                </m:r>
                              </m:e>
                              <m:sub>
                                <m:r>
                                  <m:rPr>
                                    <m:nor/>
                                  </m:rPr>
                                  <a:rPr lang="it-IT" sz="1800" i="0">
                                    <a:latin typeface="Consolas" panose="020B0609020204030204" pitchFamily="49" charset="0"/>
                                  </a:rPr>
                                  <m:t>i</m:t>
                                </m:r>
                              </m:sub>
                            </m:sSub>
                          </m:e>
                        </m:d>
                      </m:e>
                    </m:d>
                  </m:oMath>
                </a14:m>
                <a:endParaRPr lang="it-IT" sz="1800" dirty="0">
                  <a:latin typeface="Consolas" panose="020B0609020204030204" pitchFamily="49" charset="0"/>
                  <a:cs typeface="Times New Roman" panose="02020603050405020304" pitchFamily="18" charset="0"/>
                </a:endParaRPr>
              </a:p>
              <a:p>
                <a:pPr marL="800100" lvl="1" indent="-342900">
                  <a:lnSpc>
                    <a:spcPct val="100000"/>
                  </a:lnSpc>
                  <a:spcBef>
                    <a:spcPts val="0"/>
                  </a:spcBef>
                  <a:spcAft>
                    <a:spcPts val="600"/>
                  </a:spcAft>
                  <a:buFont typeface="+mj-lt"/>
                  <a:buAutoNum type="alphaLcPeriod"/>
                </a:pPr>
                <a14:m>
                  <m:oMath xmlns:m="http://schemas.openxmlformats.org/officeDocument/2006/math">
                    <m:r>
                      <m:rPr>
                        <m:nor/>
                      </m:rPr>
                      <a:rPr lang="it-IT" sz="1800" b="0" i="0" smtClean="0">
                        <a:latin typeface="Consolas" panose="020B0609020204030204" pitchFamily="49" charset="0"/>
                      </a:rPr>
                      <m:t>prob</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per</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p</m:t>
                    </m:r>
                    <m:r>
                      <m:rPr>
                        <m:nor/>
                      </m:rPr>
                      <a:rPr lang="it-IT" sz="1800" b="0" i="0" smtClean="0">
                        <a:latin typeface="Consolas" panose="020B0609020204030204" pitchFamily="49" charset="0"/>
                      </a:rPr>
                      <m:t>1</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e>
                    </m:d>
                    <m:r>
                      <m:rPr>
                        <m:nor/>
                      </m:rPr>
                      <a:rPr lang="it-IT" sz="1800" b="0" i="0" smtClean="0">
                        <a:latin typeface="Consolas" panose="020B0609020204030204" pitchFamily="49" charset="0"/>
                      </a:rPr>
                      <m:t>+=</m:t>
                    </m:r>
                    <m:r>
                      <m:rPr>
                        <m:nor/>
                      </m:rPr>
                      <a:rPr lang="it-IT" sz="1800" b="0" i="0" smtClean="0">
                        <a:latin typeface="Consolas" panose="020B0609020204030204" pitchFamily="49" charset="0"/>
                      </a:rPr>
                      <m:t>click</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in</m:t>
                    </m:r>
                    <m:r>
                      <m:rPr>
                        <m:lit/>
                        <m:nor/>
                      </m:rPr>
                      <a:rPr lang="it-IT" sz="1800" b="0" i="0" smtClean="0">
                        <a:latin typeface="Consolas" panose="020B0609020204030204" pitchFamily="49" charset="0"/>
                      </a:rPr>
                      <m:t>_</m:t>
                    </m:r>
                    <m:r>
                      <m:rPr>
                        <m:nor/>
                      </m:rPr>
                      <a:rPr lang="it-IT" sz="1800" b="0" i="0" smtClean="0">
                        <a:latin typeface="Consolas" panose="020B0609020204030204" pitchFamily="49" charset="0"/>
                      </a:rPr>
                      <m:t>chain</m:t>
                    </m:r>
                    <m:r>
                      <m:rPr>
                        <m:nor/>
                      </m:rPr>
                      <a:rPr lang="it-IT" sz="1800" b="0" i="0" smtClean="0">
                        <a:latin typeface="Consolas" panose="020B0609020204030204" pitchFamily="49" charset="0"/>
                      </a:rPr>
                      <m:t>(</m:t>
                    </m:r>
                    <m:sSub>
                      <m:sSubPr>
                        <m:ctrlPr>
                          <a:rPr lang="it-IT" sz="1800" b="0" i="1" smtClean="0">
                            <a:latin typeface="Cambria Math" panose="02040503050406030204" pitchFamily="18" charset="0"/>
                          </a:rPr>
                        </m:ctrlPr>
                      </m:sSubPr>
                      <m:e>
                        <m:r>
                          <m:rPr>
                            <m:nor/>
                          </m:rPr>
                          <a:rPr lang="it-IT" sz="1800" b="0" i="0" smtClean="0">
                            <a:latin typeface="Consolas" panose="020B0609020204030204" pitchFamily="49" charset="0"/>
                          </a:rPr>
                          <m:t>p</m:t>
                        </m:r>
                      </m:e>
                      <m:sub>
                        <m:r>
                          <m:rPr>
                            <m:nor/>
                          </m:rPr>
                          <a:rPr lang="it-IT" sz="1800" b="0" i="0" smtClean="0">
                            <a:latin typeface="Consolas" panose="020B0609020204030204" pitchFamily="49" charset="0"/>
                          </a:rPr>
                          <m:t>i</m:t>
                        </m:r>
                      </m:sub>
                    </m:sSub>
                    <m:r>
                      <m:rPr>
                        <m:nor/>
                      </m:rPr>
                      <a:rPr lang="it-IT" sz="1800" b="0" i="0" smtClean="0">
                        <a:latin typeface="Consolas" panose="020B0609020204030204" pitchFamily="49" charset="0"/>
                      </a:rPr>
                      <m:t>)</m:t>
                    </m:r>
                  </m:oMath>
                </a14:m>
                <a:endParaRPr lang="it-IT" sz="1800" dirty="0">
                  <a:latin typeface="Consolas" panose="020B0609020204030204" pitchFamily="49" charset="0"/>
                  <a:cs typeface="Times New Roman" panose="02020603050405020304" pitchFamily="18" charset="0"/>
                </a:endParaRPr>
              </a:p>
              <a:p>
                <a:pPr marL="0" indent="0">
                  <a:lnSpc>
                    <a:spcPct val="100000"/>
                  </a:lnSpc>
                  <a:spcBef>
                    <a:spcPts val="0"/>
                  </a:spcBef>
                  <a:buNone/>
                </a:pPr>
                <a:r>
                  <a:rPr lang="it-IT" sz="1900" dirty="0" err="1">
                    <a:latin typeface="Times New Roman" panose="02020603050405020304" pitchFamily="18" charset="0"/>
                    <a:cs typeface="Times New Roman" panose="02020603050405020304" pitchFamily="18" charset="0"/>
                  </a:rPr>
                  <a:t>where</a:t>
                </a:r>
                <a:r>
                  <a:rPr lang="it-IT" sz="2200" dirty="0">
                    <a:latin typeface="Times New Roman" panose="02020603050405020304" pitchFamily="18" charset="0"/>
                    <a:cs typeface="Times New Roman" panose="02020603050405020304" pitchFamily="18" charset="0"/>
                  </a:rPr>
                  <a:t> </a:t>
                </a:r>
                <a:r>
                  <a:rPr lang="it-IT" sz="1700" dirty="0" err="1">
                    <a:latin typeface="Consolas" panose="020B0609020204030204" pitchFamily="49" charset="0"/>
                    <a:cs typeface="Times New Roman" panose="02020603050405020304" pitchFamily="18" charset="0"/>
                  </a:rPr>
                  <a:t>cr</a:t>
                </a:r>
                <a:r>
                  <a:rPr lang="it-IT" sz="2200" b="1" dirty="0">
                    <a:latin typeface="Times New Roman" panose="02020603050405020304" pitchFamily="18" charset="0"/>
                    <a:cs typeface="Times New Roman" panose="02020603050405020304" pitchFamily="18" charset="0"/>
                  </a:rPr>
                  <a:t> </a:t>
                </a:r>
                <a:r>
                  <a:rPr lang="it-IT" sz="1900" dirty="0">
                    <a:latin typeface="Times New Roman" panose="02020603050405020304" pitchFamily="18" charset="0"/>
                    <a:cs typeface="Times New Roman" panose="02020603050405020304" pitchFamily="18" charset="0"/>
                  </a:rPr>
                  <a:t>and</a:t>
                </a:r>
                <a:r>
                  <a:rPr lang="it-IT" sz="2200" dirty="0">
                    <a:latin typeface="Times New Roman" panose="02020603050405020304" pitchFamily="18" charset="0"/>
                    <a:cs typeface="Times New Roman" panose="02020603050405020304" pitchFamily="18" charset="0"/>
                  </a:rPr>
                  <a:t> </a:t>
                </a:r>
                <a:r>
                  <a:rPr lang="it-IT" sz="1700" dirty="0" err="1">
                    <a:latin typeface="Consolas" panose="020B0609020204030204" pitchFamily="49" charset="0"/>
                    <a:cs typeface="Times New Roman" panose="02020603050405020304" pitchFamily="18" charset="0"/>
                  </a:rPr>
                  <a:t>tr_prob</a:t>
                </a:r>
                <a:r>
                  <a:rPr lang="it-IT" sz="1700" dirty="0">
                    <a:latin typeface="Consolas" panose="020B0609020204030204" pitchFamily="49" charset="0"/>
                    <a:cs typeface="Times New Roman" panose="02020603050405020304" pitchFamily="18" charset="0"/>
                  </a:rPr>
                  <a:t> </a:t>
                </a:r>
                <a:r>
                  <a:rPr lang="it-IT" sz="1900" dirty="0">
                    <a:latin typeface="Times New Roman" panose="02020603050405020304" pitchFamily="18" charset="0"/>
                    <a:cs typeface="Times New Roman" panose="02020603050405020304" pitchFamily="18" charset="0"/>
                  </a:rPr>
                  <a:t>are the </a:t>
                </a:r>
                <a:r>
                  <a:rPr lang="it-IT" sz="1900" dirty="0" err="1">
                    <a:latin typeface="Times New Roman" panose="02020603050405020304" pitchFamily="18" charset="0"/>
                    <a:cs typeface="Times New Roman" panose="02020603050405020304" pitchFamily="18" charset="0"/>
                  </a:rPr>
                  <a:t>conversion</a:t>
                </a:r>
                <a:r>
                  <a:rPr lang="it-IT" sz="1900" dirty="0">
                    <a:latin typeface="Times New Roman" panose="02020603050405020304" pitchFamily="18" charset="0"/>
                    <a:cs typeface="Times New Roman" panose="02020603050405020304" pitchFamily="18" charset="0"/>
                  </a:rPr>
                  <a:t> rates and </a:t>
                </a:r>
                <a:r>
                  <a:rPr lang="it-IT" sz="1900" dirty="0" err="1">
                    <a:latin typeface="Times New Roman" panose="02020603050405020304" pitchFamily="18" charset="0"/>
                    <a:cs typeface="Times New Roman" panose="02020603050405020304" pitchFamily="18" charset="0"/>
                  </a:rPr>
                  <a:t>transition</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probabilities</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respectively</a:t>
                </a:r>
                <a:r>
                  <a:rPr lang="it-IT" sz="1900" dirty="0">
                    <a:latin typeface="Times New Roman" panose="02020603050405020304" pitchFamily="18" charset="0"/>
                    <a:cs typeface="Times New Roman" panose="02020603050405020304" pitchFamily="18" charset="0"/>
                  </a:rPr>
                  <a:t>. </a:t>
                </a:r>
                <a:r>
                  <a:rPr lang="it-IT" sz="1900" dirty="0" err="1">
                    <a:latin typeface="Times New Roman" panose="02020603050405020304" pitchFamily="18" charset="0"/>
                    <a:cs typeface="Times New Roman" panose="02020603050405020304" pitchFamily="18" charset="0"/>
                  </a:rPr>
                  <a:t>We</a:t>
                </a:r>
                <a:r>
                  <a:rPr lang="it-IT" sz="1900" dirty="0">
                    <a:latin typeface="Times New Roman" panose="02020603050405020304" pitchFamily="18" charset="0"/>
                    <a:cs typeface="Times New Roman" panose="02020603050405020304" pitchFamily="18" charset="0"/>
                  </a:rPr>
                  <a:t> reset </a:t>
                </a:r>
                <a:r>
                  <a:rPr lang="it-IT" sz="1700" dirty="0" err="1">
                    <a:latin typeface="Consolas" panose="020B0609020204030204" pitchFamily="49" charset="0"/>
                    <a:cs typeface="Times New Roman" panose="02020603050405020304" pitchFamily="18" charset="0"/>
                  </a:rPr>
                  <a:t>click_in_chain</a:t>
                </a:r>
                <a:r>
                  <a:rPr lang="it-IT" sz="1700" dirty="0">
                    <a:latin typeface="Consolas" panose="020B0609020204030204" pitchFamily="49" charset="0"/>
                    <a:cs typeface="Times New Roman" panose="02020603050405020304" pitchFamily="18" charset="0"/>
                  </a:rPr>
                  <a:t> </a:t>
                </a:r>
                <a:r>
                  <a:rPr lang="it-IT" sz="1900" dirty="0">
                    <a:latin typeface="Times New Roman" panose="02020603050405020304" pitchFamily="18" charset="0"/>
                    <a:cs typeface="Times New Roman" panose="02020603050405020304" pitchFamily="18" charset="0"/>
                  </a:rPr>
                  <a:t>for </a:t>
                </a:r>
                <a:r>
                  <a:rPr lang="it-IT" sz="1900" dirty="0" err="1">
                    <a:latin typeface="Times New Roman" panose="02020603050405020304" pitchFamily="18" charset="0"/>
                    <a:cs typeface="Times New Roman" panose="02020603050405020304" pitchFamily="18" charset="0"/>
                  </a:rPr>
                  <a:t>every</a:t>
                </a:r>
                <a:r>
                  <a:rPr lang="it-IT" sz="1900" dirty="0">
                    <a:latin typeface="Times New Roman" panose="02020603050405020304" pitchFamily="18" charset="0"/>
                    <a:cs typeface="Times New Roman" panose="02020603050405020304" pitchFamily="18" charset="0"/>
                  </a:rPr>
                  <a:t> new chain, </a:t>
                </a:r>
                <a14:m>
                  <m:oMath xmlns:m="http://schemas.openxmlformats.org/officeDocument/2006/math">
                    <m:r>
                      <m:rPr>
                        <m:nor/>
                      </m:rPr>
                      <a:rPr lang="it-IT" sz="1700" b="0" i="0" smtClean="0">
                        <a:latin typeface="Consolas" panose="020B0609020204030204" pitchFamily="49" charset="0"/>
                      </a:rPr>
                      <m:t>seen</m:t>
                    </m:r>
                    <m:r>
                      <m:rPr>
                        <m:lit/>
                        <m:nor/>
                      </m:rPr>
                      <a:rPr lang="it-IT" sz="1700" b="0" i="0" smtClean="0">
                        <a:latin typeface="Consolas" panose="020B0609020204030204" pitchFamily="49" charset="0"/>
                      </a:rPr>
                      <m:t>_</m:t>
                    </m:r>
                    <m:r>
                      <m:rPr>
                        <m:nor/>
                      </m:rPr>
                      <a:rPr lang="it-IT" sz="1700" b="0" i="0" smtClean="0">
                        <a:latin typeface="Consolas" panose="020B0609020204030204" pitchFamily="49" charset="0"/>
                      </a:rPr>
                      <m:t>prob</m:t>
                    </m:r>
                  </m:oMath>
                </a14:m>
                <a:r>
                  <a:rPr lang="it-IT" sz="1700" dirty="0">
                    <a:latin typeface="Times New Roman" panose="02020603050405020304" pitchFamily="18" charset="0"/>
                    <a:cs typeface="Times New Roman" panose="02020603050405020304" pitchFamily="18" charset="0"/>
                  </a:rPr>
                  <a:t> </a:t>
                </a:r>
                <a:r>
                  <a:rPr lang="it-IT" sz="1900" dirty="0">
                    <a:latin typeface="Times New Roman" panose="02020603050405020304" pitchFamily="18" charset="0"/>
                    <a:cs typeface="Times New Roman" panose="02020603050405020304" pitchFamily="18" charset="0"/>
                  </a:rPr>
                  <a:t>for </a:t>
                </a:r>
                <a:r>
                  <a:rPr lang="it-IT" sz="1900" dirty="0" err="1">
                    <a:latin typeface="Times New Roman" panose="02020603050405020304" pitchFamily="18" charset="0"/>
                    <a:cs typeface="Times New Roman" panose="02020603050405020304" pitchFamily="18" charset="0"/>
                  </a:rPr>
                  <a:t>every</a:t>
                </a:r>
                <a:r>
                  <a:rPr lang="it-IT" sz="1900" dirty="0">
                    <a:latin typeface="Times New Roman" panose="02020603050405020304" pitchFamily="18" charset="0"/>
                    <a:cs typeface="Times New Roman" panose="02020603050405020304" pitchFamily="18" charset="0"/>
                  </a:rPr>
                  <a:t> new </a:t>
                </a:r>
                <a:r>
                  <a:rPr lang="it-IT" sz="1900" dirty="0" err="1">
                    <a:latin typeface="Times New Roman" panose="02020603050405020304" pitchFamily="18" charset="0"/>
                    <a:cs typeface="Times New Roman" panose="02020603050405020304" pitchFamily="18" charset="0"/>
                  </a:rPr>
                  <a:t>starting</a:t>
                </a:r>
                <a:r>
                  <a:rPr lang="it-IT" sz="1900" dirty="0">
                    <a:latin typeface="Times New Roman" panose="02020603050405020304" pitchFamily="18" charset="0"/>
                    <a:cs typeface="Times New Roman" panose="02020603050405020304" pitchFamily="18" charset="0"/>
                  </a:rPr>
                  <a:t> product.</a:t>
                </a:r>
                <a:endParaRPr lang="it-IT" sz="2200" dirty="0">
                  <a:latin typeface="Times New Roman" panose="02020603050405020304" pitchFamily="18" charset="0"/>
                  <a:cs typeface="Times New Roman" panose="02020603050405020304" pitchFamily="18" charset="0"/>
                </a:endParaRPr>
              </a:p>
            </p:txBody>
          </p:sp>
        </mc:Choice>
        <mc:Fallback xmlns="">
          <p:sp>
            <p:nvSpPr>
              <p:cNvPr id="3" name="Segnaposto contenuto 2">
                <a:extLst>
                  <a:ext uri="{FF2B5EF4-FFF2-40B4-BE49-F238E27FC236}">
                    <a16:creationId xmlns:a16="http://schemas.microsoft.com/office/drawing/2014/main" id="{E4791C23-740E-FA6F-33B8-7AF1E2F42721}"/>
                  </a:ext>
                </a:extLst>
              </p:cNvPr>
              <p:cNvSpPr>
                <a:spLocks noGrp="1" noRot="1" noChangeAspect="1" noMove="1" noResize="1" noEditPoints="1" noAdjustHandles="1" noChangeArrowheads="1" noChangeShapeType="1" noTextEdit="1"/>
              </p:cNvSpPr>
              <p:nvPr>
                <p:ph idx="1"/>
              </p:nvPr>
            </p:nvSpPr>
            <p:spPr>
              <a:xfrm>
                <a:off x="706293" y="1506865"/>
                <a:ext cx="10723707" cy="5247440"/>
              </a:xfrm>
              <a:blipFill>
                <a:blip r:embed="rId2"/>
                <a:stretch>
                  <a:fillRect l="-512" t="-581"/>
                </a:stretch>
              </a:blipFill>
            </p:spPr>
            <p:txBody>
              <a:bodyPr/>
              <a:lstStyle/>
              <a:p>
                <a:r>
                  <a:rPr lang="it-IT">
                    <a:noFill/>
                  </a:rPr>
                  <a:t> </a:t>
                </a:r>
              </a:p>
            </p:txBody>
          </p:sp>
        </mc:Fallback>
      </mc:AlternateContent>
      <p:sp>
        <p:nvSpPr>
          <p:cNvPr id="5" name="Segnaposto numero diapositiva 4">
            <a:extLst>
              <a:ext uri="{FF2B5EF4-FFF2-40B4-BE49-F238E27FC236}">
                <a16:creationId xmlns:a16="http://schemas.microsoft.com/office/drawing/2014/main" id="{38DC3515-3D24-470B-0DBE-167DA6B7F949}"/>
              </a:ext>
            </a:extLst>
          </p:cNvPr>
          <p:cNvSpPr>
            <a:spLocks noGrp="1"/>
          </p:cNvSpPr>
          <p:nvPr>
            <p:ph type="sldNum" sz="quarter" idx="12"/>
          </p:nvPr>
        </p:nvSpPr>
        <p:spPr/>
        <p:txBody>
          <a:bodyPr/>
          <a:lstStyle/>
          <a:p>
            <a:fld id="{61C956A2-680A-48D7-A037-C726CE4ABA8D}" type="slidenum">
              <a:rPr lang="it-IT" smtClean="0"/>
              <a:t>35</a:t>
            </a:fld>
            <a:endParaRPr lang="it-IT"/>
          </a:p>
        </p:txBody>
      </p:sp>
      <p:graphicFrame>
        <p:nvGraphicFramePr>
          <p:cNvPr id="4" name="Tabella 4">
            <a:extLst>
              <a:ext uri="{FF2B5EF4-FFF2-40B4-BE49-F238E27FC236}">
                <a16:creationId xmlns:a16="http://schemas.microsoft.com/office/drawing/2014/main" id="{5B5E0CD1-2AD7-AB92-FFBB-43396D1D6BF0}"/>
              </a:ext>
            </a:extLst>
          </p:cNvPr>
          <p:cNvGraphicFramePr>
            <a:graphicFrameLocks noGrp="1"/>
          </p:cNvGraphicFramePr>
          <p:nvPr>
            <p:extLst>
              <p:ext uri="{D42A27DB-BD31-4B8C-83A1-F6EECF244321}">
                <p14:modId xmlns:p14="http://schemas.microsoft.com/office/powerpoint/2010/main" val="1906631161"/>
              </p:ext>
            </p:extLst>
          </p:nvPr>
        </p:nvGraphicFramePr>
        <p:xfrm>
          <a:off x="5271723" y="1588362"/>
          <a:ext cx="2617075" cy="335280"/>
        </p:xfrm>
        <a:graphic>
          <a:graphicData uri="http://schemas.openxmlformats.org/drawingml/2006/table">
            <a:tbl>
              <a:tblPr firstRow="1" bandRow="1">
                <a:tableStyleId>{5C22544A-7EE6-4342-B048-85BDC9FD1C3A}</a:tableStyleId>
              </a:tblPr>
              <a:tblGrid>
                <a:gridCol w="523415">
                  <a:extLst>
                    <a:ext uri="{9D8B030D-6E8A-4147-A177-3AD203B41FA5}">
                      <a16:colId xmlns:a16="http://schemas.microsoft.com/office/drawing/2014/main" val="2640254203"/>
                    </a:ext>
                  </a:extLst>
                </a:gridCol>
                <a:gridCol w="523415">
                  <a:extLst>
                    <a:ext uri="{9D8B030D-6E8A-4147-A177-3AD203B41FA5}">
                      <a16:colId xmlns:a16="http://schemas.microsoft.com/office/drawing/2014/main" val="4070456283"/>
                    </a:ext>
                  </a:extLst>
                </a:gridCol>
                <a:gridCol w="523415">
                  <a:extLst>
                    <a:ext uri="{9D8B030D-6E8A-4147-A177-3AD203B41FA5}">
                      <a16:colId xmlns:a16="http://schemas.microsoft.com/office/drawing/2014/main" val="3699909765"/>
                    </a:ext>
                  </a:extLst>
                </a:gridCol>
                <a:gridCol w="523415">
                  <a:extLst>
                    <a:ext uri="{9D8B030D-6E8A-4147-A177-3AD203B41FA5}">
                      <a16:colId xmlns:a16="http://schemas.microsoft.com/office/drawing/2014/main" val="4053256710"/>
                    </a:ext>
                  </a:extLst>
                </a:gridCol>
                <a:gridCol w="523415">
                  <a:extLst>
                    <a:ext uri="{9D8B030D-6E8A-4147-A177-3AD203B41FA5}">
                      <a16:colId xmlns:a16="http://schemas.microsoft.com/office/drawing/2014/main" val="1125117766"/>
                    </a:ext>
                  </a:extLst>
                </a:gridCol>
              </a:tblGrid>
              <a:tr h="257930">
                <a:tc>
                  <a:txBody>
                    <a:bodyPr/>
                    <a:lstStyle/>
                    <a:p>
                      <a:r>
                        <a:rPr lang="it-IT" sz="1600" dirty="0">
                          <a:solidFill>
                            <a:schemeClr val="accent1"/>
                          </a:solidFill>
                          <a:latin typeface="Times New Roman" panose="02020603050405020304" pitchFamily="18" charset="0"/>
                        </a:rPr>
                        <a:t>p1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600" dirty="0">
                          <a:solidFill>
                            <a:schemeClr val="accent1"/>
                          </a:solidFill>
                          <a:latin typeface="Times New Roman" panose="02020603050405020304" pitchFamily="18" charset="0"/>
                        </a:rPr>
                        <a:t>p2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600">
                          <a:solidFill>
                            <a:schemeClr val="accent1"/>
                          </a:solidFill>
                          <a:latin typeface="Times New Roman" panose="02020603050405020304" pitchFamily="18" charset="0"/>
                        </a:rPr>
                        <a:t>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600">
                          <a:solidFill>
                            <a:schemeClr val="accent1"/>
                          </a:solidFill>
                          <a:latin typeface="Times New Roman" panose="02020603050405020304" pitchFamily="18" charset="0"/>
                        </a:rPr>
                        <a:t>p4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600" dirty="0">
                          <a:solidFill>
                            <a:schemeClr val="accent1"/>
                          </a:solidFill>
                          <a:latin typeface="Times New Roman" panose="02020603050405020304" pitchFamily="18" charset="0"/>
                        </a:rPr>
                        <a:t>p5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1998692"/>
                  </a:ext>
                </a:extLst>
              </a:tr>
            </a:tbl>
          </a:graphicData>
        </a:graphic>
      </p:graphicFrame>
    </p:spTree>
    <p:extLst>
      <p:ext uri="{BB962C8B-B14F-4D97-AF65-F5344CB8AC3E}">
        <p14:creationId xmlns:p14="http://schemas.microsoft.com/office/powerpoint/2010/main" val="2912529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BDD850-9B15-92E0-FD26-557D938F6B44}"/>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400"/>
              <a:t>4. </a:t>
            </a:r>
            <a:r>
              <a:rPr lang="it-IT" sz="4400" err="1">
                <a:solidFill>
                  <a:schemeClr val="accent1"/>
                </a:solidFill>
                <a:latin typeface="Times New Roman" panose="02020603050405020304" pitchFamily="18" charset="0"/>
                <a:cs typeface="Times New Roman" panose="02020603050405020304" pitchFamily="18" charset="0"/>
              </a:rPr>
              <a:t>Exact</a:t>
            </a:r>
            <a:r>
              <a:rPr lang="it-IT" sz="4400">
                <a:solidFill>
                  <a:schemeClr val="accent1"/>
                </a:solidFill>
                <a:latin typeface="Times New Roman" panose="02020603050405020304" pitchFamily="18" charset="0"/>
                <a:cs typeface="Times New Roman" panose="02020603050405020304" pitchFamily="18" charset="0"/>
              </a:rPr>
              <a:t> Profit </a:t>
            </a:r>
            <a:r>
              <a:rPr lang="it-IT" sz="4400" err="1">
                <a:solidFill>
                  <a:schemeClr val="accent1"/>
                </a:solidFill>
                <a:latin typeface="Times New Roman" panose="02020603050405020304" pitchFamily="18" charset="0"/>
                <a:cs typeface="Times New Roman" panose="02020603050405020304" pitchFamily="18" charset="0"/>
              </a:rPr>
              <a:t>Calculator</a:t>
            </a:r>
            <a:r>
              <a:rPr lang="it-IT" sz="4400">
                <a:solidFill>
                  <a:schemeClr val="accent1"/>
                </a:solidFill>
                <a:latin typeface="Times New Roman" panose="02020603050405020304" pitchFamily="18" charset="0"/>
                <a:cs typeface="Times New Roman" panose="02020603050405020304" pitchFamily="18" charset="0"/>
              </a:rPr>
              <a:t>: </a:t>
            </a:r>
            <a:r>
              <a:rPr lang="it-IT" sz="4400" err="1">
                <a:solidFill>
                  <a:schemeClr val="accent1"/>
                </a:solidFill>
                <a:latin typeface="Times New Roman" panose="02020603050405020304" pitchFamily="18" charset="0"/>
                <a:cs typeface="Times New Roman" panose="02020603050405020304" pitchFamily="18" charset="0"/>
              </a:rPr>
              <a:t>Mathematics</a:t>
            </a:r>
            <a:endParaRPr lang="it-IT" sz="2400">
              <a:solidFill>
                <a:schemeClr val="accent1"/>
              </a:solidFill>
              <a:latin typeface="Times New Roman" panose="02020603050405020304" pitchFamily="18" charset="0"/>
              <a:cs typeface="Times New Roman" panose="02020603050405020304" pitchFamily="18" charset="0"/>
            </a:endParaRPr>
          </a:p>
        </p:txBody>
      </p:sp>
      <p:sp>
        <p:nvSpPr>
          <p:cNvPr id="3" name="CasellaDiTesto 2">
            <a:extLst>
              <a:ext uri="{FF2B5EF4-FFF2-40B4-BE49-F238E27FC236}">
                <a16:creationId xmlns:a16="http://schemas.microsoft.com/office/drawing/2014/main" id="{1BB872A7-73E6-6D7A-3C63-48A4294A861C}"/>
              </a:ext>
            </a:extLst>
          </p:cNvPr>
          <p:cNvSpPr txBox="1"/>
          <p:nvPr/>
        </p:nvSpPr>
        <p:spPr>
          <a:xfrm>
            <a:off x="838200" y="1690688"/>
            <a:ext cx="9785023" cy="4678204"/>
          </a:xfrm>
          <a:prstGeom prst="rect">
            <a:avLst/>
          </a:prstGeom>
          <a:noFill/>
        </p:spPr>
        <p:txBody>
          <a:bodyPr wrap="square" rtlCol="0">
            <a:spAutoFit/>
          </a:bodyPr>
          <a:lstStyle/>
          <a:p>
            <a:pPr marL="0" indent="0">
              <a:lnSpc>
                <a:spcPct val="100000"/>
              </a:lnSpc>
              <a:spcBef>
                <a:spcPts val="0"/>
              </a:spcBef>
              <a:buNone/>
            </a:pP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perform</a:t>
            </a:r>
            <a:r>
              <a:rPr lang="it-IT" sz="2000" dirty="0">
                <a:latin typeface="Times New Roman" panose="02020603050405020304" pitchFamily="18" charset="0"/>
              </a:rPr>
              <a:t>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computation</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for </a:t>
            </a:r>
            <a:r>
              <a:rPr lang="it-IT" sz="2000" dirty="0" err="1">
                <a:solidFill>
                  <a:schemeClr val="accent1"/>
                </a:solidFill>
                <a:latin typeface="Times New Roman" panose="02020603050405020304" pitchFamily="18" charset="0"/>
              </a:rPr>
              <a:t>every</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starting</a:t>
            </a:r>
            <a:r>
              <a:rPr lang="it-IT" sz="2000" dirty="0">
                <a:solidFill>
                  <a:schemeClr val="accent1"/>
                </a:solidFill>
                <a:latin typeface="Times New Roman" panose="02020603050405020304" pitchFamily="18" charset="0"/>
              </a:rPr>
              <a:t> product</a:t>
            </a:r>
            <a:r>
              <a:rPr lang="it-IT" sz="2000" dirty="0">
                <a:latin typeface="Times New Roman" panose="02020603050405020304" pitchFamily="18" charset="0"/>
              </a:rPr>
              <a:t> and </a:t>
            </a:r>
            <a:r>
              <a:rPr lang="it-IT" sz="2000" dirty="0">
                <a:solidFill>
                  <a:schemeClr val="accent1"/>
                </a:solidFill>
                <a:latin typeface="Times New Roman" panose="02020603050405020304" pitchFamily="18" charset="0"/>
              </a:rPr>
              <a:t>for </a:t>
            </a:r>
            <a:r>
              <a:rPr lang="it-IT" sz="2000" dirty="0" err="1">
                <a:solidFill>
                  <a:schemeClr val="accent1"/>
                </a:solidFill>
                <a:latin typeface="Times New Roman" panose="02020603050405020304" pitchFamily="18" charset="0"/>
              </a:rPr>
              <a:t>every</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user </a:t>
            </a:r>
            <a:r>
              <a:rPr lang="it-IT" sz="2000" dirty="0" err="1">
                <a:solidFill>
                  <a:schemeClr val="accent1"/>
                </a:solidFill>
                <a:latin typeface="Times New Roman" panose="02020603050405020304" pitchFamily="18" charset="0"/>
              </a:rPr>
              <a:t>type</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contemplated</a:t>
            </a:r>
            <a:r>
              <a:rPr lang="it-IT" sz="2000" dirty="0">
                <a:latin typeface="Times New Roman" panose="02020603050405020304" pitchFamily="18" charset="0"/>
              </a:rPr>
              <a:t>), </a:t>
            </a:r>
            <a:r>
              <a:rPr lang="it-IT" sz="2000" dirty="0" err="1">
                <a:latin typeface="Times New Roman" panose="02020603050405020304" pitchFamily="18" charset="0"/>
              </a:rPr>
              <a:t>finally</a:t>
            </a:r>
            <a:r>
              <a:rPr lang="it-IT" sz="2000" dirty="0">
                <a:latin typeface="Times New Roman" panose="02020603050405020304" pitchFamily="18" charset="0"/>
              </a:rPr>
              <a:t> </a:t>
            </a:r>
            <a:r>
              <a:rPr lang="it-IT" sz="2000" dirty="0" err="1">
                <a:latin typeface="Times New Roman" panose="02020603050405020304" pitchFamily="18" charset="0"/>
              </a:rPr>
              <a:t>averaging</a:t>
            </a:r>
            <a:r>
              <a:rPr lang="it-IT" sz="2000" dirty="0">
                <a:latin typeface="Times New Roman" panose="02020603050405020304" pitchFamily="18" charset="0"/>
              </a:rPr>
              <a:t> the </a:t>
            </a:r>
            <a:r>
              <a:rPr lang="it-IT" sz="2000" dirty="0" err="1">
                <a:latin typeface="Times New Roman" panose="02020603050405020304" pitchFamily="18" charset="0"/>
              </a:rPr>
              <a:t>results</a:t>
            </a:r>
            <a:r>
              <a:rPr lang="it-IT" sz="2000" dirty="0">
                <a:latin typeface="Times New Roman" panose="02020603050405020304" pitchFamily="18" charset="0"/>
              </a:rPr>
              <a:t> of </a:t>
            </a:r>
            <a:r>
              <a:rPr lang="it-IT" sz="1600" dirty="0">
                <a:latin typeface="Consolas" panose="020B0609020204030204" pitchFamily="49" charset="0"/>
                <a:cs typeface="Times New Roman" panose="02020603050405020304" pitchFamily="18" charset="0"/>
              </a:rPr>
              <a:t>prob_per_p1</a:t>
            </a:r>
            <a:r>
              <a:rPr lang="it-IT" sz="2000" dirty="0">
                <a:latin typeface="Times New Roman" panose="02020603050405020304" pitchFamily="18" charset="0"/>
              </a:rPr>
              <a:t> </a:t>
            </a:r>
            <a:r>
              <a:rPr lang="it-IT" sz="2000" dirty="0" err="1">
                <a:latin typeface="Times New Roman" panose="02020603050405020304" pitchFamily="18" charset="0"/>
              </a:rPr>
              <a:t>according</a:t>
            </a:r>
            <a:r>
              <a:rPr lang="it-IT" sz="2000" dirty="0">
                <a:latin typeface="Times New Roman" panose="02020603050405020304" pitchFamily="18" charset="0"/>
              </a:rPr>
              <a:t> to the (</a:t>
            </a:r>
            <a:r>
              <a:rPr lang="it-IT" sz="2000" dirty="0" err="1">
                <a:latin typeface="Times New Roman" panose="02020603050405020304" pitchFamily="18" charset="0"/>
              </a:rPr>
              <a:t>possibly</a:t>
            </a:r>
            <a:r>
              <a:rPr lang="it-IT" sz="2000" dirty="0">
                <a:latin typeface="Times New Roman" panose="02020603050405020304" pitchFamily="18" charset="0"/>
              </a:rPr>
              <a:t> </a:t>
            </a:r>
            <a:r>
              <a:rPr lang="it-IT" sz="2000" dirty="0" err="1">
                <a:latin typeface="Times New Roman" panose="02020603050405020304" pitchFamily="18" charset="0"/>
              </a:rPr>
              <a:t>estimated</a:t>
            </a:r>
            <a:r>
              <a:rPr lang="it-IT" sz="2000" dirty="0">
                <a:latin typeface="Times New Roman" panose="02020603050405020304" pitchFamily="18" charset="0"/>
              </a:rPr>
              <a:t>) </a:t>
            </a:r>
            <a:r>
              <a:rPr lang="it-IT" sz="2000" dirty="0" err="1">
                <a:solidFill>
                  <a:schemeClr val="accent1"/>
                </a:solidFill>
                <a:latin typeface="Times New Roman" panose="02020603050405020304" pitchFamily="18" charset="0"/>
              </a:rPr>
              <a:t>Dirichlet</a:t>
            </a:r>
            <a:r>
              <a:rPr lang="it-IT" sz="2000" dirty="0">
                <a:latin typeface="Times New Roman" panose="02020603050405020304" pitchFamily="18" charset="0"/>
              </a:rPr>
              <a:t> </a:t>
            </a:r>
            <a:r>
              <a:rPr lang="it-IT" sz="2000" dirty="0" err="1">
                <a:latin typeface="Times New Roman" panose="02020603050405020304" pitchFamily="18" charset="0"/>
              </a:rPr>
              <a:t>expected</a:t>
            </a:r>
            <a:r>
              <a:rPr lang="it-IT" sz="2000" dirty="0">
                <a:latin typeface="Times New Roman" panose="02020603050405020304" pitchFamily="18" charset="0"/>
              </a:rPr>
              <a:t> </a:t>
            </a:r>
            <a:r>
              <a:rPr lang="it-IT" sz="2000" dirty="0" err="1">
                <a:latin typeface="Times New Roman" panose="02020603050405020304" pitchFamily="18" charset="0"/>
              </a:rPr>
              <a:t>value</a:t>
            </a:r>
            <a:r>
              <a:rPr lang="it-IT" sz="2000" dirty="0">
                <a:latin typeface="Times New Roman" panose="02020603050405020304" pitchFamily="18" charset="0"/>
              </a:rPr>
              <a:t> in order to </a:t>
            </a:r>
            <a:r>
              <a:rPr lang="it-IT" sz="2000" dirty="0" err="1">
                <a:latin typeface="Times New Roman" panose="02020603050405020304" pitchFamily="18" charset="0"/>
              </a:rPr>
              <a:t>consider</a:t>
            </a:r>
            <a:r>
              <a:rPr lang="it-IT" sz="2000" dirty="0">
                <a:latin typeface="Times New Roman" panose="02020603050405020304" pitchFamily="18" charset="0"/>
              </a:rPr>
              <a:t> the </a:t>
            </a:r>
            <a:r>
              <a:rPr lang="it-IT" sz="2000" dirty="0" err="1">
                <a:latin typeface="Times New Roman" panose="02020603050405020304" pitchFamily="18" charset="0"/>
              </a:rPr>
              <a:t>probability</a:t>
            </a:r>
            <a:r>
              <a:rPr lang="it-IT" sz="2000" dirty="0">
                <a:latin typeface="Times New Roman" panose="02020603050405020304" pitchFamily="18" charset="0"/>
              </a:rPr>
              <a:t> </a:t>
            </a:r>
            <a:r>
              <a:rPr lang="it-IT" sz="2000" dirty="0" err="1">
                <a:latin typeface="Times New Roman" panose="02020603050405020304" pitchFamily="18" charset="0"/>
              </a:rPr>
              <a:t>that</a:t>
            </a:r>
            <a:r>
              <a:rPr lang="it-IT" sz="2000" dirty="0">
                <a:latin typeface="Times New Roman" panose="02020603050405020304" pitchFamily="18" charset="0"/>
              </a:rPr>
              <a:t> a user </a:t>
            </a:r>
            <a:r>
              <a:rPr lang="it-IT" sz="2000" dirty="0" err="1">
                <a:latin typeface="Times New Roman" panose="02020603050405020304" pitchFamily="18" charset="0"/>
              </a:rPr>
              <a:t>actually</a:t>
            </a:r>
            <a:r>
              <a:rPr lang="it-IT" sz="2000" dirty="0">
                <a:latin typeface="Times New Roman" panose="02020603050405020304" pitchFamily="18" charset="0"/>
              </a:rPr>
              <a:t> starts the </a:t>
            </a:r>
            <a:r>
              <a:rPr lang="it-IT" sz="2000" dirty="0" err="1">
                <a:latin typeface="Times New Roman" panose="02020603050405020304" pitchFamily="18" charset="0"/>
              </a:rPr>
              <a:t>exploration</a:t>
            </a:r>
            <a:r>
              <a:rPr lang="it-IT" sz="2000" dirty="0">
                <a:latin typeface="Times New Roman" panose="02020603050405020304" pitchFamily="18" charset="0"/>
              </a:rPr>
              <a:t> from the product.</a:t>
            </a:r>
          </a:p>
          <a:p>
            <a:pPr marL="0" indent="0">
              <a:lnSpc>
                <a:spcPct val="100000"/>
              </a:lnSpc>
              <a:spcBef>
                <a:spcPts val="0"/>
              </a:spcBef>
              <a:buNone/>
            </a:pPr>
            <a:endParaRPr lang="it-IT" sz="2000" dirty="0">
              <a:latin typeface="Times New Roman" panose="02020603050405020304" pitchFamily="18" charset="0"/>
            </a:endParaRPr>
          </a:p>
          <a:p>
            <a:pPr marL="0" indent="0">
              <a:lnSpc>
                <a:spcPct val="100000"/>
              </a:lnSpc>
              <a:spcBef>
                <a:spcPts val="0"/>
              </a:spcBef>
              <a:buNone/>
            </a:pPr>
            <a:r>
              <a:rPr lang="it-IT" sz="2000" dirty="0" err="1">
                <a:latin typeface="Times New Roman" panose="02020603050405020304" pitchFamily="18" charset="0"/>
              </a:rPr>
              <a:t>Then</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multiply</a:t>
            </a:r>
            <a:r>
              <a:rPr lang="it-IT" sz="2000" dirty="0">
                <a:latin typeface="Times New Roman" panose="02020603050405020304" pitchFamily="18" charset="0"/>
              </a:rPr>
              <a:t> the </a:t>
            </a:r>
            <a:r>
              <a:rPr lang="it-IT" sz="2000" dirty="0" err="1">
                <a:latin typeface="Times New Roman" panose="02020603050405020304" pitchFamily="18" charset="0"/>
              </a:rPr>
              <a:t>resulting</a:t>
            </a:r>
            <a:r>
              <a:rPr lang="it-IT" sz="2000" dirty="0">
                <a:latin typeface="Times New Roman" panose="02020603050405020304" pitchFamily="18" charset="0"/>
              </a:rPr>
              <a:t> </a:t>
            </a:r>
            <a:r>
              <a:rPr lang="it-IT" sz="2000" dirty="0" err="1">
                <a:latin typeface="Times New Roman" panose="02020603050405020304" pitchFamily="18" charset="0"/>
              </a:rPr>
              <a:t>total</a:t>
            </a:r>
            <a:r>
              <a:rPr lang="it-IT" sz="2000" dirty="0">
                <a:latin typeface="Times New Roman" panose="02020603050405020304" pitchFamily="18" charset="0"/>
              </a:rPr>
              <a:t> </a:t>
            </a:r>
            <a:r>
              <a:rPr lang="it-IT" sz="2000" dirty="0" err="1">
                <a:latin typeface="Times New Roman" panose="02020603050405020304" pitchFamily="18" charset="0"/>
              </a:rPr>
              <a:t>purchase</a:t>
            </a:r>
            <a:r>
              <a:rPr lang="it-IT" sz="2000" dirty="0">
                <a:latin typeface="Times New Roman" panose="02020603050405020304" pitchFamily="18" charset="0"/>
              </a:rPr>
              <a:t> </a:t>
            </a:r>
            <a:r>
              <a:rPr lang="it-IT" sz="2000" dirty="0" err="1">
                <a:latin typeface="Times New Roman" panose="02020603050405020304" pitchFamily="18" charset="0"/>
              </a:rPr>
              <a:t>probability</a:t>
            </a:r>
            <a:r>
              <a:rPr lang="it-IT" sz="2000" dirty="0">
                <a:latin typeface="Times New Roman" panose="02020603050405020304" pitchFamily="18" charset="0"/>
              </a:rPr>
              <a:t> by the </a:t>
            </a:r>
            <a:r>
              <a:rPr lang="it-IT" sz="2000" dirty="0" err="1">
                <a:solidFill>
                  <a:schemeClr val="accent1"/>
                </a:solidFill>
                <a:latin typeface="Times New Roman" panose="02020603050405020304" pitchFamily="18" charset="0"/>
              </a:rPr>
              <a:t>expected</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number</a:t>
            </a:r>
            <a:r>
              <a:rPr lang="it-IT" sz="2000" dirty="0">
                <a:solidFill>
                  <a:schemeClr val="accent1"/>
                </a:solidFill>
                <a:latin typeface="Times New Roman" panose="02020603050405020304" pitchFamily="18" charset="0"/>
              </a:rPr>
              <a:t> of </a:t>
            </a:r>
            <a:r>
              <a:rPr lang="it-IT" sz="2000" dirty="0" err="1">
                <a:solidFill>
                  <a:schemeClr val="accent1"/>
                </a:solidFill>
                <a:latin typeface="Times New Roman" panose="02020603050405020304" pitchFamily="18" charset="0"/>
              </a:rPr>
              <a:t>units</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purchased</a:t>
            </a:r>
            <a:r>
              <a:rPr lang="it-IT" sz="2000" dirty="0">
                <a:latin typeface="Times New Roman" panose="02020603050405020304" pitchFamily="18" charset="0"/>
              </a:rPr>
              <a:t> by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type</a:t>
            </a:r>
            <a:r>
              <a:rPr lang="it-IT" sz="2000" dirty="0">
                <a:latin typeface="Times New Roman" panose="02020603050405020304" pitchFamily="18" charset="0"/>
              </a:rPr>
              <a:t> of user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different</a:t>
            </a:r>
            <a:r>
              <a:rPr lang="it-IT" sz="2000" dirty="0">
                <a:latin typeface="Times New Roman" panose="02020603050405020304" pitchFamily="18" charset="0"/>
              </a:rPr>
              <a:t> </a:t>
            </a:r>
            <a:r>
              <a:rPr lang="it-IT" sz="2000" dirty="0" err="1">
                <a:latin typeface="Times New Roman" panose="02020603050405020304" pitchFamily="18" charset="0"/>
              </a:rPr>
              <a:t>types</a:t>
            </a:r>
            <a:r>
              <a:rPr lang="it-IT" sz="2000" dirty="0">
                <a:latin typeface="Times New Roman" panose="02020603050405020304" pitchFamily="18" charset="0"/>
              </a:rPr>
              <a:t> are </a:t>
            </a:r>
            <a:r>
              <a:rPr lang="it-IT" sz="2000" dirty="0" err="1">
                <a:latin typeface="Times New Roman" panose="02020603050405020304" pitchFamily="18" charset="0"/>
              </a:rPr>
              <a:t>contemplated</a:t>
            </a:r>
            <a:r>
              <a:rPr lang="it-IT" sz="2000" dirty="0">
                <a:latin typeface="Times New Roman" panose="02020603050405020304" pitchFamily="18" charset="0"/>
              </a:rPr>
              <a:t>, else </a:t>
            </a:r>
            <a:r>
              <a:rPr lang="it-IT" sz="2000" dirty="0" err="1">
                <a:latin typeface="Times New Roman" panose="02020603050405020304" pitchFamily="18" charset="0"/>
              </a:rPr>
              <a:t>using</a:t>
            </a:r>
            <a:r>
              <a:rPr lang="it-IT" sz="2000" dirty="0">
                <a:latin typeface="Times New Roman" panose="02020603050405020304" pitchFamily="18" charset="0"/>
              </a:rPr>
              <a:t> global </a:t>
            </a:r>
            <a:r>
              <a:rPr lang="it-IT" sz="2000" dirty="0" err="1">
                <a:latin typeface="Times New Roman" panose="02020603050405020304" pitchFamily="18" charset="0"/>
              </a:rPr>
              <a:t>estimates</a:t>
            </a:r>
            <a:r>
              <a:rPr lang="it-IT" sz="2000" dirty="0">
                <a:latin typeface="Times New Roman" panose="02020603050405020304" pitchFamily="18" charset="0"/>
              </a:rPr>
              <a:t>) and, </a:t>
            </a:r>
            <a:r>
              <a:rPr lang="it-IT" sz="2000" dirty="0" err="1">
                <a:latin typeface="Times New Roman" panose="02020603050405020304" pitchFamily="18" charset="0"/>
              </a:rPr>
              <a:t>finally</a:t>
            </a:r>
            <a:r>
              <a:rPr lang="it-IT" sz="2000" dirty="0">
                <a:latin typeface="Times New Roman" panose="02020603050405020304" pitchFamily="18" charset="0"/>
              </a:rPr>
              <a:t>, by the </a:t>
            </a:r>
            <a:r>
              <a:rPr lang="it-IT" sz="2000" dirty="0" err="1">
                <a:latin typeface="Times New Roman" panose="02020603050405020304" pitchFamily="18" charset="0"/>
              </a:rPr>
              <a:t>rescaled</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Poisson </a:t>
            </a:r>
            <a:r>
              <a:rPr lang="it-IT" sz="2000" dirty="0" err="1">
                <a:solidFill>
                  <a:schemeClr val="accent1"/>
                </a:solidFill>
                <a:latin typeface="Times New Roman" panose="02020603050405020304" pitchFamily="18" charset="0"/>
              </a:rPr>
              <a:t>coefficients</a:t>
            </a:r>
            <a:r>
              <a:rPr lang="it-IT" sz="2000" dirty="0">
                <a:latin typeface="Times New Roman" panose="02020603050405020304" pitchFamily="18" charset="0"/>
              </a:rPr>
              <a:t> </a:t>
            </a:r>
            <a:r>
              <a:rPr lang="it-IT" sz="2000" dirty="0" err="1">
                <a:latin typeface="Times New Roman" panose="02020603050405020304" pitchFamily="18" charset="0"/>
              </a:rPr>
              <a:t>taking</a:t>
            </a:r>
            <a:r>
              <a:rPr lang="it-IT" sz="2000" dirty="0">
                <a:latin typeface="Times New Roman" panose="02020603050405020304" pitchFamily="18" charset="0"/>
              </a:rPr>
              <a:t> </a:t>
            </a:r>
            <a:r>
              <a:rPr lang="it-IT" sz="2000" dirty="0" err="1">
                <a:latin typeface="Times New Roman" panose="02020603050405020304" pitchFamily="18" charset="0"/>
              </a:rPr>
              <a:t>into</a:t>
            </a:r>
            <a:r>
              <a:rPr lang="it-IT" sz="2000" dirty="0">
                <a:latin typeface="Times New Roman" panose="02020603050405020304" pitchFamily="18" charset="0"/>
              </a:rPr>
              <a:t> account the </a:t>
            </a:r>
            <a:r>
              <a:rPr lang="it-IT" sz="2000" dirty="0" err="1">
                <a:latin typeface="Times New Roman" panose="02020603050405020304" pitchFamily="18" charset="0"/>
              </a:rPr>
              <a:t>probability</a:t>
            </a:r>
            <a:r>
              <a:rPr lang="it-IT" sz="2000" dirty="0">
                <a:latin typeface="Times New Roman" panose="02020603050405020304" pitchFamily="18" charset="0"/>
              </a:rPr>
              <a:t> </a:t>
            </a:r>
            <a:r>
              <a:rPr lang="it-IT" sz="2000" dirty="0" err="1">
                <a:latin typeface="Times New Roman" panose="02020603050405020304" pitchFamily="18" charset="0"/>
              </a:rPr>
              <a:t>that</a:t>
            </a:r>
            <a:r>
              <a:rPr lang="it-IT" sz="2000" dirty="0">
                <a:latin typeface="Times New Roman" panose="02020603050405020304" pitchFamily="18" charset="0"/>
              </a:rPr>
              <a:t> a user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actually</a:t>
            </a:r>
            <a:r>
              <a:rPr lang="it-IT" sz="2000" dirty="0">
                <a:latin typeface="Times New Roman" panose="02020603050405020304" pitchFamily="18" charset="0"/>
              </a:rPr>
              <a:t> of the </a:t>
            </a:r>
            <a:r>
              <a:rPr lang="it-IT" sz="2000" dirty="0" err="1">
                <a:latin typeface="Times New Roman" panose="02020603050405020304" pitchFamily="18" charset="0"/>
              </a:rPr>
              <a:t>type</a:t>
            </a:r>
            <a:r>
              <a:rPr lang="it-IT" sz="2000" dirty="0">
                <a:latin typeface="Times New Roman" panose="02020603050405020304" pitchFamily="18" charset="0"/>
              </a:rPr>
              <a:t> </a:t>
            </a:r>
            <a:r>
              <a:rPr lang="it-IT" sz="2000" dirty="0" err="1">
                <a:latin typeface="Times New Roman" panose="02020603050405020304" pitchFamily="18" charset="0"/>
              </a:rPr>
              <a:t>corresponding</a:t>
            </a:r>
            <a:r>
              <a:rPr lang="it-IT" sz="2000" dirty="0">
                <a:latin typeface="Times New Roman" panose="02020603050405020304" pitchFamily="18" charset="0"/>
              </a:rPr>
              <a:t> to the </a:t>
            </a:r>
            <a:r>
              <a:rPr lang="it-IT" sz="2000" dirty="0" err="1">
                <a:latin typeface="Times New Roman" panose="02020603050405020304" pitchFamily="18" charset="0"/>
              </a:rPr>
              <a:t>parameters</a:t>
            </a:r>
            <a:r>
              <a:rPr lang="it-IT" sz="2000" dirty="0">
                <a:latin typeface="Times New Roman" panose="02020603050405020304" pitchFamily="18" charset="0"/>
              </a:rPr>
              <a:t>.</a:t>
            </a:r>
          </a:p>
          <a:p>
            <a:pPr marL="0" indent="0">
              <a:lnSpc>
                <a:spcPct val="100000"/>
              </a:lnSpc>
              <a:spcBef>
                <a:spcPts val="0"/>
              </a:spcBef>
              <a:buNone/>
            </a:pPr>
            <a:endParaRPr lang="it-IT" sz="2000" dirty="0">
              <a:latin typeface="Times New Roman" panose="02020603050405020304" pitchFamily="18" charset="0"/>
            </a:endParaRPr>
          </a:p>
          <a:p>
            <a:pPr marL="0" indent="0">
              <a:lnSpc>
                <a:spcPct val="100000"/>
              </a:lnSpc>
              <a:spcBef>
                <a:spcPts val="0"/>
              </a:spcBef>
              <a:buNone/>
            </a:pPr>
            <a:r>
              <a:rPr lang="it-IT" sz="2000" dirty="0" err="1">
                <a:latin typeface="Times New Roman" panose="02020603050405020304" pitchFamily="18" charset="0"/>
              </a:rPr>
              <a:t>This</a:t>
            </a:r>
            <a:r>
              <a:rPr lang="it-IT" sz="2000" dirty="0">
                <a:latin typeface="Times New Roman" panose="02020603050405020304" pitchFamily="18" charset="0"/>
              </a:rPr>
              <a:t> procedure yields a </a:t>
            </a:r>
            <a:r>
              <a:rPr lang="it-IT" sz="2000" dirty="0">
                <a:solidFill>
                  <a:schemeClr val="accent1"/>
                </a:solidFill>
                <a:latin typeface="Times New Roman" panose="02020603050405020304" pitchFamily="18" charset="0"/>
              </a:rPr>
              <a:t>global </a:t>
            </a:r>
            <a:r>
              <a:rPr lang="it-IT" sz="2000" dirty="0" err="1">
                <a:solidFill>
                  <a:schemeClr val="accent1"/>
                </a:solidFill>
                <a:latin typeface="Times New Roman" panose="02020603050405020304" pitchFamily="18" charset="0"/>
              </a:rPr>
              <a:t>computation</a:t>
            </a:r>
            <a:r>
              <a:rPr lang="it-IT" sz="2000" dirty="0">
                <a:solidFill>
                  <a:schemeClr val="accent1"/>
                </a:solidFill>
                <a:latin typeface="Times New Roman" panose="02020603050405020304" pitchFamily="18" charset="0"/>
              </a:rPr>
              <a:t> </a:t>
            </a:r>
            <a:r>
              <a:rPr lang="it-IT" sz="2000" dirty="0">
                <a:latin typeface="Times New Roman" panose="02020603050405020304" pitchFamily="18" charset="0"/>
              </a:rPr>
              <a:t>of the </a:t>
            </a:r>
            <a:r>
              <a:rPr lang="it-IT" sz="2000" dirty="0" err="1">
                <a:latin typeface="Times New Roman" panose="02020603050405020304" pitchFamily="18" charset="0"/>
              </a:rPr>
              <a:t>expected</a:t>
            </a:r>
            <a:r>
              <a:rPr lang="it-IT" sz="2000" dirty="0">
                <a:latin typeface="Times New Roman" panose="02020603050405020304" pitchFamily="18" charset="0"/>
              </a:rPr>
              <a:t> </a:t>
            </a:r>
            <a:r>
              <a:rPr lang="it-IT" sz="2000" dirty="0" err="1">
                <a:latin typeface="Times New Roman" panose="02020603050405020304" pitchFamily="18" charset="0"/>
              </a:rPr>
              <a:t>number</a:t>
            </a:r>
            <a:r>
              <a:rPr lang="it-IT" sz="2000" dirty="0">
                <a:latin typeface="Times New Roman" panose="02020603050405020304" pitchFamily="18" charset="0"/>
              </a:rPr>
              <a:t> of </a:t>
            </a:r>
            <a:r>
              <a:rPr lang="it-IT" sz="2000" dirty="0" err="1">
                <a:latin typeface="Times New Roman" panose="02020603050405020304" pitchFamily="18" charset="0"/>
              </a:rPr>
              <a:t>units</a:t>
            </a:r>
            <a:r>
              <a:rPr lang="it-IT" sz="2000" dirty="0">
                <a:latin typeface="Times New Roman" panose="02020603050405020304" pitchFamily="18" charset="0"/>
              </a:rPr>
              <a:t> </a:t>
            </a:r>
            <a:r>
              <a:rPr lang="it-IT" sz="2000" dirty="0" err="1">
                <a:latin typeface="Times New Roman" panose="02020603050405020304" pitchFamily="18" charset="0"/>
              </a:rPr>
              <a:t>purchased</a:t>
            </a:r>
            <a:r>
              <a:rPr lang="it-IT" sz="2000" dirty="0">
                <a:latin typeface="Times New Roman" panose="02020603050405020304" pitchFamily="18" charset="0"/>
              </a:rPr>
              <a:t> by a </a:t>
            </a:r>
            <a:r>
              <a:rPr lang="it-IT" sz="2000" dirty="0" err="1">
                <a:latin typeface="Times New Roman" panose="02020603050405020304" pitchFamily="18" charset="0"/>
              </a:rPr>
              <a:t>generic</a:t>
            </a:r>
            <a:r>
              <a:rPr lang="it-IT" sz="2000" dirty="0">
                <a:latin typeface="Times New Roman" panose="02020603050405020304" pitchFamily="18" charset="0"/>
              </a:rPr>
              <a:t> user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multiplied</a:t>
            </a:r>
            <a:r>
              <a:rPr lang="it-IT" sz="2000" dirty="0">
                <a:latin typeface="Times New Roman" panose="02020603050405020304" pitchFamily="18" charset="0"/>
              </a:rPr>
              <a:t> by the </a:t>
            </a:r>
            <a:r>
              <a:rPr lang="it-IT" sz="2000" dirty="0" err="1">
                <a:latin typeface="Times New Roman" panose="02020603050405020304" pitchFamily="18" charset="0"/>
              </a:rPr>
              <a:t>respective</a:t>
            </a:r>
            <a:r>
              <a:rPr lang="it-IT" sz="2000" dirty="0">
                <a:latin typeface="Times New Roman" panose="02020603050405020304" pitchFamily="18" charset="0"/>
              </a:rPr>
              <a:t> </a:t>
            </a:r>
            <a:r>
              <a:rPr lang="it-IT" sz="2000" dirty="0" err="1">
                <a:latin typeface="Times New Roman" panose="02020603050405020304" pitchFamily="18" charset="0"/>
              </a:rPr>
              <a:t>margin</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provides</a:t>
            </a:r>
            <a:r>
              <a:rPr lang="it-IT" sz="2000" dirty="0">
                <a:latin typeface="Times New Roman" panose="02020603050405020304" pitchFamily="18" charset="0"/>
              </a:rPr>
              <a:t> the </a:t>
            </a:r>
            <a:r>
              <a:rPr lang="it-IT" sz="2000" dirty="0" err="1">
                <a:latin typeface="Times New Roman" panose="02020603050405020304" pitchFamily="18" charset="0"/>
              </a:rPr>
              <a:t>exact</a:t>
            </a:r>
            <a:r>
              <a:rPr lang="it-IT" sz="2000" dirty="0">
                <a:latin typeface="Times New Roman" panose="02020603050405020304" pitchFamily="18" charset="0"/>
              </a:rPr>
              <a:t> </a:t>
            </a:r>
            <a:r>
              <a:rPr lang="it-IT" sz="2000" dirty="0" err="1">
                <a:latin typeface="Times New Roman" panose="02020603050405020304" pitchFamily="18" charset="0"/>
              </a:rPr>
              <a:t>expected</a:t>
            </a:r>
            <a:r>
              <a:rPr lang="it-IT" sz="2000" dirty="0">
                <a:latin typeface="Times New Roman" panose="02020603050405020304" pitchFamily="18" charset="0"/>
              </a:rPr>
              <a:t> profit. </a:t>
            </a:r>
            <a:r>
              <a:rPr lang="it-IT" sz="2000" dirty="0" err="1">
                <a:latin typeface="Times New Roman" panose="02020603050405020304" pitchFamily="18" charset="0"/>
              </a:rPr>
              <a:t>Moreover</a:t>
            </a:r>
            <a:r>
              <a:rPr lang="it-IT" sz="2000" dirty="0">
                <a:latin typeface="Times New Roman" panose="02020603050405020304" pitchFamily="18" charset="0"/>
              </a:rPr>
              <a:t>, the </a:t>
            </a:r>
            <a:r>
              <a:rPr lang="it-IT" sz="2000" dirty="0" err="1">
                <a:latin typeface="Times New Roman" panose="02020603050405020304" pitchFamily="18" charset="0"/>
              </a:rPr>
              <a:t>multiplication</a:t>
            </a:r>
            <a:r>
              <a:rPr lang="it-IT" sz="2000" dirty="0">
                <a:latin typeface="Times New Roman" panose="02020603050405020304" pitchFamily="18" charset="0"/>
              </a:rPr>
              <a:t> by the </a:t>
            </a:r>
            <a:r>
              <a:rPr lang="it-IT" sz="2000" dirty="0" err="1">
                <a:latin typeface="Times New Roman" panose="02020603050405020304" pitchFamily="18" charset="0"/>
              </a:rPr>
              <a:t>expected</a:t>
            </a:r>
            <a:r>
              <a:rPr lang="it-IT" sz="2000" dirty="0">
                <a:latin typeface="Times New Roman" panose="02020603050405020304" pitchFamily="18" charset="0"/>
              </a:rPr>
              <a:t> </a:t>
            </a:r>
            <a:r>
              <a:rPr lang="it-IT" sz="2000" dirty="0" err="1">
                <a:latin typeface="Times New Roman" panose="02020603050405020304" pitchFamily="18" charset="0"/>
              </a:rPr>
              <a:t>total</a:t>
            </a:r>
            <a:r>
              <a:rPr lang="it-IT" sz="2000" dirty="0">
                <a:latin typeface="Times New Roman" panose="02020603050405020304" pitchFamily="18" charset="0"/>
              </a:rPr>
              <a:t> </a:t>
            </a:r>
            <a:r>
              <a:rPr lang="it-IT" sz="2000" dirty="0" err="1">
                <a:latin typeface="Times New Roman" panose="02020603050405020304" pitchFamily="18" charset="0"/>
              </a:rPr>
              <a:t>number</a:t>
            </a:r>
            <a:r>
              <a:rPr lang="it-IT" sz="2000" dirty="0">
                <a:latin typeface="Times New Roman" panose="02020603050405020304" pitchFamily="18" charset="0"/>
              </a:rPr>
              <a:t> of users </a:t>
            </a:r>
            <a:r>
              <a:rPr lang="it-IT" sz="2000" dirty="0" err="1">
                <a:solidFill>
                  <a:schemeClr val="accent1"/>
                </a:solidFill>
                <a:latin typeface="Times New Roman" panose="02020603050405020304" pitchFamily="18" charset="0"/>
              </a:rPr>
              <a:t>provides</a:t>
            </a:r>
            <a:r>
              <a:rPr lang="it-IT" sz="2000" dirty="0">
                <a:solidFill>
                  <a:schemeClr val="accent1"/>
                </a:solidFill>
                <a:latin typeface="Times New Roman" panose="02020603050405020304" pitchFamily="18" charset="0"/>
              </a:rPr>
              <a:t> the </a:t>
            </a:r>
            <a:r>
              <a:rPr lang="it-IT" sz="2000" dirty="0" err="1">
                <a:solidFill>
                  <a:schemeClr val="accent1"/>
                </a:solidFill>
                <a:latin typeface="Times New Roman" panose="02020603050405020304" pitchFamily="18" charset="0"/>
              </a:rPr>
              <a:t>total</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expected</a:t>
            </a:r>
            <a:r>
              <a:rPr lang="it-IT" sz="2000" dirty="0">
                <a:solidFill>
                  <a:schemeClr val="accent1"/>
                </a:solidFill>
                <a:latin typeface="Times New Roman" panose="02020603050405020304" pitchFamily="18" charset="0"/>
              </a:rPr>
              <a:t> profit</a:t>
            </a:r>
            <a:r>
              <a:rPr lang="it-IT" sz="2000" dirty="0">
                <a:latin typeface="Times New Roman" panose="02020603050405020304" pitchFamily="18" charset="0"/>
              </a:rPr>
              <a:t>.</a:t>
            </a:r>
          </a:p>
          <a:p>
            <a:endParaRPr lang="it-IT" dirty="0">
              <a:latin typeface="Times New Roman" panose="02020603050405020304" pitchFamily="18" charset="0"/>
            </a:endParaRPr>
          </a:p>
        </p:txBody>
      </p:sp>
      <p:sp>
        <p:nvSpPr>
          <p:cNvPr id="4" name="Segnaposto numero diapositiva 3">
            <a:extLst>
              <a:ext uri="{FF2B5EF4-FFF2-40B4-BE49-F238E27FC236}">
                <a16:creationId xmlns:a16="http://schemas.microsoft.com/office/drawing/2014/main" id="{0B397232-BE2F-5D60-984F-0FB40F31A5EF}"/>
              </a:ext>
            </a:extLst>
          </p:cNvPr>
          <p:cNvSpPr>
            <a:spLocks noGrp="1"/>
          </p:cNvSpPr>
          <p:nvPr>
            <p:ph type="sldNum" sz="quarter" idx="12"/>
          </p:nvPr>
        </p:nvSpPr>
        <p:spPr/>
        <p:txBody>
          <a:bodyPr/>
          <a:lstStyle/>
          <a:p>
            <a:fld id="{61C956A2-680A-48D7-A037-C726CE4ABA8D}" type="slidenum">
              <a:rPr lang="it-IT" smtClean="0"/>
              <a:t>36</a:t>
            </a:fld>
            <a:endParaRPr lang="it-IT"/>
          </a:p>
        </p:txBody>
      </p:sp>
    </p:spTree>
    <p:extLst>
      <p:ext uri="{BB962C8B-B14F-4D97-AF65-F5344CB8AC3E}">
        <p14:creationId xmlns:p14="http://schemas.microsoft.com/office/powerpoint/2010/main" val="1116949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BDD850-9B15-92E0-FD26-557D938F6B44}"/>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400"/>
              <a:t>4. </a:t>
            </a:r>
            <a:r>
              <a:rPr lang="it-IT" sz="4400" err="1">
                <a:solidFill>
                  <a:schemeClr val="accent1"/>
                </a:solidFill>
                <a:latin typeface="Times New Roman" panose="02020603050405020304" pitchFamily="18" charset="0"/>
              </a:rPr>
              <a:t>Exact</a:t>
            </a:r>
            <a:r>
              <a:rPr lang="it-IT" sz="4400">
                <a:solidFill>
                  <a:schemeClr val="accent1"/>
                </a:solidFill>
                <a:latin typeface="Times New Roman" panose="02020603050405020304" pitchFamily="18" charset="0"/>
              </a:rPr>
              <a:t> Profit </a:t>
            </a:r>
            <a:r>
              <a:rPr lang="it-IT" sz="4400" err="1">
                <a:solidFill>
                  <a:schemeClr val="accent1"/>
                </a:solidFill>
                <a:latin typeface="Times New Roman" panose="02020603050405020304" pitchFamily="18" charset="0"/>
              </a:rPr>
              <a:t>Calculator</a:t>
            </a:r>
            <a:r>
              <a:rPr lang="it-IT" sz="4400">
                <a:solidFill>
                  <a:schemeClr val="accent1"/>
                </a:solidFill>
                <a:latin typeface="Times New Roman" panose="02020603050405020304" pitchFamily="18" charset="0"/>
              </a:rPr>
              <a:t>: </a:t>
            </a:r>
            <a:r>
              <a:rPr lang="it-IT" err="1">
                <a:solidFill>
                  <a:schemeClr val="accent1"/>
                </a:solidFill>
                <a:latin typeface="Times New Roman" panose="02020603050405020304" pitchFamily="18" charset="0"/>
              </a:rPr>
              <a:t>V</a:t>
            </a:r>
            <a:r>
              <a:rPr lang="it-IT" sz="4400" err="1">
                <a:solidFill>
                  <a:schemeClr val="accent1"/>
                </a:solidFill>
                <a:latin typeface="Times New Roman" panose="02020603050405020304" pitchFamily="18" charset="0"/>
              </a:rPr>
              <a:t>isualization</a:t>
            </a:r>
            <a:endParaRPr lang="it-IT" sz="2400">
              <a:solidFill>
                <a:schemeClr val="accent1"/>
              </a:solidFill>
              <a:latin typeface="Times New Roman" panose="02020603050405020304" pitchFamily="18" charset="0"/>
            </a:endParaRPr>
          </a:p>
        </p:txBody>
      </p:sp>
      <p:sp>
        <p:nvSpPr>
          <p:cNvPr id="3" name="CasellaDiTesto 2">
            <a:extLst>
              <a:ext uri="{FF2B5EF4-FFF2-40B4-BE49-F238E27FC236}">
                <a16:creationId xmlns:a16="http://schemas.microsoft.com/office/drawing/2014/main" id="{1BB872A7-73E6-6D7A-3C63-48A4294A861C}"/>
              </a:ext>
            </a:extLst>
          </p:cNvPr>
          <p:cNvSpPr txBox="1"/>
          <p:nvPr/>
        </p:nvSpPr>
        <p:spPr>
          <a:xfrm>
            <a:off x="838200" y="1687404"/>
            <a:ext cx="10515600" cy="707886"/>
          </a:xfrm>
          <a:prstGeom prst="rect">
            <a:avLst/>
          </a:prstGeom>
          <a:noFill/>
        </p:spPr>
        <p:txBody>
          <a:bodyPr wrap="square" rtlCol="0">
            <a:spAutoFit/>
          </a:bodyPr>
          <a:lstStyle/>
          <a:p>
            <a:pPr marL="0" indent="0">
              <a:lnSpc>
                <a:spcPct val="100000"/>
              </a:lnSpc>
              <a:spcBef>
                <a:spcPts val="0"/>
              </a:spcBef>
              <a:buNone/>
            </a:pPr>
            <a:r>
              <a:rPr lang="it-IT" sz="2000" dirty="0" err="1">
                <a:latin typeface="Times New Roman" panose="02020603050405020304" pitchFamily="18" charset="0"/>
              </a:rPr>
              <a:t>We</a:t>
            </a:r>
            <a:r>
              <a:rPr lang="it-IT" sz="2000" dirty="0">
                <a:latin typeface="Times New Roman" panose="02020603050405020304" pitchFamily="18" charset="0"/>
              </a:rPr>
              <a:t> report the </a:t>
            </a:r>
            <a:r>
              <a:rPr lang="it-IT" sz="2000" dirty="0" err="1">
                <a:solidFill>
                  <a:schemeClr val="accent1"/>
                </a:solidFill>
                <a:latin typeface="Times New Roman" panose="02020603050405020304" pitchFamily="18" charset="0"/>
              </a:rPr>
              <a:t>expected</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profits</a:t>
            </a:r>
            <a:r>
              <a:rPr lang="it-IT" sz="2000" dirty="0">
                <a:latin typeface="Times New Roman" panose="02020603050405020304" pitchFamily="18" charset="0"/>
              </a:rPr>
              <a:t> over </a:t>
            </a:r>
            <a:r>
              <a:rPr lang="it-IT" sz="2000" dirty="0" err="1">
                <a:latin typeface="Times New Roman" panose="02020603050405020304" pitchFamily="18" charset="0"/>
              </a:rPr>
              <a:t>all</a:t>
            </a:r>
            <a:r>
              <a:rPr lang="it-IT" sz="2000" dirty="0">
                <a:latin typeface="Times New Roman" panose="02020603050405020304" pitchFamily="18" charset="0"/>
              </a:rPr>
              <a:t> price </a:t>
            </a:r>
            <a:r>
              <a:rPr lang="it-IT" sz="2000" dirty="0" err="1">
                <a:latin typeface="Times New Roman" panose="02020603050405020304" pitchFamily="18" charset="0"/>
              </a:rPr>
              <a:t>configurations</a:t>
            </a:r>
            <a:r>
              <a:rPr lang="it-IT" sz="2000" dirty="0">
                <a:latin typeface="Times New Roman" panose="02020603050405020304" pitchFamily="18" charset="0"/>
              </a:rPr>
              <a:t> for the High Season </a:t>
            </a:r>
            <a:r>
              <a:rPr lang="it-IT" sz="2000" dirty="0" err="1">
                <a:latin typeface="Times New Roman" panose="02020603050405020304" pitchFamily="18" charset="0"/>
              </a:rPr>
              <a:t>aggregated</a:t>
            </a:r>
            <a:r>
              <a:rPr lang="it-IT" sz="2000" dirty="0">
                <a:latin typeface="Times New Roman" panose="02020603050405020304" pitchFamily="18" charset="0"/>
              </a:rPr>
              <a:t> </a:t>
            </a:r>
            <a:r>
              <a:rPr lang="it-IT" sz="2000" dirty="0" err="1">
                <a:latin typeface="Times New Roman" panose="02020603050405020304" pitchFamily="18" charset="0"/>
              </a:rPr>
              <a:t>problem</a:t>
            </a:r>
            <a:r>
              <a:rPr lang="it-IT" sz="2000" dirty="0">
                <a:latin typeface="Times New Roman" panose="02020603050405020304" pitchFamily="18" charset="0"/>
              </a:rPr>
              <a:t>.</a:t>
            </a:r>
          </a:p>
          <a:p>
            <a:endParaRPr lang="it-IT" sz="2000" dirty="0">
              <a:latin typeface="Times New Roman" panose="02020603050405020304" pitchFamily="18" charset="0"/>
            </a:endParaRPr>
          </a:p>
        </p:txBody>
      </p:sp>
      <p:pic>
        <p:nvPicPr>
          <p:cNvPr id="5" name="Immagine 4">
            <a:extLst>
              <a:ext uri="{FF2B5EF4-FFF2-40B4-BE49-F238E27FC236}">
                <a16:creationId xmlns:a16="http://schemas.microsoft.com/office/drawing/2014/main" id="{4E663362-8BDB-D002-F8B4-D177CB8BA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37019"/>
            <a:ext cx="4466897" cy="3350173"/>
          </a:xfrm>
          <a:prstGeom prst="rect">
            <a:avLst/>
          </a:prstGeom>
        </p:spPr>
      </p:pic>
      <p:pic>
        <p:nvPicPr>
          <p:cNvPr id="7" name="Immagine 6">
            <a:extLst>
              <a:ext uri="{FF2B5EF4-FFF2-40B4-BE49-F238E27FC236}">
                <a16:creationId xmlns:a16="http://schemas.microsoft.com/office/drawing/2014/main" id="{3245B54B-FDDD-9EA7-C183-489DA4B3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37019"/>
            <a:ext cx="4466897" cy="3350173"/>
          </a:xfrm>
          <a:prstGeom prst="rect">
            <a:avLst/>
          </a:prstGeom>
        </p:spPr>
      </p:pic>
      <p:sp>
        <p:nvSpPr>
          <p:cNvPr id="4" name="Segnaposto numero diapositiva 3">
            <a:extLst>
              <a:ext uri="{FF2B5EF4-FFF2-40B4-BE49-F238E27FC236}">
                <a16:creationId xmlns:a16="http://schemas.microsoft.com/office/drawing/2014/main" id="{376711C8-D2FB-2CD4-BE8A-50BE88A9E9B3}"/>
              </a:ext>
            </a:extLst>
          </p:cNvPr>
          <p:cNvSpPr>
            <a:spLocks noGrp="1"/>
          </p:cNvSpPr>
          <p:nvPr>
            <p:ph type="sldNum" sz="quarter" idx="12"/>
          </p:nvPr>
        </p:nvSpPr>
        <p:spPr/>
        <p:txBody>
          <a:bodyPr/>
          <a:lstStyle/>
          <a:p>
            <a:fld id="{61C956A2-680A-48D7-A037-C726CE4ABA8D}" type="slidenum">
              <a:rPr lang="it-IT" smtClean="0"/>
              <a:t>37</a:t>
            </a:fld>
            <a:endParaRPr lang="it-IT"/>
          </a:p>
        </p:txBody>
      </p:sp>
    </p:spTree>
    <p:extLst>
      <p:ext uri="{BB962C8B-B14F-4D97-AF65-F5344CB8AC3E}">
        <p14:creationId xmlns:p14="http://schemas.microsoft.com/office/powerpoint/2010/main" val="3325066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normAutofit/>
          </a:bodyPr>
          <a:lstStyle/>
          <a:p>
            <a:r>
              <a:rPr lang="it-IT" sz="4400"/>
              <a:t>4. </a:t>
            </a:r>
            <a:r>
              <a:rPr lang="it-IT" sz="4400" err="1">
                <a:solidFill>
                  <a:schemeClr val="accent1"/>
                </a:solidFill>
              </a:rPr>
              <a:t>Exact</a:t>
            </a:r>
            <a:r>
              <a:rPr lang="it-IT" sz="4400">
                <a:solidFill>
                  <a:schemeClr val="accent1"/>
                </a:solidFill>
              </a:rPr>
              <a:t> Profit </a:t>
            </a:r>
            <a:r>
              <a:rPr lang="it-IT" sz="4400" err="1">
                <a:solidFill>
                  <a:schemeClr val="accent1"/>
                </a:solidFill>
              </a:rPr>
              <a:t>Calculator</a:t>
            </a:r>
            <a:r>
              <a:rPr lang="it-IT" sz="4400">
                <a:solidFill>
                  <a:schemeClr val="accent1"/>
                </a:solidFill>
              </a:rPr>
              <a:t>: MC </a:t>
            </a:r>
            <a:r>
              <a:rPr lang="it-IT" sz="4400" err="1">
                <a:solidFill>
                  <a:schemeClr val="accent1"/>
                </a:solidFill>
              </a:rPr>
              <a:t>comparison</a:t>
            </a:r>
            <a:endParaRPr lang="it-IT" sz="2400">
              <a:solidFill>
                <a:schemeClr val="accent1"/>
              </a:solidFill>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199" y="1825625"/>
            <a:ext cx="10639097" cy="4667250"/>
          </a:xfrm>
        </p:spPr>
        <p:txBody>
          <a:bodyPr>
            <a:normAutofit/>
          </a:bodyPr>
          <a:lstStyle/>
          <a:p>
            <a:pPr marL="0" indent="0">
              <a:lnSpc>
                <a:spcPct val="100000"/>
              </a:lnSpc>
              <a:spcBef>
                <a:spcPts val="0"/>
              </a:spcBef>
              <a:buNone/>
            </a:pPr>
            <a:r>
              <a:rPr lang="it-IT" sz="2000" dirty="0" err="1"/>
              <a:t>We</a:t>
            </a:r>
            <a:r>
              <a:rPr lang="it-IT" sz="2000" dirty="0"/>
              <a:t> stress the </a:t>
            </a:r>
            <a:r>
              <a:rPr lang="it-IT" sz="2000" dirty="0" err="1"/>
              <a:t>fact</a:t>
            </a:r>
            <a:r>
              <a:rPr lang="it-IT" sz="2000" dirty="0"/>
              <a:t> </a:t>
            </a:r>
            <a:r>
              <a:rPr lang="it-IT" sz="2000" dirty="0" err="1"/>
              <a:t>that</a:t>
            </a:r>
            <a:r>
              <a:rPr lang="it-IT" sz="2000" dirty="0"/>
              <a:t> </a:t>
            </a:r>
            <a:r>
              <a:rPr lang="it-IT" sz="2000" dirty="0" err="1"/>
              <a:t>such</a:t>
            </a:r>
            <a:r>
              <a:rPr lang="it-IT" sz="2000" dirty="0"/>
              <a:t> a </a:t>
            </a:r>
            <a:r>
              <a:rPr lang="it-IT" sz="2000" dirty="0" err="1"/>
              <a:t>calculator</a:t>
            </a:r>
            <a:r>
              <a:rPr lang="it-IT" sz="2000" dirty="0"/>
              <a:t> </a:t>
            </a:r>
            <a:r>
              <a:rPr lang="it-IT" sz="2000" dirty="0" err="1"/>
              <a:t>is</a:t>
            </a:r>
            <a:r>
              <a:rPr lang="it-IT" sz="2000" dirty="0"/>
              <a:t> </a:t>
            </a:r>
            <a:r>
              <a:rPr lang="it-IT" sz="2000" dirty="0" err="1"/>
              <a:t>really</a:t>
            </a:r>
            <a:r>
              <a:rPr lang="it-IT" sz="2000" dirty="0"/>
              <a:t> </a:t>
            </a:r>
            <a:r>
              <a:rPr lang="it-IT" sz="2000" dirty="0" err="1">
                <a:solidFill>
                  <a:schemeClr val="accent1"/>
                </a:solidFill>
              </a:rPr>
              <a:t>computationally</a:t>
            </a:r>
            <a:r>
              <a:rPr lang="it-IT" sz="2000" dirty="0">
                <a:solidFill>
                  <a:schemeClr val="accent1"/>
                </a:solidFill>
              </a:rPr>
              <a:t> </a:t>
            </a:r>
            <a:r>
              <a:rPr lang="it-IT" sz="2000" dirty="0" err="1">
                <a:solidFill>
                  <a:schemeClr val="accent1"/>
                </a:solidFill>
              </a:rPr>
              <a:t>expensive</a:t>
            </a:r>
            <a:r>
              <a:rPr lang="it-IT" sz="2000" dirty="0"/>
              <a:t>, and </a:t>
            </a:r>
            <a:r>
              <a:rPr lang="it-IT" sz="2000" dirty="0" err="1"/>
              <a:t>should</a:t>
            </a:r>
            <a:r>
              <a:rPr lang="it-IT" sz="2000" dirty="0"/>
              <a:t> </a:t>
            </a:r>
            <a:r>
              <a:rPr lang="it-IT" sz="2000" dirty="0" err="1"/>
              <a:t>not</a:t>
            </a:r>
            <a:r>
              <a:rPr lang="it-IT" sz="2000" dirty="0"/>
              <a:t> be </a:t>
            </a:r>
            <a:r>
              <a:rPr lang="it-IT" sz="2000" dirty="0" err="1"/>
              <a:t>considered</a:t>
            </a:r>
            <a:r>
              <a:rPr lang="it-IT" sz="2000" dirty="0"/>
              <a:t> an </a:t>
            </a:r>
            <a:r>
              <a:rPr lang="it-IT" sz="2000" dirty="0" err="1"/>
              <a:t>available</a:t>
            </a:r>
            <a:r>
              <a:rPr lang="it-IT" sz="2000" dirty="0"/>
              <a:t> option in a </a:t>
            </a:r>
            <a:r>
              <a:rPr lang="it-IT" sz="2000" dirty="0" err="1"/>
              <a:t>real</a:t>
            </a:r>
            <a:r>
              <a:rPr lang="it-IT" sz="2000" dirty="0"/>
              <a:t> world scenario due to the </a:t>
            </a:r>
            <a:r>
              <a:rPr lang="it-IT" sz="2000" dirty="0" err="1"/>
              <a:t>total</a:t>
            </a:r>
            <a:r>
              <a:rPr lang="it-IT" sz="2000" dirty="0"/>
              <a:t> </a:t>
            </a:r>
            <a:r>
              <a:rPr lang="it-IT" sz="2000" dirty="0" err="1"/>
              <a:t>number</a:t>
            </a:r>
            <a:r>
              <a:rPr lang="it-IT" sz="2000" dirty="0"/>
              <a:t> of </a:t>
            </a:r>
            <a:r>
              <a:rPr lang="it-IT" sz="2000" dirty="0" err="1"/>
              <a:t>combinations</a:t>
            </a:r>
            <a:r>
              <a:rPr lang="it-IT" sz="2000" dirty="0"/>
              <a:t> scaling </a:t>
            </a:r>
            <a:r>
              <a:rPr lang="it-IT" sz="2000" dirty="0" err="1">
                <a:solidFill>
                  <a:schemeClr val="accent1"/>
                </a:solidFill>
              </a:rPr>
              <a:t>factorially</a:t>
            </a:r>
            <a:r>
              <a:rPr lang="it-IT" sz="2000" dirty="0"/>
              <a:t> with the </a:t>
            </a:r>
            <a:r>
              <a:rPr lang="it-IT" sz="2000" dirty="0" err="1"/>
              <a:t>number</a:t>
            </a:r>
            <a:r>
              <a:rPr lang="it-IT" sz="2000" dirty="0"/>
              <a:t> of items. </a:t>
            </a:r>
          </a:p>
          <a:p>
            <a:pPr marL="0" indent="0">
              <a:lnSpc>
                <a:spcPct val="100000"/>
              </a:lnSpc>
              <a:spcBef>
                <a:spcPts val="0"/>
              </a:spcBef>
              <a:buNone/>
            </a:pPr>
            <a:r>
              <a:rPr lang="it-IT" sz="2000" dirty="0" err="1"/>
              <a:t>However</a:t>
            </a:r>
            <a:r>
              <a:rPr lang="it-IT" sz="2000" dirty="0"/>
              <a:t>, </a:t>
            </a:r>
            <a:r>
              <a:rPr lang="it-IT" sz="2000" dirty="0" err="1"/>
              <a:t>given</a:t>
            </a:r>
            <a:r>
              <a:rPr lang="it-IT" sz="2000" dirty="0"/>
              <a:t> the </a:t>
            </a:r>
            <a:r>
              <a:rPr lang="it-IT" sz="2000" dirty="0">
                <a:solidFill>
                  <a:schemeClr val="accent1"/>
                </a:solidFill>
              </a:rPr>
              <a:t>small scale </a:t>
            </a:r>
            <a:r>
              <a:rPr lang="it-IT" sz="2000" dirty="0"/>
              <a:t>of the </a:t>
            </a:r>
            <a:r>
              <a:rPr lang="it-IT" sz="2000" dirty="0" err="1"/>
              <a:t>problem</a:t>
            </a:r>
            <a:r>
              <a:rPr lang="it-IT" sz="2000" dirty="0"/>
              <a:t> </a:t>
            </a:r>
            <a:r>
              <a:rPr lang="it-IT" sz="2000" dirty="0" err="1"/>
              <a:t>at</a:t>
            </a:r>
            <a:r>
              <a:rPr lang="it-IT" sz="2000" dirty="0"/>
              <a:t> hand (</a:t>
            </a:r>
            <a:r>
              <a:rPr lang="it-IT" sz="2000" dirty="0" err="1"/>
              <a:t>only</a:t>
            </a:r>
            <a:r>
              <a:rPr lang="it-IT" sz="2000" dirty="0"/>
              <a:t> </a:t>
            </a:r>
            <a:r>
              <a:rPr lang="it-IT" sz="2000" dirty="0" err="1"/>
              <a:t>five</a:t>
            </a:r>
            <a:r>
              <a:rPr lang="it-IT" sz="2000" dirty="0"/>
              <a:t> products with a sparse connection network), the </a:t>
            </a:r>
            <a:r>
              <a:rPr lang="it-IT" sz="2000" dirty="0" err="1"/>
              <a:t>exact</a:t>
            </a:r>
            <a:r>
              <a:rPr lang="it-IT" sz="2000" dirty="0"/>
              <a:t> </a:t>
            </a:r>
            <a:r>
              <a:rPr lang="it-IT" sz="2000" dirty="0" err="1"/>
              <a:t>approach</a:t>
            </a:r>
            <a:r>
              <a:rPr lang="it-IT" sz="2000" dirty="0"/>
              <a:t> </a:t>
            </a:r>
            <a:r>
              <a:rPr lang="it-IT" sz="2000" dirty="0" err="1"/>
              <a:t>is</a:t>
            </a:r>
            <a:r>
              <a:rPr lang="it-IT" sz="2000" dirty="0"/>
              <a:t> </a:t>
            </a:r>
            <a:r>
              <a:rPr lang="it-IT" sz="2000" dirty="0" err="1"/>
              <a:t>still</a:t>
            </a:r>
            <a:r>
              <a:rPr lang="it-IT" sz="2000" dirty="0"/>
              <a:t> </a:t>
            </a:r>
            <a:r>
              <a:rPr lang="it-IT" sz="2000" dirty="0">
                <a:solidFill>
                  <a:schemeClr val="accent1"/>
                </a:solidFill>
              </a:rPr>
              <a:t>more </a:t>
            </a:r>
            <a:r>
              <a:rPr lang="it-IT" sz="2000" dirty="0" err="1">
                <a:solidFill>
                  <a:schemeClr val="accent1"/>
                </a:solidFill>
              </a:rPr>
              <a:t>efficient</a:t>
            </a:r>
            <a:r>
              <a:rPr lang="it-IT" sz="2000" dirty="0">
                <a:solidFill>
                  <a:schemeClr val="accent1"/>
                </a:solidFill>
              </a:rPr>
              <a:t> </a:t>
            </a:r>
            <a:r>
              <a:rPr lang="it-IT" sz="2000" dirty="0" err="1"/>
              <a:t>than</a:t>
            </a:r>
            <a:r>
              <a:rPr lang="it-IT" sz="2000" dirty="0"/>
              <a:t> a sampling </a:t>
            </a:r>
            <a:r>
              <a:rPr lang="it-IT" sz="2000" dirty="0" err="1"/>
              <a:t>based</a:t>
            </a:r>
            <a:r>
              <a:rPr lang="it-IT" sz="2000" dirty="0"/>
              <a:t> strategy like Monte Carlo. </a:t>
            </a:r>
          </a:p>
          <a:p>
            <a:pPr marL="0" indent="0">
              <a:lnSpc>
                <a:spcPct val="100000"/>
              </a:lnSpc>
              <a:spcBef>
                <a:spcPts val="0"/>
              </a:spcBef>
              <a:buNone/>
            </a:pPr>
            <a:endParaRPr lang="it-IT" sz="2000" dirty="0"/>
          </a:p>
          <a:p>
            <a:pPr marL="0" indent="0">
              <a:lnSpc>
                <a:spcPct val="100000"/>
              </a:lnSpc>
              <a:spcBef>
                <a:spcPts val="0"/>
              </a:spcBef>
              <a:buNone/>
            </a:pPr>
            <a:r>
              <a:rPr lang="it-IT" sz="2000" dirty="0"/>
              <a:t>The following </a:t>
            </a:r>
            <a:r>
              <a:rPr lang="it-IT" sz="2000" dirty="0" err="1"/>
              <a:t>experiments</a:t>
            </a:r>
            <a:r>
              <a:rPr lang="it-IT" sz="2000" dirty="0"/>
              <a:t> show </a:t>
            </a:r>
            <a:r>
              <a:rPr lang="it-IT" sz="2000" dirty="0" err="1"/>
              <a:t>how</a:t>
            </a:r>
            <a:r>
              <a:rPr lang="it-IT" sz="2000" dirty="0"/>
              <a:t> </a:t>
            </a:r>
            <a:r>
              <a:rPr lang="it-IT" sz="2000" dirty="0" err="1"/>
              <a:t>even</a:t>
            </a:r>
            <a:r>
              <a:rPr lang="it-IT" sz="2000" dirty="0"/>
              <a:t> a </a:t>
            </a:r>
            <a:r>
              <a:rPr lang="it-IT" sz="2000" dirty="0" err="1"/>
              <a:t>static</a:t>
            </a:r>
            <a:r>
              <a:rPr lang="it-IT" sz="2000" dirty="0"/>
              <a:t> </a:t>
            </a:r>
            <a:r>
              <a:rPr lang="it-IT" sz="2000" dirty="0" err="1"/>
              <a:t>clairvoyant</a:t>
            </a:r>
            <a:r>
              <a:rPr lang="it-IT" sz="2000" dirty="0"/>
              <a:t> strategy </a:t>
            </a:r>
            <a:r>
              <a:rPr lang="it-IT" sz="2000" dirty="0" err="1"/>
              <a:t>still</a:t>
            </a:r>
            <a:r>
              <a:rPr lang="it-IT" sz="2000" dirty="0"/>
              <a:t> </a:t>
            </a:r>
            <a:r>
              <a:rPr lang="it-IT" sz="2000" dirty="0" err="1"/>
              <a:t>retains</a:t>
            </a:r>
            <a:r>
              <a:rPr lang="it-IT" sz="2000" dirty="0"/>
              <a:t> a </a:t>
            </a:r>
            <a:r>
              <a:rPr lang="it-IT" sz="2000" dirty="0" err="1"/>
              <a:t>considerable</a:t>
            </a:r>
            <a:r>
              <a:rPr lang="it-IT" sz="2000" dirty="0"/>
              <a:t> </a:t>
            </a:r>
            <a:r>
              <a:rPr lang="it-IT" sz="2000" dirty="0" err="1"/>
              <a:t>variability</a:t>
            </a:r>
            <a:r>
              <a:rPr lang="it-IT" sz="2000" dirty="0"/>
              <a:t> in </a:t>
            </a:r>
            <a:r>
              <a:rPr lang="it-IT" sz="2000" dirty="0" err="1"/>
              <a:t>its</a:t>
            </a:r>
            <a:r>
              <a:rPr lang="it-IT" sz="2000" dirty="0"/>
              <a:t> </a:t>
            </a:r>
            <a:r>
              <a:rPr lang="it-IT" sz="2000" dirty="0" err="1"/>
              <a:t>results</a:t>
            </a:r>
            <a:r>
              <a:rPr lang="it-IT" sz="2000" dirty="0"/>
              <a:t>, </a:t>
            </a:r>
            <a:r>
              <a:rPr lang="it-IT" sz="2000" dirty="0" err="1"/>
              <a:t>even</a:t>
            </a:r>
            <a:r>
              <a:rPr lang="it-IT" sz="2000" dirty="0"/>
              <a:t> with a high </a:t>
            </a:r>
            <a:r>
              <a:rPr lang="it-IT" sz="2000" dirty="0" err="1"/>
              <a:t>number</a:t>
            </a:r>
            <a:r>
              <a:rPr lang="it-IT" sz="2000" dirty="0"/>
              <a:t> of users </a:t>
            </a:r>
            <a:r>
              <a:rPr lang="it-IT" sz="2000" dirty="0" err="1"/>
              <a:t>navigating</a:t>
            </a:r>
            <a:r>
              <a:rPr lang="it-IT" sz="2000" dirty="0"/>
              <a:t> the website </a:t>
            </a:r>
            <a:r>
              <a:rPr lang="it-IT" sz="2000" dirty="0" err="1"/>
              <a:t>each</a:t>
            </a:r>
            <a:r>
              <a:rPr lang="it-IT" sz="2000" dirty="0"/>
              <a:t> day. </a:t>
            </a:r>
          </a:p>
          <a:p>
            <a:pPr marL="0" indent="0">
              <a:lnSpc>
                <a:spcPct val="100000"/>
              </a:lnSpc>
              <a:spcBef>
                <a:spcPts val="0"/>
              </a:spcBef>
              <a:buNone/>
            </a:pPr>
            <a:r>
              <a:rPr lang="it-IT" sz="2000" dirty="0" err="1"/>
              <a:t>Any</a:t>
            </a:r>
            <a:r>
              <a:rPr lang="it-IT" sz="2000" dirty="0"/>
              <a:t> MC strategy, to be </a:t>
            </a:r>
            <a:r>
              <a:rPr lang="it-IT" sz="2000" dirty="0" err="1"/>
              <a:t>deemed</a:t>
            </a:r>
            <a:r>
              <a:rPr lang="it-IT" sz="2000" dirty="0"/>
              <a:t> </a:t>
            </a:r>
            <a:r>
              <a:rPr lang="it-IT" sz="2000" dirty="0" err="1"/>
              <a:t>reasonable</a:t>
            </a:r>
            <a:r>
              <a:rPr lang="it-IT" sz="2000" dirty="0"/>
              <a:t>, </a:t>
            </a:r>
            <a:r>
              <a:rPr lang="it-IT" sz="2000" dirty="0" err="1"/>
              <a:t>would</a:t>
            </a:r>
            <a:r>
              <a:rPr lang="it-IT" sz="2000" dirty="0"/>
              <a:t> </a:t>
            </a:r>
            <a:r>
              <a:rPr lang="it-IT" sz="2000" dirty="0" err="1"/>
              <a:t>need</a:t>
            </a:r>
            <a:r>
              <a:rPr lang="it-IT" sz="2000" dirty="0"/>
              <a:t> a </a:t>
            </a:r>
            <a:r>
              <a:rPr lang="it-IT" sz="2000" dirty="0">
                <a:solidFill>
                  <a:schemeClr val="accent1"/>
                </a:solidFill>
              </a:rPr>
              <a:t>large </a:t>
            </a:r>
            <a:r>
              <a:rPr lang="it-IT" sz="2000" dirty="0" err="1">
                <a:solidFill>
                  <a:schemeClr val="accent1"/>
                </a:solidFill>
              </a:rPr>
              <a:t>enough</a:t>
            </a:r>
            <a:r>
              <a:rPr lang="it-IT" sz="2000" dirty="0">
                <a:solidFill>
                  <a:schemeClr val="accent1"/>
                </a:solidFill>
              </a:rPr>
              <a:t> sample </a:t>
            </a:r>
            <a:r>
              <a:rPr lang="it-IT" sz="2000" dirty="0"/>
              <a:t>size to mediate </a:t>
            </a:r>
            <a:r>
              <a:rPr lang="it-IT" sz="2000" dirty="0" err="1"/>
              <a:t>such</a:t>
            </a:r>
            <a:r>
              <a:rPr lang="it-IT" sz="2000" dirty="0"/>
              <a:t> </a:t>
            </a:r>
            <a:r>
              <a:rPr lang="it-IT" sz="2000" dirty="0" err="1"/>
              <a:t>variance</a:t>
            </a:r>
            <a:r>
              <a:rPr lang="it-IT" sz="2000" dirty="0"/>
              <a:t> and for </a:t>
            </a:r>
            <a:r>
              <a:rPr lang="it-IT" sz="2000" dirty="0" err="1"/>
              <a:t>our</a:t>
            </a:r>
            <a:r>
              <a:rPr lang="it-IT" sz="2000" dirty="0"/>
              <a:t> </a:t>
            </a:r>
            <a:r>
              <a:rPr lang="it-IT" sz="2000" dirty="0" err="1"/>
              <a:t>problem</a:t>
            </a:r>
            <a:r>
              <a:rPr lang="it-IT" sz="2000" dirty="0"/>
              <a:t> </a:t>
            </a:r>
            <a:r>
              <a:rPr lang="it-IT" sz="2000" dirty="0" err="1"/>
              <a:t>we</a:t>
            </a:r>
            <a:r>
              <a:rPr lang="it-IT" sz="2000" dirty="0"/>
              <a:t> state </a:t>
            </a:r>
            <a:r>
              <a:rPr lang="it-IT" sz="2000" dirty="0" err="1"/>
              <a:t>that</a:t>
            </a:r>
            <a:r>
              <a:rPr lang="it-IT" sz="2000" dirty="0"/>
              <a:t> </a:t>
            </a:r>
            <a:r>
              <a:rPr lang="it-IT" sz="2000" dirty="0" err="1"/>
              <a:t>it</a:t>
            </a:r>
            <a:r>
              <a:rPr lang="it-IT" sz="2000" dirty="0"/>
              <a:t> </a:t>
            </a:r>
            <a:r>
              <a:rPr lang="it-IT" sz="2000" dirty="0" err="1"/>
              <a:t>is</a:t>
            </a:r>
            <a:r>
              <a:rPr lang="it-IT" sz="2000" dirty="0"/>
              <a:t> </a:t>
            </a:r>
            <a:r>
              <a:rPr lang="it-IT" sz="2000" dirty="0" err="1"/>
              <a:t>easier</a:t>
            </a:r>
            <a:r>
              <a:rPr lang="it-IT" sz="2000" dirty="0"/>
              <a:t>, </a:t>
            </a:r>
            <a:r>
              <a:rPr lang="it-IT" sz="2000" dirty="0" err="1"/>
              <a:t>faster</a:t>
            </a:r>
            <a:r>
              <a:rPr lang="it-IT" sz="2000" dirty="0"/>
              <a:t> and far more accurate to stick with the </a:t>
            </a:r>
            <a:r>
              <a:rPr lang="it-IT" sz="2000" dirty="0" err="1"/>
              <a:t>exact</a:t>
            </a:r>
            <a:r>
              <a:rPr lang="it-IT" sz="2000" dirty="0"/>
              <a:t> </a:t>
            </a:r>
            <a:r>
              <a:rPr lang="it-IT" sz="2000" dirty="0" err="1"/>
              <a:t>approach</a:t>
            </a:r>
            <a:r>
              <a:rPr lang="it-IT" sz="2000" dirty="0"/>
              <a:t>. </a:t>
            </a:r>
            <a:r>
              <a:rPr lang="it-IT" sz="2000" dirty="0" err="1"/>
              <a:t>Indeed</a:t>
            </a:r>
            <a:r>
              <a:rPr lang="it-IT" sz="2000" dirty="0"/>
              <a:t>, the </a:t>
            </a:r>
            <a:r>
              <a:rPr lang="it-IT" sz="2000" dirty="0" err="1"/>
              <a:t>exact</a:t>
            </a:r>
            <a:r>
              <a:rPr lang="it-IT" sz="2000" dirty="0"/>
              <a:t> profit </a:t>
            </a:r>
            <a:r>
              <a:rPr lang="it-IT" sz="2000" dirty="0" err="1"/>
              <a:t>calculator</a:t>
            </a:r>
            <a:r>
              <a:rPr lang="it-IT" sz="2000" dirty="0"/>
              <a:t> </a:t>
            </a:r>
            <a:r>
              <a:rPr lang="it-IT" sz="2000" dirty="0" err="1"/>
              <a:t>evaluates</a:t>
            </a:r>
            <a:r>
              <a:rPr lang="it-IT" sz="2000" dirty="0"/>
              <a:t> </a:t>
            </a:r>
            <a:r>
              <a:rPr lang="it-IT" sz="2000" dirty="0" err="1"/>
              <a:t>all</a:t>
            </a:r>
            <a:r>
              <a:rPr lang="it-IT" sz="2000" dirty="0"/>
              <a:t> the 1024 price </a:t>
            </a:r>
            <a:r>
              <a:rPr lang="it-IT" sz="2000" dirty="0" err="1"/>
              <a:t>configurations</a:t>
            </a:r>
            <a:r>
              <a:rPr lang="it-IT" sz="2000" dirty="0"/>
              <a:t> in </a:t>
            </a:r>
            <a:r>
              <a:rPr lang="it-IT" sz="2000" dirty="0" err="1"/>
              <a:t>few</a:t>
            </a:r>
            <a:r>
              <a:rPr lang="it-IT" sz="2000" dirty="0"/>
              <a:t> seconds </a:t>
            </a:r>
            <a:r>
              <a:rPr lang="it-IT" sz="2000" dirty="0" err="1"/>
              <a:t>whereas</a:t>
            </a:r>
            <a:r>
              <a:rPr lang="it-IT" sz="2000" dirty="0"/>
              <a:t> the MC </a:t>
            </a:r>
            <a:r>
              <a:rPr lang="it-IT" sz="2000" dirty="0" err="1"/>
              <a:t>based</a:t>
            </a:r>
            <a:r>
              <a:rPr lang="it-IT" sz="2000" dirty="0"/>
              <a:t> strategy </a:t>
            </a:r>
            <a:r>
              <a:rPr lang="it-IT" sz="2000" dirty="0" err="1"/>
              <a:t>provides</a:t>
            </a:r>
            <a:r>
              <a:rPr lang="it-IT" sz="2000" dirty="0"/>
              <a:t> </a:t>
            </a:r>
            <a:r>
              <a:rPr lang="it-IT" sz="2000" dirty="0" err="1"/>
              <a:t>reasonable</a:t>
            </a:r>
            <a:r>
              <a:rPr lang="it-IT" sz="2000" dirty="0"/>
              <a:t> </a:t>
            </a:r>
            <a:r>
              <a:rPr lang="it-IT" sz="2000" dirty="0" err="1"/>
              <a:t>estimates</a:t>
            </a:r>
            <a:r>
              <a:rPr lang="it-IT" sz="2000" dirty="0"/>
              <a:t> </a:t>
            </a:r>
            <a:r>
              <a:rPr lang="it-IT" sz="2000" dirty="0" err="1"/>
              <a:t>still</a:t>
            </a:r>
            <a:r>
              <a:rPr lang="it-IT" sz="2000" dirty="0"/>
              <a:t> </a:t>
            </a:r>
            <a:r>
              <a:rPr lang="it-IT" sz="2000" dirty="0" err="1"/>
              <a:t>affected</a:t>
            </a:r>
            <a:r>
              <a:rPr lang="it-IT" sz="2000" dirty="0"/>
              <a:t> by high </a:t>
            </a:r>
            <a:r>
              <a:rPr lang="it-IT" sz="2000" dirty="0" err="1"/>
              <a:t>noise</a:t>
            </a:r>
            <a:r>
              <a:rPr lang="it-IT" sz="2000" dirty="0"/>
              <a:t> in more </a:t>
            </a:r>
            <a:r>
              <a:rPr lang="it-IT" sz="2000" dirty="0" err="1"/>
              <a:t>than</a:t>
            </a:r>
            <a:r>
              <a:rPr lang="it-IT" sz="2000" dirty="0"/>
              <a:t> </a:t>
            </a:r>
            <a:r>
              <a:rPr lang="it-IT" sz="2000" dirty="0" err="1"/>
              <a:t>half</a:t>
            </a:r>
            <a:r>
              <a:rPr lang="it-IT" sz="2000" dirty="0"/>
              <a:t> a minute.</a:t>
            </a:r>
          </a:p>
        </p:txBody>
      </p:sp>
      <p:sp>
        <p:nvSpPr>
          <p:cNvPr id="4" name="Segnaposto numero diapositiva 3">
            <a:extLst>
              <a:ext uri="{FF2B5EF4-FFF2-40B4-BE49-F238E27FC236}">
                <a16:creationId xmlns:a16="http://schemas.microsoft.com/office/drawing/2014/main" id="{49933BDE-0D8F-D983-EA0D-167E05ABF1D8}"/>
              </a:ext>
            </a:extLst>
          </p:cNvPr>
          <p:cNvSpPr>
            <a:spLocks noGrp="1"/>
          </p:cNvSpPr>
          <p:nvPr>
            <p:ph type="sldNum" sz="quarter" idx="12"/>
          </p:nvPr>
        </p:nvSpPr>
        <p:spPr/>
        <p:txBody>
          <a:bodyPr/>
          <a:lstStyle/>
          <a:p>
            <a:fld id="{61C956A2-680A-48D7-A037-C726CE4ABA8D}" type="slidenum">
              <a:rPr lang="it-IT" smtClean="0"/>
              <a:t>38</a:t>
            </a:fld>
            <a:endParaRPr lang="it-IT"/>
          </a:p>
        </p:txBody>
      </p:sp>
    </p:spTree>
    <p:extLst>
      <p:ext uri="{BB962C8B-B14F-4D97-AF65-F5344CB8AC3E}">
        <p14:creationId xmlns:p14="http://schemas.microsoft.com/office/powerpoint/2010/main" val="328798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lstStyle/>
          <a:p>
            <a:r>
              <a:rPr lang="it-IT" sz="4400"/>
              <a:t>4. </a:t>
            </a:r>
            <a:r>
              <a:rPr lang="it-IT" sz="4400" err="1">
                <a:solidFill>
                  <a:schemeClr val="accent1"/>
                </a:solidFill>
              </a:rPr>
              <a:t>Need</a:t>
            </a:r>
            <a:r>
              <a:rPr lang="it-IT" sz="4400">
                <a:solidFill>
                  <a:schemeClr val="accent1"/>
                </a:solidFill>
              </a:rPr>
              <a:t> for Exploration Strategy</a:t>
            </a:r>
            <a:endParaRPr lang="it-IT" sz="2400">
              <a:solidFill>
                <a:schemeClr val="accent1"/>
              </a:solidFill>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200" y="1825625"/>
            <a:ext cx="10515600" cy="4667250"/>
          </a:xfrm>
        </p:spPr>
        <p:txBody>
          <a:bodyPr>
            <a:normAutofit/>
          </a:bodyPr>
          <a:lstStyle/>
          <a:p>
            <a:pPr marL="0" indent="0">
              <a:lnSpc>
                <a:spcPct val="100000"/>
              </a:lnSpc>
              <a:spcBef>
                <a:spcPts val="0"/>
              </a:spcBef>
              <a:buNone/>
            </a:pPr>
            <a:r>
              <a:rPr lang="it-IT" sz="2000"/>
              <a:t>To </a:t>
            </a:r>
            <a:r>
              <a:rPr lang="it-IT" sz="2000" err="1"/>
              <a:t>find</a:t>
            </a:r>
            <a:r>
              <a:rPr lang="it-IT" sz="2000"/>
              <a:t> the </a:t>
            </a:r>
            <a:r>
              <a:rPr lang="it-IT" sz="2000" err="1"/>
              <a:t>optimal</a:t>
            </a:r>
            <a:r>
              <a:rPr lang="it-IT" sz="2000"/>
              <a:t> pricing </a:t>
            </a:r>
            <a:r>
              <a:rPr lang="it-IT" sz="2000" err="1"/>
              <a:t>profile</a:t>
            </a:r>
            <a:r>
              <a:rPr lang="it-IT" sz="2000"/>
              <a:t> </a:t>
            </a:r>
            <a:r>
              <a:rPr lang="it-IT" sz="2000" err="1"/>
              <a:t>we</a:t>
            </a:r>
            <a:r>
              <a:rPr lang="it-IT" sz="2000"/>
              <a:t> </a:t>
            </a:r>
            <a:r>
              <a:rPr lang="it-IT" sz="2000" err="1"/>
              <a:t>still</a:t>
            </a:r>
            <a:r>
              <a:rPr lang="it-IT" sz="2000"/>
              <a:t> </a:t>
            </a:r>
            <a:r>
              <a:rPr lang="it-IT" sz="2000" err="1"/>
              <a:t>need</a:t>
            </a:r>
            <a:r>
              <a:rPr lang="it-IT" sz="2000"/>
              <a:t> a strategy for </a:t>
            </a:r>
            <a:r>
              <a:rPr lang="it-IT" sz="2000" err="1">
                <a:solidFill>
                  <a:schemeClr val="accent1"/>
                </a:solidFill>
              </a:rPr>
              <a:t>comparing</a:t>
            </a:r>
            <a:r>
              <a:rPr lang="it-IT" sz="2000">
                <a:solidFill>
                  <a:schemeClr val="accent1"/>
                </a:solidFill>
              </a:rPr>
              <a:t> </a:t>
            </a:r>
            <a:r>
              <a:rPr lang="it-IT" sz="2000" err="1">
                <a:solidFill>
                  <a:schemeClr val="accent1"/>
                </a:solidFill>
              </a:rPr>
              <a:t>different</a:t>
            </a:r>
            <a:r>
              <a:rPr lang="it-IT" sz="2000">
                <a:solidFill>
                  <a:schemeClr val="accent1"/>
                </a:solidFill>
              </a:rPr>
              <a:t> </a:t>
            </a:r>
            <a:r>
              <a:rPr lang="it-IT" sz="2000" err="1">
                <a:solidFill>
                  <a:schemeClr val="accent1"/>
                </a:solidFill>
              </a:rPr>
              <a:t>profiles</a:t>
            </a:r>
            <a:r>
              <a:rPr lang="it-IT" sz="2000"/>
              <a:t>.</a:t>
            </a:r>
          </a:p>
          <a:p>
            <a:pPr marL="0" indent="0">
              <a:lnSpc>
                <a:spcPct val="100000"/>
              </a:lnSpc>
              <a:spcBef>
                <a:spcPts val="0"/>
              </a:spcBef>
              <a:buNone/>
            </a:pPr>
            <a:endParaRPr lang="it-IT" sz="2000"/>
          </a:p>
          <a:p>
            <a:pPr marL="0" indent="0">
              <a:lnSpc>
                <a:spcPct val="100000"/>
              </a:lnSpc>
              <a:spcBef>
                <a:spcPts val="0"/>
              </a:spcBef>
              <a:buNone/>
            </a:pPr>
            <a:r>
              <a:rPr lang="it-IT" sz="2000"/>
              <a:t>A </a:t>
            </a:r>
            <a:r>
              <a:rPr lang="it-IT" sz="2000">
                <a:solidFill>
                  <a:schemeClr val="accent1"/>
                </a:solidFill>
              </a:rPr>
              <a:t>brute force </a:t>
            </a:r>
            <a:r>
              <a:rPr lang="it-IT" sz="2000" err="1"/>
              <a:t>approach</a:t>
            </a:r>
            <a:r>
              <a:rPr lang="it-IT" sz="2000"/>
              <a:t> </a:t>
            </a:r>
            <a:r>
              <a:rPr lang="it-IT" sz="2000" err="1"/>
              <a:t>would</a:t>
            </a:r>
            <a:r>
              <a:rPr lang="it-IT" sz="2000"/>
              <a:t> be a full listing of </a:t>
            </a:r>
            <a:r>
              <a:rPr lang="it-IT" sz="2000" err="1"/>
              <a:t>all</a:t>
            </a:r>
            <a:r>
              <a:rPr lang="it-IT" sz="2000"/>
              <a:t> </a:t>
            </a:r>
            <a:r>
              <a:rPr lang="it-IT" sz="2000" err="1"/>
              <a:t>possible</a:t>
            </a:r>
            <a:r>
              <a:rPr lang="it-IT" sz="2000"/>
              <a:t> pricing </a:t>
            </a:r>
            <a:r>
              <a:rPr lang="it-IT" sz="2000" err="1"/>
              <a:t>profiles</a:t>
            </a:r>
            <a:r>
              <a:rPr lang="it-IT" sz="2000"/>
              <a:t>, computing the </a:t>
            </a:r>
            <a:r>
              <a:rPr lang="it-IT" sz="2000" err="1"/>
              <a:t>expected</a:t>
            </a:r>
            <a:r>
              <a:rPr lang="it-IT" sz="2000"/>
              <a:t> price of </a:t>
            </a:r>
            <a:r>
              <a:rPr lang="it-IT" sz="2000" err="1"/>
              <a:t>all</a:t>
            </a:r>
            <a:r>
              <a:rPr lang="it-IT" sz="2000"/>
              <a:t> of </a:t>
            </a:r>
            <a:r>
              <a:rPr lang="it-IT" sz="2000" err="1"/>
              <a:t>them</a:t>
            </a:r>
            <a:r>
              <a:rPr lang="it-IT" sz="2000"/>
              <a:t> with the </a:t>
            </a:r>
            <a:r>
              <a:rPr lang="it-IT" sz="2000" err="1"/>
              <a:t>selected</a:t>
            </a:r>
            <a:r>
              <a:rPr lang="it-IT" sz="2000"/>
              <a:t> </a:t>
            </a:r>
            <a:r>
              <a:rPr lang="it-IT" sz="2000" err="1"/>
              <a:t>approach</a:t>
            </a:r>
            <a:r>
              <a:rPr lang="it-IT" sz="2000"/>
              <a:t> (</a:t>
            </a:r>
            <a:r>
              <a:rPr lang="it-IT" sz="2000" err="1"/>
              <a:t>either</a:t>
            </a:r>
            <a:r>
              <a:rPr lang="it-IT" sz="2000"/>
              <a:t> Monte Carlo or </a:t>
            </a:r>
            <a:r>
              <a:rPr lang="it-IT" sz="2000" err="1"/>
              <a:t>exact</a:t>
            </a:r>
            <a:r>
              <a:rPr lang="it-IT" sz="2000"/>
              <a:t> </a:t>
            </a:r>
            <a:r>
              <a:rPr lang="it-IT" sz="2000" err="1"/>
              <a:t>computation</a:t>
            </a:r>
            <a:r>
              <a:rPr lang="it-IT" sz="2000"/>
              <a:t>). </a:t>
            </a:r>
          </a:p>
          <a:p>
            <a:pPr marL="0" indent="0">
              <a:lnSpc>
                <a:spcPct val="100000"/>
              </a:lnSpc>
              <a:spcBef>
                <a:spcPts val="0"/>
              </a:spcBef>
              <a:buNone/>
            </a:pPr>
            <a:endParaRPr lang="it-IT" sz="2000"/>
          </a:p>
          <a:p>
            <a:pPr marL="0" indent="0">
              <a:lnSpc>
                <a:spcPct val="100000"/>
              </a:lnSpc>
              <a:spcBef>
                <a:spcPts val="0"/>
              </a:spcBef>
              <a:buNone/>
            </a:pPr>
            <a:r>
              <a:rPr lang="it-IT" sz="2000" err="1"/>
              <a:t>Such</a:t>
            </a:r>
            <a:r>
              <a:rPr lang="it-IT" sz="2000"/>
              <a:t> an </a:t>
            </a:r>
            <a:r>
              <a:rPr lang="it-IT" sz="2000" err="1"/>
              <a:t>approach</a:t>
            </a:r>
            <a:r>
              <a:rPr lang="it-IT" sz="2000"/>
              <a:t> </a:t>
            </a:r>
            <a:r>
              <a:rPr lang="it-IT" sz="2000" err="1">
                <a:solidFill>
                  <a:schemeClr val="accent1"/>
                </a:solidFill>
              </a:rPr>
              <a:t>scales</a:t>
            </a:r>
            <a:r>
              <a:rPr lang="it-IT" sz="2000">
                <a:solidFill>
                  <a:schemeClr val="accent1"/>
                </a:solidFill>
              </a:rPr>
              <a:t> </a:t>
            </a:r>
            <a:r>
              <a:rPr lang="it-IT" sz="2000" err="1">
                <a:solidFill>
                  <a:schemeClr val="accent1"/>
                </a:solidFill>
              </a:rPr>
              <a:t>exponentially</a:t>
            </a:r>
            <a:r>
              <a:rPr lang="it-IT" sz="2000">
                <a:solidFill>
                  <a:schemeClr val="accent1"/>
                </a:solidFill>
              </a:rPr>
              <a:t> </a:t>
            </a:r>
            <a:r>
              <a:rPr lang="it-IT" sz="2000"/>
              <a:t>with the </a:t>
            </a:r>
            <a:r>
              <a:rPr lang="it-IT" sz="2000" err="1"/>
              <a:t>problem</a:t>
            </a:r>
            <a:r>
              <a:rPr lang="it-IT" sz="2000"/>
              <a:t> size (</a:t>
            </a:r>
            <a:r>
              <a:rPr lang="it-IT" sz="2000" err="1"/>
              <a:t>number</a:t>
            </a:r>
            <a:r>
              <a:rPr lang="it-IT" sz="2000"/>
              <a:t> of products and </a:t>
            </a:r>
            <a:r>
              <a:rPr lang="it-IT" sz="2000" err="1"/>
              <a:t>number</a:t>
            </a:r>
            <a:r>
              <a:rPr lang="it-IT" sz="2000"/>
              <a:t> of </a:t>
            </a:r>
            <a:r>
              <a:rPr lang="it-IT" sz="2000" err="1"/>
              <a:t>possible</a:t>
            </a:r>
            <a:r>
              <a:rPr lang="it-IT" sz="2000"/>
              <a:t> prices), for </a:t>
            </a:r>
            <a:r>
              <a:rPr lang="it-IT" sz="2000" err="1"/>
              <a:t>this</a:t>
            </a:r>
            <a:r>
              <a:rPr lang="it-IT" sz="2000"/>
              <a:t> </a:t>
            </a:r>
            <a:r>
              <a:rPr lang="it-IT" sz="2000" err="1"/>
              <a:t>reason</a:t>
            </a:r>
            <a:r>
              <a:rPr lang="it-IT" sz="2000"/>
              <a:t> </a:t>
            </a:r>
            <a:r>
              <a:rPr lang="it-IT" sz="2000" err="1"/>
              <a:t>we</a:t>
            </a:r>
            <a:r>
              <a:rPr lang="it-IT" sz="2000"/>
              <a:t> investigate a </a:t>
            </a:r>
            <a:r>
              <a:rPr lang="it-IT" sz="2000" err="1">
                <a:solidFill>
                  <a:schemeClr val="accent1"/>
                </a:solidFill>
              </a:rPr>
              <a:t>greedy</a:t>
            </a:r>
            <a:r>
              <a:rPr lang="it-IT" sz="2000">
                <a:solidFill>
                  <a:schemeClr val="accent1"/>
                </a:solidFill>
              </a:rPr>
              <a:t> </a:t>
            </a:r>
            <a:r>
              <a:rPr lang="it-IT" sz="2000" err="1">
                <a:solidFill>
                  <a:schemeClr val="accent1"/>
                </a:solidFill>
              </a:rPr>
              <a:t>approach</a:t>
            </a:r>
            <a:r>
              <a:rPr lang="it-IT" sz="2000">
                <a:solidFill>
                  <a:schemeClr val="accent1"/>
                </a:solidFill>
              </a:rPr>
              <a:t> </a:t>
            </a:r>
            <a:r>
              <a:rPr lang="it-IT" sz="2000"/>
              <a:t>to </a:t>
            </a:r>
            <a:r>
              <a:rPr lang="it-IT" sz="2000" err="1"/>
              <a:t>limit</a:t>
            </a:r>
            <a:r>
              <a:rPr lang="it-IT" sz="2000"/>
              <a:t> </a:t>
            </a:r>
            <a:r>
              <a:rPr lang="it-IT" sz="2000" err="1"/>
              <a:t>this</a:t>
            </a:r>
            <a:r>
              <a:rPr lang="it-IT" sz="2000"/>
              <a:t> </a:t>
            </a:r>
            <a:r>
              <a:rPr lang="it-IT" sz="2000" err="1"/>
              <a:t>exploration</a:t>
            </a:r>
            <a:r>
              <a:rPr lang="it-IT" sz="2000"/>
              <a:t> to a limited set of pricing </a:t>
            </a:r>
            <a:r>
              <a:rPr lang="it-IT" sz="2000" err="1"/>
              <a:t>profiles</a:t>
            </a:r>
            <a:r>
              <a:rPr lang="it-IT" sz="2000"/>
              <a:t>, </a:t>
            </a:r>
            <a:r>
              <a:rPr lang="it-IT" sz="2000" err="1"/>
              <a:t>while</a:t>
            </a:r>
            <a:r>
              <a:rPr lang="it-IT" sz="2000"/>
              <a:t> </a:t>
            </a:r>
            <a:r>
              <a:rPr lang="it-IT" sz="2000" err="1"/>
              <a:t>still</a:t>
            </a:r>
            <a:r>
              <a:rPr lang="it-IT" sz="2000"/>
              <a:t> </a:t>
            </a:r>
            <a:r>
              <a:rPr lang="it-IT" sz="2000" err="1"/>
              <a:t>guaranteeing</a:t>
            </a:r>
            <a:r>
              <a:rPr lang="it-IT" sz="2000"/>
              <a:t> </a:t>
            </a:r>
            <a:r>
              <a:rPr lang="it-IT" sz="2000" err="1"/>
              <a:t>convergence</a:t>
            </a:r>
            <a:r>
              <a:rPr lang="it-IT" sz="2000"/>
              <a:t> to a (</a:t>
            </a:r>
            <a:r>
              <a:rPr lang="it-IT" sz="2000" err="1"/>
              <a:t>locally</a:t>
            </a:r>
            <a:r>
              <a:rPr lang="it-IT" sz="2000"/>
              <a:t>) </a:t>
            </a:r>
            <a:r>
              <a:rPr lang="it-IT" sz="2000" err="1"/>
              <a:t>optimal</a:t>
            </a:r>
            <a:r>
              <a:rPr lang="it-IT" sz="2000"/>
              <a:t> </a:t>
            </a:r>
            <a:r>
              <a:rPr lang="it-IT" sz="2000" err="1"/>
              <a:t>profile</a:t>
            </a:r>
            <a:r>
              <a:rPr lang="it-IT" sz="2000"/>
              <a:t>.</a:t>
            </a:r>
          </a:p>
        </p:txBody>
      </p:sp>
      <p:sp>
        <p:nvSpPr>
          <p:cNvPr id="4" name="Segnaposto numero diapositiva 3">
            <a:extLst>
              <a:ext uri="{FF2B5EF4-FFF2-40B4-BE49-F238E27FC236}">
                <a16:creationId xmlns:a16="http://schemas.microsoft.com/office/drawing/2014/main" id="{F0294CEF-1152-F8FB-45EB-C5D224290226}"/>
              </a:ext>
            </a:extLst>
          </p:cNvPr>
          <p:cNvSpPr>
            <a:spLocks noGrp="1"/>
          </p:cNvSpPr>
          <p:nvPr>
            <p:ph type="sldNum" sz="quarter" idx="12"/>
          </p:nvPr>
        </p:nvSpPr>
        <p:spPr/>
        <p:txBody>
          <a:bodyPr/>
          <a:lstStyle/>
          <a:p>
            <a:fld id="{61C956A2-680A-48D7-A037-C726CE4ABA8D}" type="slidenum">
              <a:rPr lang="it-IT" smtClean="0"/>
              <a:t>39</a:t>
            </a:fld>
            <a:endParaRPr lang="it-IT"/>
          </a:p>
        </p:txBody>
      </p:sp>
    </p:spTree>
    <p:extLst>
      <p:ext uri="{BB962C8B-B14F-4D97-AF65-F5344CB8AC3E}">
        <p14:creationId xmlns:p14="http://schemas.microsoft.com/office/powerpoint/2010/main" val="2340363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0886D5-FB5D-F605-E293-A875D3CD8772}"/>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The Market</a:t>
            </a:r>
            <a:endParaRPr lang="it-IT" sz="2400">
              <a:solidFill>
                <a:schemeClr val="accent1"/>
              </a:solidFill>
            </a:endParaRPr>
          </a:p>
        </p:txBody>
      </p:sp>
      <p:sp>
        <p:nvSpPr>
          <p:cNvPr id="3" name="Segnaposto contenuto 2">
            <a:extLst>
              <a:ext uri="{FF2B5EF4-FFF2-40B4-BE49-F238E27FC236}">
                <a16:creationId xmlns:a16="http://schemas.microsoft.com/office/drawing/2014/main" id="{CB75C08F-0983-CFE4-1B14-823C56E60733}"/>
              </a:ext>
            </a:extLst>
          </p:cNvPr>
          <p:cNvSpPr>
            <a:spLocks noGrp="1"/>
          </p:cNvSpPr>
          <p:nvPr>
            <p:ph idx="1"/>
          </p:nvPr>
        </p:nvSpPr>
        <p:spPr>
          <a:xfrm>
            <a:off x="838200" y="1665597"/>
            <a:ext cx="6118698" cy="4690753"/>
          </a:xfrm>
        </p:spPr>
        <p:txBody>
          <a:bodyPr>
            <a:noAutofit/>
          </a:bodyPr>
          <a:lstStyle/>
          <a:p>
            <a:r>
              <a:rPr lang="it-IT" sz="2000" dirty="0"/>
              <a:t>In 2019 the </a:t>
            </a:r>
            <a:r>
              <a:rPr lang="it-IT" sz="2000" dirty="0">
                <a:solidFill>
                  <a:schemeClr val="accent1"/>
                </a:solidFill>
              </a:rPr>
              <a:t>cruise </a:t>
            </a:r>
            <a:r>
              <a:rPr lang="it-IT" sz="2000" dirty="0" err="1">
                <a:solidFill>
                  <a:schemeClr val="accent1"/>
                </a:solidFill>
              </a:rPr>
              <a:t>industry</a:t>
            </a:r>
            <a:r>
              <a:rPr lang="it-IT" sz="2000" dirty="0">
                <a:solidFill>
                  <a:srgbClr val="C00000"/>
                </a:solidFill>
              </a:rPr>
              <a:t> </a:t>
            </a:r>
            <a:r>
              <a:rPr lang="it-IT" sz="2000" dirty="0" err="1"/>
              <a:t>was</a:t>
            </a:r>
            <a:r>
              <a:rPr lang="it-IT" sz="2000" dirty="0"/>
              <a:t> booming with 29.7 </a:t>
            </a:r>
            <a:r>
              <a:rPr lang="it-IT" sz="2000" dirty="0" err="1"/>
              <a:t>million</a:t>
            </a:r>
            <a:r>
              <a:rPr lang="it-IT" sz="2000" dirty="0"/>
              <a:t> of </a:t>
            </a:r>
            <a:r>
              <a:rPr lang="it-IT" sz="2000" dirty="0" err="1"/>
              <a:t>passangers</a:t>
            </a:r>
            <a:r>
              <a:rPr lang="it-IT" sz="2000" dirty="0"/>
              <a:t>.</a:t>
            </a:r>
          </a:p>
          <a:p>
            <a:r>
              <a:rPr lang="it-IT" sz="2000" dirty="0"/>
              <a:t>The covid pandemic </a:t>
            </a:r>
            <a:r>
              <a:rPr lang="it-IT" sz="2000" dirty="0" err="1"/>
              <a:t>has</a:t>
            </a:r>
            <a:r>
              <a:rPr lang="it-IT" sz="2000" dirty="0"/>
              <a:t> </a:t>
            </a:r>
            <a:r>
              <a:rPr lang="it-IT" sz="2000" dirty="0" err="1"/>
              <a:t>devasted</a:t>
            </a:r>
            <a:r>
              <a:rPr lang="it-IT" sz="2000" dirty="0"/>
              <a:t> cruise companies </a:t>
            </a:r>
            <a:r>
              <a:rPr lang="it-IT" sz="2000" dirty="0" err="1"/>
              <a:t>as</a:t>
            </a:r>
            <a:r>
              <a:rPr lang="it-IT" sz="2000" dirty="0"/>
              <a:t> </a:t>
            </a:r>
            <a:r>
              <a:rPr lang="it-IT" sz="2000" dirty="0" err="1"/>
              <a:t>many</a:t>
            </a:r>
            <a:r>
              <a:rPr lang="it-IT" sz="2000" dirty="0"/>
              <a:t> </a:t>
            </a:r>
            <a:r>
              <a:rPr lang="it-IT" sz="2000" dirty="0" err="1"/>
              <a:t>ship</a:t>
            </a:r>
            <a:r>
              <a:rPr lang="it-IT" sz="2000" dirty="0"/>
              <a:t> </a:t>
            </a:r>
            <a:r>
              <a:rPr lang="it-IT" sz="2000" dirty="0" err="1"/>
              <a:t>becames</a:t>
            </a:r>
            <a:r>
              <a:rPr lang="it-IT" sz="2000" dirty="0"/>
              <a:t> </a:t>
            </a:r>
            <a:r>
              <a:rPr lang="it-IT" sz="2000" dirty="0" err="1"/>
              <a:t>contagion</a:t>
            </a:r>
            <a:r>
              <a:rPr lang="it-IT" sz="2000" dirty="0"/>
              <a:t> hotspot </a:t>
            </a:r>
            <a:r>
              <a:rPr lang="it-IT" sz="2000" dirty="0" err="1"/>
              <a:t>being</a:t>
            </a:r>
            <a:r>
              <a:rPr lang="it-IT" sz="2000" dirty="0"/>
              <a:t> </a:t>
            </a:r>
            <a:r>
              <a:rPr lang="it-IT" sz="2000" dirty="0" err="1"/>
              <a:t>defined</a:t>
            </a:r>
            <a:r>
              <a:rPr lang="it-IT" sz="2000" dirty="0"/>
              <a:t> by the press </a:t>
            </a:r>
            <a:r>
              <a:rPr lang="it-IT" sz="2000" dirty="0" err="1"/>
              <a:t>as</a:t>
            </a:r>
            <a:r>
              <a:rPr lang="it-IT" sz="2000" dirty="0"/>
              <a:t> ‘</a:t>
            </a:r>
            <a:r>
              <a:rPr lang="it-IT" sz="2000" dirty="0" err="1"/>
              <a:t>floating</a:t>
            </a:r>
            <a:r>
              <a:rPr lang="it-IT" sz="2000" dirty="0"/>
              <a:t> </a:t>
            </a:r>
            <a:r>
              <a:rPr lang="it-IT" sz="2000" dirty="0" err="1"/>
              <a:t>petri</a:t>
            </a:r>
            <a:r>
              <a:rPr lang="it-IT" sz="2000" dirty="0"/>
              <a:t> </a:t>
            </a:r>
            <a:r>
              <a:rPr lang="it-IT" sz="2000" dirty="0" err="1"/>
              <a:t>dishes</a:t>
            </a:r>
            <a:r>
              <a:rPr lang="it-IT" sz="2000" dirty="0"/>
              <a:t>’.</a:t>
            </a:r>
          </a:p>
          <a:p>
            <a:r>
              <a:rPr lang="it-IT" sz="2000" dirty="0"/>
              <a:t>In 2020 cruise companies </a:t>
            </a:r>
            <a:r>
              <a:rPr lang="it-IT" sz="2000" dirty="0" err="1"/>
              <a:t>as</a:t>
            </a:r>
            <a:r>
              <a:rPr lang="it-IT" sz="2000" dirty="0"/>
              <a:t> </a:t>
            </a:r>
            <a:r>
              <a:rPr lang="it-IT" sz="2000" dirty="0" err="1"/>
              <a:t>Canival</a:t>
            </a:r>
            <a:r>
              <a:rPr lang="it-IT" sz="2000" dirty="0"/>
              <a:t> Corporation, Royal Caribbean and </a:t>
            </a:r>
            <a:r>
              <a:rPr lang="it-IT" sz="2000" dirty="0" err="1"/>
              <a:t>Norwegian</a:t>
            </a:r>
            <a:r>
              <a:rPr lang="it-IT" sz="2000" dirty="0"/>
              <a:t> Cruise Line </a:t>
            </a:r>
            <a:r>
              <a:rPr lang="it-IT" sz="2000" dirty="0" err="1">
                <a:solidFill>
                  <a:schemeClr val="accent1"/>
                </a:solidFill>
              </a:rPr>
              <a:t>lost</a:t>
            </a:r>
            <a:r>
              <a:rPr lang="it-IT" sz="2000" dirty="0">
                <a:solidFill>
                  <a:schemeClr val="accent1"/>
                </a:solidFill>
              </a:rPr>
              <a:t> over 80%</a:t>
            </a:r>
            <a:r>
              <a:rPr lang="it-IT" sz="2000" dirty="0">
                <a:solidFill>
                  <a:srgbClr val="C00000"/>
                </a:solidFill>
              </a:rPr>
              <a:t> </a:t>
            </a:r>
            <a:r>
              <a:rPr lang="it-IT" sz="2000" dirty="0"/>
              <a:t>of </a:t>
            </a:r>
            <a:r>
              <a:rPr lang="it-IT" sz="2000" dirty="0" err="1"/>
              <a:t>their</a:t>
            </a:r>
            <a:r>
              <a:rPr lang="it-IT" sz="2000" dirty="0"/>
              <a:t> revenues.</a:t>
            </a:r>
          </a:p>
          <a:p>
            <a:r>
              <a:rPr lang="it-IT" sz="2000" dirty="0"/>
              <a:t>To «stay </a:t>
            </a:r>
            <a:r>
              <a:rPr lang="it-IT" sz="2000" dirty="0" err="1"/>
              <a:t>afloat</a:t>
            </a:r>
            <a:r>
              <a:rPr lang="it-IT" sz="2000" dirty="0"/>
              <a:t>» </a:t>
            </a:r>
            <a:r>
              <a:rPr lang="it-IT" sz="2000" dirty="0" err="1"/>
              <a:t>many</a:t>
            </a:r>
            <a:r>
              <a:rPr lang="it-IT" sz="2000" dirty="0"/>
              <a:t> companies </a:t>
            </a:r>
            <a:r>
              <a:rPr lang="it-IT" sz="2000" dirty="0" err="1"/>
              <a:t>decided</a:t>
            </a:r>
            <a:r>
              <a:rPr lang="it-IT" sz="2000" dirty="0"/>
              <a:t> to </a:t>
            </a:r>
            <a:r>
              <a:rPr lang="it-IT" sz="2000" dirty="0" err="1"/>
              <a:t>offer</a:t>
            </a:r>
            <a:r>
              <a:rPr lang="it-IT" sz="2000" dirty="0"/>
              <a:t> </a:t>
            </a:r>
            <a:r>
              <a:rPr lang="it-IT" sz="2000" dirty="0">
                <a:solidFill>
                  <a:schemeClr val="accent1"/>
                </a:solidFill>
              </a:rPr>
              <a:t>bonus credits </a:t>
            </a:r>
            <a:r>
              <a:rPr lang="it-IT" sz="2000" dirty="0"/>
              <a:t>(up to 125% of the booking </a:t>
            </a:r>
            <a:r>
              <a:rPr lang="it-IT" sz="2000" dirty="0" err="1"/>
              <a:t>amount</a:t>
            </a:r>
            <a:r>
              <a:rPr lang="it-IT" sz="2000" dirty="0"/>
              <a:t>) </a:t>
            </a:r>
            <a:r>
              <a:rPr lang="it-IT" sz="2000" dirty="0" err="1"/>
              <a:t>rather</a:t>
            </a:r>
            <a:r>
              <a:rPr lang="it-IT" sz="2000" dirty="0"/>
              <a:t> </a:t>
            </a:r>
            <a:r>
              <a:rPr lang="it-IT" sz="2000" dirty="0" err="1"/>
              <a:t>than</a:t>
            </a:r>
            <a:r>
              <a:rPr lang="it-IT" sz="2000" dirty="0"/>
              <a:t> cash flow to </a:t>
            </a:r>
            <a:r>
              <a:rPr lang="it-IT" sz="2000" dirty="0" err="1"/>
              <a:t>avoid</a:t>
            </a:r>
            <a:r>
              <a:rPr lang="it-IT" sz="2000" dirty="0"/>
              <a:t> </a:t>
            </a:r>
            <a:r>
              <a:rPr lang="it-IT" sz="2000" dirty="0" err="1"/>
              <a:t>loosing</a:t>
            </a:r>
            <a:r>
              <a:rPr lang="it-IT" sz="2000" dirty="0"/>
              <a:t> more cash </a:t>
            </a:r>
            <a:r>
              <a:rPr lang="it-IT" sz="2000" dirty="0" err="1"/>
              <a:t>founds</a:t>
            </a:r>
            <a:r>
              <a:rPr lang="it-IT" sz="2000" dirty="0"/>
              <a:t>. </a:t>
            </a:r>
          </a:p>
          <a:p>
            <a:r>
              <a:rPr lang="it-IT" sz="2000" dirty="0" err="1"/>
              <a:t>What</a:t>
            </a:r>
            <a:r>
              <a:rPr lang="it-IT" sz="2000" dirty="0"/>
              <a:t> </a:t>
            </a:r>
            <a:r>
              <a:rPr lang="it-IT" sz="2000" dirty="0" err="1"/>
              <a:t>we</a:t>
            </a:r>
            <a:r>
              <a:rPr lang="it-IT" sz="2000" dirty="0"/>
              <a:t> </a:t>
            </a:r>
            <a:r>
              <a:rPr lang="it-IT" sz="2000" dirty="0" err="1"/>
              <a:t>suggest</a:t>
            </a:r>
            <a:r>
              <a:rPr lang="it-IT" sz="2000" dirty="0"/>
              <a:t> </a:t>
            </a:r>
            <a:r>
              <a:rPr lang="it-IT" sz="2000" dirty="0" err="1"/>
              <a:t>is</a:t>
            </a:r>
            <a:r>
              <a:rPr lang="it-IT" sz="2000" dirty="0"/>
              <a:t> a </a:t>
            </a:r>
            <a:r>
              <a:rPr lang="it-IT" sz="2000" dirty="0">
                <a:solidFill>
                  <a:schemeClr val="accent1"/>
                </a:solidFill>
              </a:rPr>
              <a:t>new way of booking </a:t>
            </a:r>
            <a:r>
              <a:rPr lang="it-IT" sz="2000" dirty="0"/>
              <a:t>cruise to </a:t>
            </a:r>
            <a:r>
              <a:rPr lang="it-IT" sz="2000" dirty="0" err="1">
                <a:solidFill>
                  <a:schemeClr val="accent1"/>
                </a:solidFill>
              </a:rPr>
              <a:t>increase</a:t>
            </a:r>
            <a:r>
              <a:rPr lang="it-IT" sz="2000" dirty="0">
                <a:solidFill>
                  <a:schemeClr val="accent1"/>
                </a:solidFill>
              </a:rPr>
              <a:t> </a:t>
            </a:r>
            <a:r>
              <a:rPr lang="it-IT" sz="2000" dirty="0" err="1">
                <a:solidFill>
                  <a:schemeClr val="accent1"/>
                </a:solidFill>
              </a:rPr>
              <a:t>onboard</a:t>
            </a:r>
            <a:r>
              <a:rPr lang="it-IT" sz="2000" dirty="0">
                <a:solidFill>
                  <a:schemeClr val="accent1"/>
                </a:solidFill>
              </a:rPr>
              <a:t> revenues</a:t>
            </a:r>
            <a:r>
              <a:rPr lang="it-IT" sz="2000" dirty="0"/>
              <a:t>, anticipate </a:t>
            </a:r>
            <a:r>
              <a:rPr lang="it-IT" sz="2000" dirty="0" err="1"/>
              <a:t>many</a:t>
            </a:r>
            <a:r>
              <a:rPr lang="it-IT" sz="2000" dirty="0"/>
              <a:t> revenues and reduce costs via </a:t>
            </a:r>
            <a:r>
              <a:rPr lang="it-IT" sz="2000" dirty="0" err="1"/>
              <a:t>before</a:t>
            </a:r>
            <a:r>
              <a:rPr lang="it-IT" sz="2000" dirty="0"/>
              <a:t>-hand planning.</a:t>
            </a:r>
          </a:p>
        </p:txBody>
      </p:sp>
      <p:sp>
        <p:nvSpPr>
          <p:cNvPr id="5" name="Segnaposto numero diapositiva 4">
            <a:extLst>
              <a:ext uri="{FF2B5EF4-FFF2-40B4-BE49-F238E27FC236}">
                <a16:creationId xmlns:a16="http://schemas.microsoft.com/office/drawing/2014/main" id="{E23A004A-26E5-28A5-EC91-CBBDA28B5150}"/>
              </a:ext>
            </a:extLst>
          </p:cNvPr>
          <p:cNvSpPr>
            <a:spLocks noGrp="1"/>
          </p:cNvSpPr>
          <p:nvPr>
            <p:ph type="sldNum" sz="quarter" idx="12"/>
          </p:nvPr>
        </p:nvSpPr>
        <p:spPr/>
        <p:txBody>
          <a:bodyPr/>
          <a:lstStyle/>
          <a:p>
            <a:fld id="{61C956A2-680A-48D7-A037-C726CE4ABA8D}" type="slidenum">
              <a:rPr lang="it-IT" smtClean="0"/>
              <a:t>4</a:t>
            </a:fld>
            <a:endParaRPr lang="it-IT"/>
          </a:p>
        </p:txBody>
      </p:sp>
      <p:pic>
        <p:nvPicPr>
          <p:cNvPr id="4" name="Immagine 3">
            <a:extLst>
              <a:ext uri="{FF2B5EF4-FFF2-40B4-BE49-F238E27FC236}">
                <a16:creationId xmlns:a16="http://schemas.microsoft.com/office/drawing/2014/main" id="{7421EEBF-DE4C-1C20-072A-8F21D7F63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898" y="1758064"/>
            <a:ext cx="4530909" cy="4530909"/>
          </a:xfrm>
          <a:prstGeom prst="rect">
            <a:avLst/>
          </a:prstGeom>
        </p:spPr>
      </p:pic>
    </p:spTree>
    <p:extLst>
      <p:ext uri="{BB962C8B-B14F-4D97-AF65-F5344CB8AC3E}">
        <p14:creationId xmlns:p14="http://schemas.microsoft.com/office/powerpoint/2010/main" val="406086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258217"/>
            <a:ext cx="10515600" cy="1800389"/>
          </a:xfrm>
        </p:spPr>
        <p:txBody>
          <a:bodyPr>
            <a:normAutofit/>
          </a:bodyPr>
          <a:lstStyle/>
          <a:p>
            <a:pPr algn="ctr"/>
            <a:r>
              <a:rPr lang="it-IT">
                <a:ea typeface="Calibri Light"/>
                <a:cs typeface="Times New Roman" panose="02020603050405020304" pitchFamily="18" charset="0"/>
              </a:rPr>
              <a:t>5. </a:t>
            </a:r>
            <a:r>
              <a:rPr lang="it-IT" err="1">
                <a:solidFill>
                  <a:schemeClr val="accent1"/>
                </a:solidFill>
                <a:ea typeface="Calibri Light"/>
                <a:cs typeface="Times New Roman" panose="02020603050405020304" pitchFamily="18" charset="0"/>
              </a:rPr>
              <a:t>Greedy</a:t>
            </a:r>
            <a:r>
              <a:rPr lang="it-IT">
                <a:solidFill>
                  <a:schemeClr val="accent1"/>
                </a:solidFill>
                <a:ea typeface="Calibri Light"/>
                <a:cs typeface="Times New Roman" panose="02020603050405020304" pitchFamily="18" charset="0"/>
              </a:rPr>
              <a:t> </a:t>
            </a:r>
            <a:r>
              <a:rPr lang="it-IT" err="1">
                <a:solidFill>
                  <a:schemeClr val="accent1"/>
                </a:solidFill>
                <a:ea typeface="Calibri Light"/>
                <a:cs typeface="Times New Roman" panose="02020603050405020304" pitchFamily="18" charset="0"/>
              </a:rPr>
              <a:t>Approach</a:t>
            </a:r>
            <a:br>
              <a:rPr lang="it-IT">
                <a:solidFill>
                  <a:schemeClr val="accent1"/>
                </a:solidFill>
                <a:ea typeface="Calibri Light"/>
                <a:cs typeface="Times New Roman" panose="02020603050405020304" pitchFamily="18" charset="0"/>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8E6CA564-01C1-864C-98C6-BCAADA458DB3}"/>
              </a:ext>
            </a:extLst>
          </p:cNvPr>
          <p:cNvSpPr>
            <a:spLocks noGrp="1"/>
          </p:cNvSpPr>
          <p:nvPr>
            <p:ph type="sldNum" sz="quarter" idx="12"/>
          </p:nvPr>
        </p:nvSpPr>
        <p:spPr/>
        <p:txBody>
          <a:bodyPr/>
          <a:lstStyle/>
          <a:p>
            <a:fld id="{61C956A2-680A-48D7-A037-C726CE4ABA8D}" type="slidenum">
              <a:rPr lang="it-IT" smtClean="0"/>
              <a:t>40</a:t>
            </a:fld>
            <a:endParaRPr lang="it-IT"/>
          </a:p>
        </p:txBody>
      </p:sp>
    </p:spTree>
    <p:extLst>
      <p:ext uri="{BB962C8B-B14F-4D97-AF65-F5344CB8AC3E}">
        <p14:creationId xmlns:p14="http://schemas.microsoft.com/office/powerpoint/2010/main" val="868494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lstStyle/>
          <a:p>
            <a:r>
              <a:rPr lang="it-IT">
                <a:ea typeface="Calibri Light"/>
                <a:cs typeface="Times New Roman" panose="02020603050405020304" pitchFamily="18" charset="0"/>
              </a:rPr>
              <a:t>5. </a:t>
            </a:r>
            <a:r>
              <a:rPr lang="it-IT" sz="4400" err="1">
                <a:solidFill>
                  <a:schemeClr val="accent1"/>
                </a:solidFill>
              </a:rPr>
              <a:t>Introduction</a:t>
            </a:r>
            <a:endParaRPr lang="it-IT" sz="2400">
              <a:solidFill>
                <a:schemeClr val="accent1"/>
              </a:solidFill>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200" y="1825625"/>
            <a:ext cx="10515600" cy="2897204"/>
          </a:xfrm>
        </p:spPr>
        <p:txBody>
          <a:bodyPr vert="horz" lIns="91440" tIns="45720" rIns="91440" bIns="45720" rtlCol="0" anchor="t">
            <a:normAutofit/>
          </a:bodyPr>
          <a:lstStyle/>
          <a:p>
            <a:pPr marL="0" indent="0">
              <a:lnSpc>
                <a:spcPct val="100000"/>
              </a:lnSpc>
              <a:spcBef>
                <a:spcPts val="0"/>
              </a:spcBef>
              <a:spcAft>
                <a:spcPts val="600"/>
              </a:spcAft>
              <a:buNone/>
            </a:pPr>
            <a:r>
              <a:rPr lang="it-IT" sz="2000" dirty="0" err="1">
                <a:solidFill>
                  <a:schemeClr val="accent1"/>
                </a:solidFill>
                <a:cs typeface="Times New Roman" panose="02020603050405020304" pitchFamily="18" charset="0"/>
              </a:rPr>
              <a:t>Greedy</a:t>
            </a:r>
            <a:r>
              <a:rPr lang="it-IT" sz="2000" dirty="0">
                <a:solidFill>
                  <a:schemeClr val="accent1"/>
                </a:solidFill>
                <a:cs typeface="Times New Roman" panose="02020603050405020304" pitchFamily="18" charset="0"/>
              </a:rPr>
              <a:t> </a:t>
            </a:r>
            <a:r>
              <a:rPr lang="it-IT" sz="2000" dirty="0" err="1">
                <a:solidFill>
                  <a:schemeClr val="accent1"/>
                </a:solidFill>
                <a:cs typeface="Times New Roman" panose="02020603050405020304" pitchFamily="18" charset="0"/>
              </a:rPr>
              <a:t>approach</a:t>
            </a:r>
            <a:r>
              <a:rPr lang="it-IT" sz="2000" dirty="0">
                <a:solidFill>
                  <a:schemeClr val="accent1"/>
                </a:solidFill>
                <a:cs typeface="Times New Roman" panose="02020603050405020304" pitchFamily="18" charset="0"/>
              </a:rPr>
              <a:t> </a:t>
            </a:r>
            <a:r>
              <a:rPr lang="it-IT" sz="2000" dirty="0">
                <a:cs typeface="Times New Roman" panose="02020603050405020304" pitchFamily="18" charset="0"/>
              </a:rPr>
              <a:t>to </a:t>
            </a:r>
            <a:r>
              <a:rPr lang="it-IT" sz="2000" dirty="0" err="1">
                <a:cs typeface="Times New Roman" panose="02020603050405020304" pitchFamily="18" charset="0"/>
              </a:rPr>
              <a:t>find</a:t>
            </a:r>
            <a:r>
              <a:rPr lang="it-IT" sz="2000" dirty="0">
                <a:cs typeface="Times New Roman" panose="02020603050405020304" pitchFamily="18" charset="0"/>
              </a:rPr>
              <a:t> the best price </a:t>
            </a:r>
            <a:r>
              <a:rPr lang="it-IT" sz="2000" dirty="0" err="1">
                <a:cs typeface="Times New Roman" panose="02020603050405020304" pitchFamily="18" charset="0"/>
              </a:rPr>
              <a:t>configuration</a:t>
            </a:r>
            <a:r>
              <a:rPr lang="it-IT" sz="2000" dirty="0">
                <a:cs typeface="Times New Roman" panose="02020603050405020304" pitchFamily="18" charset="0"/>
              </a:rPr>
              <a:t>:</a:t>
            </a:r>
          </a:p>
          <a:p>
            <a:pPr marL="457200" indent="-457200">
              <a:lnSpc>
                <a:spcPct val="100000"/>
              </a:lnSpc>
              <a:spcBef>
                <a:spcPts val="0"/>
              </a:spcBef>
              <a:spcAft>
                <a:spcPts val="600"/>
              </a:spcAft>
              <a:buFont typeface="+mj-lt"/>
              <a:buAutoNum type="arabicPeriod"/>
            </a:pPr>
            <a:r>
              <a:rPr lang="it-IT" sz="2000" dirty="0">
                <a:cs typeface="Times New Roman" panose="02020603050405020304" pitchFamily="18" charset="0"/>
              </a:rPr>
              <a:t>Start with the price </a:t>
            </a:r>
            <a:r>
              <a:rPr lang="it-IT" sz="2000" dirty="0" err="1">
                <a:cs typeface="Times New Roman" panose="02020603050405020304" pitchFamily="18" charset="0"/>
              </a:rPr>
              <a:t>configuration</a:t>
            </a:r>
            <a:r>
              <a:rPr lang="it-IT" sz="2000" dirty="0">
                <a:cs typeface="Times New Roman" panose="02020603050405020304" pitchFamily="18" charset="0"/>
              </a:rPr>
              <a:t> </a:t>
            </a:r>
            <a:r>
              <a:rPr lang="it-IT" sz="2000" dirty="0" err="1">
                <a:cs typeface="Times New Roman" panose="02020603050405020304" pitchFamily="18" charset="0"/>
              </a:rPr>
              <a:t>where</a:t>
            </a:r>
            <a:r>
              <a:rPr lang="it-IT" sz="2000" dirty="0">
                <a:cs typeface="Times New Roman" panose="02020603050405020304" pitchFamily="18" charset="0"/>
              </a:rPr>
              <a:t> </a:t>
            </a:r>
            <a:r>
              <a:rPr lang="it-IT" sz="2000" dirty="0" err="1">
                <a:cs typeface="Times New Roman" panose="02020603050405020304" pitchFamily="18" charset="0"/>
              </a:rPr>
              <a:t>each</a:t>
            </a:r>
            <a:r>
              <a:rPr lang="it-IT" sz="2000" dirty="0">
                <a:cs typeface="Times New Roman" panose="02020603050405020304" pitchFamily="18" charset="0"/>
              </a:rPr>
              <a:t> product </a:t>
            </a:r>
            <a:r>
              <a:rPr lang="it-IT" sz="2000" dirty="0" err="1">
                <a:cs typeface="Times New Roman" panose="02020603050405020304" pitchFamily="18" charset="0"/>
              </a:rPr>
              <a:t>has</a:t>
            </a:r>
            <a:r>
              <a:rPr lang="it-IT" sz="2000" dirty="0">
                <a:cs typeface="Times New Roman" panose="02020603050405020304" pitchFamily="18" charset="0"/>
              </a:rPr>
              <a:t> the </a:t>
            </a:r>
            <a:r>
              <a:rPr lang="it-IT" sz="2000" dirty="0" err="1">
                <a:cs typeface="Times New Roman" panose="02020603050405020304" pitchFamily="18" charset="0"/>
              </a:rPr>
              <a:t>lowest</a:t>
            </a:r>
            <a:r>
              <a:rPr lang="it-IT" sz="2000" dirty="0">
                <a:cs typeface="Times New Roman" panose="02020603050405020304" pitchFamily="18" charset="0"/>
              </a:rPr>
              <a:t> </a:t>
            </a:r>
            <a:r>
              <a:rPr lang="it-IT" sz="2000" dirty="0" err="1">
                <a:cs typeface="Times New Roman" panose="02020603050405020304" pitchFamily="18" charset="0"/>
              </a:rPr>
              <a:t>available</a:t>
            </a:r>
            <a:r>
              <a:rPr lang="it-IT" sz="2000" dirty="0">
                <a:cs typeface="Times New Roman" panose="02020603050405020304" pitchFamily="18" charset="0"/>
              </a:rPr>
              <a:t> price and compute </a:t>
            </a:r>
            <a:r>
              <a:rPr lang="it-IT" sz="2000" dirty="0" err="1">
                <a:cs typeface="Times New Roman" panose="02020603050405020304" pitchFamily="18" charset="0"/>
              </a:rPr>
              <a:t>its</a:t>
            </a:r>
            <a:r>
              <a:rPr lang="it-IT" sz="2000" dirty="0">
                <a:cs typeface="Times New Roman" panose="02020603050405020304" pitchFamily="18" charset="0"/>
              </a:rPr>
              <a:t> </a:t>
            </a:r>
            <a:r>
              <a:rPr lang="it-IT" sz="2000" dirty="0" err="1">
                <a:cs typeface="Times New Roman" panose="02020603050405020304" pitchFamily="18" charset="0"/>
              </a:rPr>
              <a:t>expected</a:t>
            </a:r>
            <a:r>
              <a:rPr lang="it-IT" sz="2000" dirty="0">
                <a:cs typeface="Times New Roman" panose="02020603050405020304" pitchFamily="18" charset="0"/>
              </a:rPr>
              <a:t> profit. </a:t>
            </a:r>
            <a:r>
              <a:rPr lang="it-IT" sz="2000" dirty="0" err="1">
                <a:cs typeface="Times New Roman" panose="02020603050405020304" pitchFamily="18" charset="0"/>
              </a:rPr>
              <a:t>This</a:t>
            </a:r>
            <a:r>
              <a:rPr lang="it-IT" sz="2000" dirty="0">
                <a:cs typeface="Times New Roman" panose="02020603050405020304" pitchFamily="18" charset="0"/>
              </a:rPr>
              <a:t> strategy </a:t>
            </a:r>
            <a:r>
              <a:rPr lang="it-IT" sz="2000" dirty="0" err="1">
                <a:cs typeface="Times New Roman" panose="02020603050405020304" pitchFamily="18" charset="0"/>
              </a:rPr>
              <a:t>is</a:t>
            </a:r>
            <a:r>
              <a:rPr lang="it-IT" sz="2000" dirty="0">
                <a:cs typeface="Times New Roman" panose="02020603050405020304" pitchFamily="18" charset="0"/>
              </a:rPr>
              <a:t> the base strategy.</a:t>
            </a:r>
          </a:p>
          <a:p>
            <a:pPr marL="457200" indent="-457200">
              <a:lnSpc>
                <a:spcPct val="100000"/>
              </a:lnSpc>
              <a:spcBef>
                <a:spcPts val="0"/>
              </a:spcBef>
              <a:buFont typeface="+mj-lt"/>
              <a:buAutoNum type="arabicPeriod"/>
            </a:pPr>
            <a:r>
              <a:rPr lang="it-IT" sz="2000" dirty="0" err="1">
                <a:cs typeface="Times New Roman" panose="02020603050405020304" pitchFamily="18" charset="0"/>
              </a:rPr>
              <a:t>Evaluate</a:t>
            </a:r>
            <a:r>
              <a:rPr lang="it-IT" sz="2000" dirty="0">
                <a:cs typeface="Times New Roman" panose="02020603050405020304" pitchFamily="18" charset="0"/>
              </a:rPr>
              <a:t> the one-</a:t>
            </a:r>
            <a:r>
              <a:rPr lang="it-IT" sz="2000" dirty="0" err="1">
                <a:cs typeface="Times New Roman" panose="02020603050405020304" pitchFamily="18" charset="0"/>
              </a:rPr>
              <a:t>level</a:t>
            </a:r>
            <a:r>
              <a:rPr lang="it-IT" sz="2000" dirty="0">
                <a:cs typeface="Times New Roman" panose="02020603050405020304" pitchFamily="18" charset="0"/>
              </a:rPr>
              <a:t> </a:t>
            </a:r>
            <a:r>
              <a:rPr lang="it-IT" sz="2000" dirty="0" err="1">
                <a:cs typeface="Times New Roman" panose="02020603050405020304" pitchFamily="18" charset="0"/>
              </a:rPr>
              <a:t>increment</a:t>
            </a:r>
            <a:r>
              <a:rPr lang="it-IT" sz="2000" dirty="0">
                <a:cs typeface="Times New Roman" panose="02020603050405020304" pitchFamily="18" charset="0"/>
              </a:rPr>
              <a:t> for </a:t>
            </a:r>
            <a:r>
              <a:rPr lang="it-IT" sz="2000" dirty="0" err="1">
                <a:cs typeface="Times New Roman" panose="02020603050405020304" pitchFamily="18" charset="0"/>
              </a:rPr>
              <a:t>each</a:t>
            </a:r>
            <a:r>
              <a:rPr lang="it-IT" sz="2000" dirty="0">
                <a:cs typeface="Times New Roman" panose="02020603050405020304" pitchFamily="18" charset="0"/>
              </a:rPr>
              <a:t> product (up to the maximum </a:t>
            </a:r>
            <a:r>
              <a:rPr lang="it-IT" sz="2000" dirty="0" err="1">
                <a:cs typeface="Times New Roman" panose="02020603050405020304" pitchFamily="18" charset="0"/>
              </a:rPr>
              <a:t>available</a:t>
            </a:r>
            <a:r>
              <a:rPr lang="it-IT" sz="2000" dirty="0">
                <a:cs typeface="Times New Roman" panose="02020603050405020304" pitchFamily="18" charset="0"/>
              </a:rPr>
              <a:t> price), </a:t>
            </a:r>
            <a:r>
              <a:rPr lang="it-IT" sz="2000" dirty="0" err="1">
                <a:cs typeface="Times New Roman" panose="02020603050405020304" pitchFamily="18" charset="0"/>
              </a:rPr>
              <a:t>consider</a:t>
            </a:r>
            <a:r>
              <a:rPr lang="it-IT" sz="2000" dirty="0">
                <a:cs typeface="Times New Roman" panose="02020603050405020304" pitchFamily="18" charset="0"/>
              </a:rPr>
              <a:t> the one with the </a:t>
            </a:r>
            <a:r>
              <a:rPr lang="it-IT" sz="2000" dirty="0" err="1">
                <a:cs typeface="Times New Roman" panose="02020603050405020304" pitchFamily="18" charset="0"/>
              </a:rPr>
              <a:t>largest</a:t>
            </a:r>
            <a:r>
              <a:rPr lang="it-IT" sz="2000" dirty="0">
                <a:cs typeface="Times New Roman" panose="02020603050405020304" pitchFamily="18" charset="0"/>
              </a:rPr>
              <a:t> </a:t>
            </a:r>
            <a:r>
              <a:rPr lang="it-IT" sz="2000" dirty="0" err="1">
                <a:cs typeface="Times New Roman" panose="02020603050405020304" pitchFamily="18" charset="0"/>
              </a:rPr>
              <a:t>expected</a:t>
            </a:r>
            <a:r>
              <a:rPr lang="it-IT" sz="2000" dirty="0">
                <a:cs typeface="Times New Roman" panose="02020603050405020304" pitchFamily="18" charset="0"/>
              </a:rPr>
              <a:t> profit.</a:t>
            </a:r>
          </a:p>
          <a:p>
            <a:pPr lvl="1">
              <a:lnSpc>
                <a:spcPct val="100000"/>
              </a:lnSpc>
              <a:spcBef>
                <a:spcPts val="0"/>
              </a:spcBef>
            </a:pPr>
            <a:r>
              <a:rPr lang="it-IT" sz="2000" dirty="0">
                <a:cs typeface="Times New Roman" panose="02020603050405020304" pitchFamily="18" charset="0"/>
              </a:rPr>
              <a:t>If </a:t>
            </a:r>
            <a:r>
              <a:rPr lang="it-IT" sz="2000" dirty="0" err="1">
                <a:cs typeface="Times New Roman" panose="02020603050405020304" pitchFamily="18" charset="0"/>
              </a:rPr>
              <a:t>its</a:t>
            </a:r>
            <a:r>
              <a:rPr lang="it-IT" sz="2000" dirty="0">
                <a:cs typeface="Times New Roman" panose="02020603050405020304" pitchFamily="18" charset="0"/>
              </a:rPr>
              <a:t> </a:t>
            </a:r>
            <a:r>
              <a:rPr lang="it-IT" sz="2000" dirty="0" err="1">
                <a:cs typeface="Times New Roman" panose="02020603050405020304" pitchFamily="18" charset="0"/>
              </a:rPr>
              <a:t>expected</a:t>
            </a:r>
            <a:r>
              <a:rPr lang="it-IT" sz="2000" dirty="0">
                <a:cs typeface="Times New Roman" panose="02020603050405020304" pitchFamily="18" charset="0"/>
              </a:rPr>
              <a:t> profit </a:t>
            </a:r>
            <a:r>
              <a:rPr lang="it-IT" sz="2000" dirty="0" err="1">
                <a:cs typeface="Times New Roman" panose="02020603050405020304" pitchFamily="18" charset="0"/>
              </a:rPr>
              <a:t>is</a:t>
            </a:r>
            <a:r>
              <a:rPr lang="it-IT" sz="2000" dirty="0">
                <a:cs typeface="Times New Roman" panose="02020603050405020304" pitchFamily="18" charset="0"/>
              </a:rPr>
              <a:t> </a:t>
            </a:r>
            <a:r>
              <a:rPr lang="it-IT" sz="2000" dirty="0" err="1">
                <a:cs typeface="Times New Roman" panose="02020603050405020304" pitchFamily="18" charset="0"/>
              </a:rPr>
              <a:t>larger</a:t>
            </a:r>
            <a:r>
              <a:rPr lang="it-IT" sz="2000" dirty="0">
                <a:cs typeface="Times New Roman" panose="02020603050405020304" pitchFamily="18" charset="0"/>
              </a:rPr>
              <a:t> </a:t>
            </a:r>
            <a:r>
              <a:rPr lang="it-IT" sz="2000" dirty="0" err="1">
                <a:cs typeface="Times New Roman" panose="02020603050405020304" pitchFamily="18" charset="0"/>
              </a:rPr>
              <a:t>than</a:t>
            </a:r>
            <a:r>
              <a:rPr lang="it-IT" sz="2000" dirty="0">
                <a:cs typeface="Times New Roman" panose="02020603050405020304" pitchFamily="18" charset="0"/>
              </a:rPr>
              <a:t> the one of the base strategy, </a:t>
            </a:r>
            <a:r>
              <a:rPr lang="it-IT" sz="2000" dirty="0" err="1">
                <a:cs typeface="Times New Roman" panose="02020603050405020304" pitchFamily="18" charset="0"/>
              </a:rPr>
              <a:t>consider</a:t>
            </a:r>
            <a:r>
              <a:rPr lang="it-IT" sz="2000" dirty="0">
                <a:cs typeface="Times New Roman" panose="02020603050405020304" pitchFamily="18" charset="0"/>
              </a:rPr>
              <a:t> the </a:t>
            </a:r>
            <a:r>
              <a:rPr lang="it-IT" sz="2000" dirty="0" err="1">
                <a:cs typeface="Times New Roman" panose="02020603050405020304" pitchFamily="18" charset="0"/>
              </a:rPr>
              <a:t>incremented</a:t>
            </a:r>
            <a:r>
              <a:rPr lang="it-IT" sz="2000" dirty="0">
                <a:cs typeface="Times New Roman" panose="02020603050405020304" pitchFamily="18" charset="0"/>
              </a:rPr>
              <a:t> strategy </a:t>
            </a:r>
            <a:r>
              <a:rPr lang="it-IT" sz="2000" dirty="0" err="1">
                <a:cs typeface="Times New Roman" panose="02020603050405020304" pitchFamily="18" charset="0"/>
              </a:rPr>
              <a:t>as</a:t>
            </a:r>
            <a:r>
              <a:rPr lang="it-IT" sz="2000" dirty="0">
                <a:cs typeface="Times New Roman" panose="02020603050405020304" pitchFamily="18" charset="0"/>
              </a:rPr>
              <a:t> the new base and iterate 2.</a:t>
            </a:r>
          </a:p>
          <a:p>
            <a:pPr lvl="1">
              <a:lnSpc>
                <a:spcPct val="100000"/>
              </a:lnSpc>
              <a:spcBef>
                <a:spcPts val="0"/>
              </a:spcBef>
            </a:pPr>
            <a:r>
              <a:rPr lang="it-IT" sz="2000" dirty="0">
                <a:cs typeface="Times New Roman" panose="02020603050405020304" pitchFamily="18" charset="0"/>
              </a:rPr>
              <a:t>Else stop the </a:t>
            </a:r>
            <a:r>
              <a:rPr lang="it-IT" sz="2000" dirty="0" err="1">
                <a:cs typeface="Times New Roman" panose="02020603050405020304" pitchFamily="18" charset="0"/>
              </a:rPr>
              <a:t>search</a:t>
            </a:r>
            <a:r>
              <a:rPr lang="it-IT" sz="2000" dirty="0">
                <a:cs typeface="Times New Roman" panose="02020603050405020304" pitchFamily="18" charset="0"/>
              </a:rPr>
              <a:t> and </a:t>
            </a:r>
            <a:r>
              <a:rPr lang="it-IT" sz="2000" dirty="0" err="1">
                <a:cs typeface="Times New Roman" panose="02020603050405020304" pitchFamily="18" charset="0"/>
              </a:rPr>
              <a:t>return</a:t>
            </a:r>
            <a:r>
              <a:rPr lang="it-IT" sz="2000" dirty="0">
                <a:cs typeface="Times New Roman" panose="02020603050405020304" pitchFamily="18" charset="0"/>
              </a:rPr>
              <a:t> the base strategy.</a:t>
            </a:r>
          </a:p>
          <a:p>
            <a:pPr marL="0" indent="0">
              <a:lnSpc>
                <a:spcPct val="100000"/>
              </a:lnSpc>
              <a:spcBef>
                <a:spcPts val="0"/>
              </a:spcBef>
              <a:buNone/>
            </a:pPr>
            <a:endParaRPr lang="it-IT" sz="2000" dirty="0">
              <a:cs typeface="Times New Roman" panose="02020603050405020304" pitchFamily="18" charset="0"/>
            </a:endParaRPr>
          </a:p>
        </p:txBody>
      </p:sp>
      <p:sp>
        <p:nvSpPr>
          <p:cNvPr id="4" name="Segnaposto numero diapositiva 3">
            <a:extLst>
              <a:ext uri="{FF2B5EF4-FFF2-40B4-BE49-F238E27FC236}">
                <a16:creationId xmlns:a16="http://schemas.microsoft.com/office/drawing/2014/main" id="{3AF2D1FE-A1DF-4C48-B513-D89C38A7A4A7}"/>
              </a:ext>
            </a:extLst>
          </p:cNvPr>
          <p:cNvSpPr>
            <a:spLocks noGrp="1"/>
          </p:cNvSpPr>
          <p:nvPr>
            <p:ph type="sldNum" sz="quarter" idx="12"/>
          </p:nvPr>
        </p:nvSpPr>
        <p:spPr/>
        <p:txBody>
          <a:bodyPr/>
          <a:lstStyle/>
          <a:p>
            <a:fld id="{61C956A2-680A-48D7-A037-C726CE4ABA8D}" type="slidenum">
              <a:rPr lang="it-IT" smtClean="0"/>
              <a:t>41</a:t>
            </a:fld>
            <a:endParaRPr lang="it-IT"/>
          </a:p>
        </p:txBody>
      </p:sp>
    </p:spTree>
    <p:extLst>
      <p:ext uri="{BB962C8B-B14F-4D97-AF65-F5344CB8AC3E}">
        <p14:creationId xmlns:p14="http://schemas.microsoft.com/office/powerpoint/2010/main" val="2001391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lstStyle/>
          <a:p>
            <a:r>
              <a:rPr lang="it-IT" sz="4400"/>
              <a:t>5. </a:t>
            </a:r>
            <a:r>
              <a:rPr lang="it-IT" sz="4400" err="1">
                <a:solidFill>
                  <a:schemeClr val="accent1"/>
                </a:solidFill>
              </a:rPr>
              <a:t>Algorithm</a:t>
            </a:r>
            <a:r>
              <a:rPr lang="it-IT" sz="4400">
                <a:solidFill>
                  <a:schemeClr val="accent1"/>
                </a:solidFill>
              </a:rPr>
              <a:t> </a:t>
            </a:r>
            <a:r>
              <a:rPr lang="it-IT" sz="4400" err="1">
                <a:solidFill>
                  <a:schemeClr val="accent1"/>
                </a:solidFill>
              </a:rPr>
              <a:t>Structure</a:t>
            </a:r>
            <a:endParaRPr lang="it-IT" sz="2400">
              <a:solidFill>
                <a:schemeClr val="accent1"/>
              </a:solidFill>
              <a:ea typeface="Calibri Light"/>
              <a:cs typeface="Times New Roman" panose="02020603050405020304" pitchFamily="18" charset="0"/>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200" y="1825625"/>
            <a:ext cx="10515600" cy="2897204"/>
          </a:xfrm>
        </p:spPr>
        <p:txBody>
          <a:bodyPr vert="horz" lIns="91440" tIns="45720" rIns="91440" bIns="45720" rtlCol="0" anchor="t">
            <a:normAutofit/>
          </a:bodyPr>
          <a:lstStyle/>
          <a:p>
            <a:pPr marL="0" indent="0">
              <a:lnSpc>
                <a:spcPct val="100000"/>
              </a:lnSpc>
              <a:spcBef>
                <a:spcPts val="0"/>
              </a:spcBef>
              <a:buNone/>
            </a:pPr>
            <a:endParaRPr lang="it-IT" sz="2000" dirty="0">
              <a:ea typeface="Calibri"/>
              <a:cs typeface="Times New Roman" panose="02020603050405020304" pitchFamily="18" charset="0"/>
            </a:endParaRPr>
          </a:p>
          <a:p>
            <a:pPr marL="0" indent="0">
              <a:lnSpc>
                <a:spcPct val="100000"/>
              </a:lnSpc>
              <a:spcBef>
                <a:spcPts val="0"/>
              </a:spcBef>
              <a:buNone/>
            </a:pPr>
            <a:endParaRPr lang="it-IT" sz="2000" dirty="0">
              <a:cs typeface="Times New Roman" panose="02020603050405020304" pitchFamily="18" charset="0"/>
            </a:endParaRPr>
          </a:p>
        </p:txBody>
      </p:sp>
      <p:sp>
        <p:nvSpPr>
          <p:cNvPr id="5" name="Segnaposto numero diapositiva 4">
            <a:extLst>
              <a:ext uri="{FF2B5EF4-FFF2-40B4-BE49-F238E27FC236}">
                <a16:creationId xmlns:a16="http://schemas.microsoft.com/office/drawing/2014/main" id="{08082D8F-80FD-5527-37E2-CF1BAC4961CB}"/>
              </a:ext>
            </a:extLst>
          </p:cNvPr>
          <p:cNvSpPr>
            <a:spLocks noGrp="1"/>
          </p:cNvSpPr>
          <p:nvPr>
            <p:ph type="sldNum" sz="quarter" idx="12"/>
          </p:nvPr>
        </p:nvSpPr>
        <p:spPr/>
        <p:txBody>
          <a:bodyPr/>
          <a:lstStyle/>
          <a:p>
            <a:fld id="{61C956A2-680A-48D7-A037-C726CE4ABA8D}" type="slidenum">
              <a:rPr lang="it-IT" smtClean="0"/>
              <a:t>42</a:t>
            </a:fld>
            <a:endParaRPr lang="it-IT"/>
          </a:p>
        </p:txBody>
      </p:sp>
      <p:sp>
        <p:nvSpPr>
          <p:cNvPr id="4" name="CasellaDiTesto 3">
            <a:extLst>
              <a:ext uri="{FF2B5EF4-FFF2-40B4-BE49-F238E27FC236}">
                <a16:creationId xmlns:a16="http://schemas.microsoft.com/office/drawing/2014/main" id="{77D45289-3645-0DEF-078F-A7C52EF3402C}"/>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latin typeface="Times New Roman" panose="02020603050405020304" pitchFamily="18" charset="0"/>
              </a:rPr>
              <a:t>Fare clic per inserire testo</a:t>
            </a:r>
          </a:p>
        </p:txBody>
      </p:sp>
      <p:pic>
        <p:nvPicPr>
          <p:cNvPr id="6" name="Immagine 5">
            <a:extLst>
              <a:ext uri="{FF2B5EF4-FFF2-40B4-BE49-F238E27FC236}">
                <a16:creationId xmlns:a16="http://schemas.microsoft.com/office/drawing/2014/main" id="{F2D89B37-914F-3BB5-06CC-5372AF1F9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013" y="1690688"/>
            <a:ext cx="10330787" cy="5029842"/>
          </a:xfrm>
          <a:prstGeom prst="rect">
            <a:avLst/>
          </a:prstGeom>
        </p:spPr>
      </p:pic>
    </p:spTree>
    <p:extLst>
      <p:ext uri="{BB962C8B-B14F-4D97-AF65-F5344CB8AC3E}">
        <p14:creationId xmlns:p14="http://schemas.microsoft.com/office/powerpoint/2010/main" val="951686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normAutofit/>
          </a:bodyPr>
          <a:lstStyle/>
          <a:p>
            <a:r>
              <a:rPr lang="it-IT" sz="4400"/>
              <a:t>5. </a:t>
            </a:r>
            <a:r>
              <a:rPr lang="it-IT" sz="4400">
                <a:solidFill>
                  <a:schemeClr val="accent1"/>
                </a:solidFill>
              </a:rPr>
              <a:t>Full Evaluation vs </a:t>
            </a:r>
            <a:r>
              <a:rPr lang="it-IT" sz="4400" err="1">
                <a:solidFill>
                  <a:schemeClr val="accent1"/>
                </a:solidFill>
              </a:rPr>
              <a:t>Greedy</a:t>
            </a:r>
            <a:r>
              <a:rPr lang="it-IT" sz="4400">
                <a:solidFill>
                  <a:schemeClr val="accent1"/>
                </a:solidFill>
              </a:rPr>
              <a:t> </a:t>
            </a:r>
            <a:r>
              <a:rPr lang="it-IT" sz="4400" err="1">
                <a:solidFill>
                  <a:schemeClr val="accent1"/>
                </a:solidFill>
              </a:rPr>
              <a:t>Approach</a:t>
            </a:r>
            <a:endParaRPr lang="it-IT" sz="2400">
              <a:solidFill>
                <a:schemeClr val="accent1"/>
              </a:solidFill>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199" y="1690688"/>
            <a:ext cx="10365829" cy="3606526"/>
          </a:xfrm>
        </p:spPr>
        <p:txBody>
          <a:bodyPr vert="horz" lIns="91440" tIns="45720" rIns="91440" bIns="45720" rtlCol="0" anchor="t">
            <a:noAutofit/>
          </a:bodyPr>
          <a:lstStyle/>
          <a:p>
            <a:pPr marL="0" indent="0">
              <a:lnSpc>
                <a:spcPct val="100000"/>
              </a:lnSpc>
              <a:spcBef>
                <a:spcPts val="0"/>
              </a:spcBef>
              <a:buNone/>
            </a:pPr>
            <a:r>
              <a:rPr lang="it-IT" sz="2000" dirty="0"/>
              <a:t>The </a:t>
            </a:r>
            <a:r>
              <a:rPr lang="it-IT" sz="2000" dirty="0" err="1"/>
              <a:t>necessary</a:t>
            </a:r>
            <a:r>
              <a:rPr lang="it-IT" sz="2000" dirty="0"/>
              <a:t> step to determine </a:t>
            </a:r>
            <a:r>
              <a:rPr lang="it-IT" sz="2000" dirty="0" err="1"/>
              <a:t>how</a:t>
            </a:r>
            <a:r>
              <a:rPr lang="it-IT" sz="2000" dirty="0"/>
              <a:t> to </a:t>
            </a:r>
            <a:r>
              <a:rPr lang="it-IT" sz="2000" dirty="0" err="1"/>
              <a:t>find</a:t>
            </a:r>
            <a:r>
              <a:rPr lang="it-IT" sz="2000" dirty="0"/>
              <a:t> the </a:t>
            </a:r>
            <a:r>
              <a:rPr lang="it-IT" sz="2000" dirty="0" err="1"/>
              <a:t>optimal</a:t>
            </a:r>
            <a:r>
              <a:rPr lang="it-IT" sz="2000" dirty="0"/>
              <a:t> pricing policy </a:t>
            </a:r>
            <a:r>
              <a:rPr lang="it-IT" sz="2000" dirty="0" err="1"/>
              <a:t>is</a:t>
            </a:r>
            <a:r>
              <a:rPr lang="it-IT" sz="2000" dirty="0"/>
              <a:t> to decide </a:t>
            </a:r>
            <a:r>
              <a:rPr lang="it-IT" sz="2000" dirty="0" err="1"/>
              <a:t>whether</a:t>
            </a:r>
            <a:r>
              <a:rPr lang="it-IT" sz="2000" dirty="0"/>
              <a:t> to </a:t>
            </a:r>
            <a:r>
              <a:rPr lang="it-IT" sz="2000" dirty="0" err="1"/>
              <a:t>evaluate</a:t>
            </a:r>
            <a:r>
              <a:rPr lang="it-IT" sz="2000" dirty="0"/>
              <a:t> </a:t>
            </a:r>
            <a:r>
              <a:rPr lang="it-IT" sz="2000" dirty="0" err="1">
                <a:solidFill>
                  <a:schemeClr val="accent1"/>
                </a:solidFill>
              </a:rPr>
              <a:t>all</a:t>
            </a:r>
            <a:r>
              <a:rPr lang="it-IT" sz="2000" dirty="0"/>
              <a:t> price </a:t>
            </a:r>
            <a:r>
              <a:rPr lang="it-IT" sz="2000" dirty="0" err="1"/>
              <a:t>configurations</a:t>
            </a:r>
            <a:r>
              <a:rPr lang="it-IT" sz="2000" dirty="0"/>
              <a:t> or to just </a:t>
            </a:r>
            <a:r>
              <a:rPr lang="it-IT" sz="2000" dirty="0" err="1"/>
              <a:t>evaluate</a:t>
            </a:r>
            <a:r>
              <a:rPr lang="it-IT" sz="2000" dirty="0"/>
              <a:t> a </a:t>
            </a:r>
            <a:r>
              <a:rPr lang="it-IT" sz="2000" dirty="0">
                <a:solidFill>
                  <a:schemeClr val="accent1"/>
                </a:solidFill>
              </a:rPr>
              <a:t>small </a:t>
            </a:r>
            <a:r>
              <a:rPr lang="it-IT" sz="2000" dirty="0" err="1">
                <a:solidFill>
                  <a:schemeClr val="accent1"/>
                </a:solidFill>
              </a:rPr>
              <a:t>portion</a:t>
            </a:r>
            <a:r>
              <a:rPr lang="it-IT" sz="2000" dirty="0">
                <a:solidFill>
                  <a:schemeClr val="accent1"/>
                </a:solidFill>
              </a:rPr>
              <a:t> </a:t>
            </a:r>
            <a:r>
              <a:rPr lang="it-IT" sz="2000" dirty="0"/>
              <a:t>of </a:t>
            </a:r>
            <a:r>
              <a:rPr lang="it-IT" sz="2000" dirty="0" err="1"/>
              <a:t>them</a:t>
            </a:r>
            <a:r>
              <a:rPr lang="it-IT" sz="2000" dirty="0"/>
              <a:t> via the </a:t>
            </a:r>
            <a:r>
              <a:rPr lang="it-IT" sz="2000" dirty="0" err="1"/>
              <a:t>greedy</a:t>
            </a:r>
            <a:r>
              <a:rPr lang="it-IT" sz="2000" dirty="0"/>
              <a:t> </a:t>
            </a:r>
            <a:r>
              <a:rPr lang="it-IT" sz="2000" dirty="0" err="1"/>
              <a:t>approach</a:t>
            </a:r>
            <a:r>
              <a:rPr lang="it-IT" sz="2000" dirty="0"/>
              <a:t>.</a:t>
            </a:r>
          </a:p>
          <a:p>
            <a:pPr marL="0" indent="0">
              <a:lnSpc>
                <a:spcPct val="100000"/>
              </a:lnSpc>
              <a:spcBef>
                <a:spcPts val="0"/>
              </a:spcBef>
              <a:buNone/>
            </a:pPr>
            <a:endParaRPr lang="it-IT" sz="2000" dirty="0"/>
          </a:p>
          <a:p>
            <a:pPr marL="0" indent="0">
              <a:lnSpc>
                <a:spcPct val="100000"/>
              </a:lnSpc>
              <a:spcBef>
                <a:spcPts val="0"/>
              </a:spcBef>
              <a:buNone/>
            </a:pPr>
            <a:r>
              <a:rPr lang="it-IT" sz="2000" dirty="0"/>
              <a:t>The </a:t>
            </a:r>
            <a:r>
              <a:rPr lang="it-IT" sz="2000" dirty="0" err="1"/>
              <a:t>greedy</a:t>
            </a:r>
            <a:r>
              <a:rPr lang="it-IT" sz="2000" dirty="0"/>
              <a:t> </a:t>
            </a:r>
            <a:r>
              <a:rPr lang="it-IT" sz="2000" dirty="0" err="1"/>
              <a:t>approach</a:t>
            </a:r>
            <a:r>
              <a:rPr lang="it-IT" sz="2000" dirty="0"/>
              <a:t> </a:t>
            </a:r>
            <a:r>
              <a:rPr lang="it-IT" sz="2000" dirty="0" err="1"/>
              <a:t>is</a:t>
            </a:r>
            <a:r>
              <a:rPr lang="it-IT" sz="2000" dirty="0"/>
              <a:t> </a:t>
            </a:r>
            <a:r>
              <a:rPr lang="it-IT" sz="2000" dirty="0" err="1"/>
              <a:t>likely</a:t>
            </a:r>
            <a:r>
              <a:rPr lang="it-IT" sz="2000" dirty="0"/>
              <a:t> to </a:t>
            </a:r>
            <a:r>
              <a:rPr lang="it-IT" sz="2000" dirty="0" err="1"/>
              <a:t>get</a:t>
            </a:r>
            <a:r>
              <a:rPr lang="it-IT" sz="2000" dirty="0"/>
              <a:t> </a:t>
            </a:r>
            <a:r>
              <a:rPr lang="it-IT" sz="2000" dirty="0" err="1"/>
              <a:t>stuck</a:t>
            </a:r>
            <a:r>
              <a:rPr lang="it-IT" sz="2000" dirty="0"/>
              <a:t> in </a:t>
            </a:r>
            <a:r>
              <a:rPr lang="it-IT" sz="2000" dirty="0" err="1">
                <a:solidFill>
                  <a:schemeClr val="accent1"/>
                </a:solidFill>
              </a:rPr>
              <a:t>local</a:t>
            </a:r>
            <a:r>
              <a:rPr lang="it-IT" sz="2000" dirty="0">
                <a:solidFill>
                  <a:schemeClr val="accent1"/>
                </a:solidFill>
              </a:rPr>
              <a:t> optima</a:t>
            </a:r>
            <a:r>
              <a:rPr lang="it-IT" sz="2000" dirty="0"/>
              <a:t>, </a:t>
            </a:r>
            <a:r>
              <a:rPr lang="it-IT" sz="2000" dirty="0" err="1"/>
              <a:t>both</a:t>
            </a:r>
            <a:r>
              <a:rPr lang="it-IT" sz="2000" dirty="0"/>
              <a:t> in the single step </a:t>
            </a:r>
            <a:r>
              <a:rPr lang="it-IT" sz="2000" dirty="0" err="1"/>
              <a:t>but</a:t>
            </a:r>
            <a:r>
              <a:rPr lang="it-IT" sz="2000" dirty="0"/>
              <a:t> </a:t>
            </a:r>
            <a:r>
              <a:rPr lang="it-IT" sz="2000" dirty="0" err="1"/>
              <a:t>also</a:t>
            </a:r>
            <a:r>
              <a:rPr lang="it-IT" sz="2000" dirty="0"/>
              <a:t> on the </a:t>
            </a:r>
            <a:r>
              <a:rPr lang="it-IT" sz="2000" dirty="0" err="1"/>
              <a:t>actual</a:t>
            </a:r>
            <a:r>
              <a:rPr lang="it-IT" sz="2000" dirty="0"/>
              <a:t> </a:t>
            </a:r>
            <a:r>
              <a:rPr lang="it-IT" sz="2000" dirty="0" err="1"/>
              <a:t>optimal</a:t>
            </a:r>
            <a:r>
              <a:rPr lang="it-IT" sz="2000" dirty="0"/>
              <a:t> </a:t>
            </a:r>
            <a:r>
              <a:rPr lang="it-IT" sz="2000" dirty="0" err="1"/>
              <a:t>solution</a:t>
            </a:r>
            <a:r>
              <a:rPr lang="it-IT" sz="2000" dirty="0"/>
              <a:t> </a:t>
            </a:r>
            <a:r>
              <a:rPr lang="it-IT" sz="2000" dirty="0" err="1"/>
              <a:t>that</a:t>
            </a:r>
            <a:r>
              <a:rPr lang="it-IT" sz="2000" dirty="0"/>
              <a:t> </a:t>
            </a:r>
            <a:r>
              <a:rPr lang="it-IT" sz="2000" dirty="0" err="1"/>
              <a:t>it</a:t>
            </a:r>
            <a:r>
              <a:rPr lang="it-IT" sz="2000" dirty="0"/>
              <a:t> </a:t>
            </a:r>
            <a:r>
              <a:rPr lang="it-IT" sz="2000" dirty="0" err="1"/>
              <a:t>strives</a:t>
            </a:r>
            <a:r>
              <a:rPr lang="it-IT" sz="2000" dirty="0"/>
              <a:t> to.</a:t>
            </a:r>
          </a:p>
          <a:p>
            <a:pPr marL="0" indent="0">
              <a:lnSpc>
                <a:spcPct val="100000"/>
              </a:lnSpc>
              <a:spcBef>
                <a:spcPts val="0"/>
              </a:spcBef>
              <a:buNone/>
            </a:pPr>
            <a:endParaRPr lang="it-IT" sz="2000" dirty="0">
              <a:cs typeface="Times New Roman" panose="02020603050405020304" pitchFamily="18" charset="0"/>
            </a:endParaRPr>
          </a:p>
          <a:p>
            <a:pPr marL="0" indent="0">
              <a:lnSpc>
                <a:spcPct val="100000"/>
              </a:lnSpc>
              <a:spcBef>
                <a:spcPts val="0"/>
              </a:spcBef>
              <a:buNone/>
            </a:pPr>
            <a:r>
              <a:rPr lang="it-IT" sz="2000" dirty="0"/>
              <a:t>In the </a:t>
            </a:r>
            <a:r>
              <a:rPr lang="it-IT" sz="2000" dirty="0" err="1"/>
              <a:t>actual</a:t>
            </a:r>
            <a:r>
              <a:rPr lang="it-IT" sz="2000" dirty="0"/>
              <a:t> data </a:t>
            </a:r>
            <a:r>
              <a:rPr lang="it-IT" sz="2000" dirty="0" err="1"/>
              <a:t>such</a:t>
            </a:r>
            <a:r>
              <a:rPr lang="it-IT" sz="2000" dirty="0"/>
              <a:t> an </a:t>
            </a:r>
            <a:r>
              <a:rPr lang="it-IT" sz="2000" dirty="0" err="1"/>
              <a:t>issue</a:t>
            </a:r>
            <a:r>
              <a:rPr lang="it-IT" sz="2000" dirty="0"/>
              <a:t> </a:t>
            </a:r>
            <a:r>
              <a:rPr lang="it-IT" sz="2000" dirty="0" err="1"/>
              <a:t>accurs</a:t>
            </a:r>
            <a:r>
              <a:rPr lang="it-IT" sz="2000" dirty="0"/>
              <a:t> </a:t>
            </a:r>
            <a:r>
              <a:rPr lang="it-IT" sz="2000" dirty="0" err="1"/>
              <a:t>only</a:t>
            </a:r>
            <a:r>
              <a:rPr lang="it-IT" sz="2000" dirty="0"/>
              <a:t> in the </a:t>
            </a:r>
            <a:r>
              <a:rPr lang="it-IT" sz="2000" dirty="0" err="1"/>
              <a:t>form</a:t>
            </a:r>
            <a:r>
              <a:rPr lang="it-IT" sz="2000" dirty="0"/>
              <a:t> of a </a:t>
            </a:r>
            <a:r>
              <a:rPr lang="it-IT" sz="2000" dirty="0" err="1">
                <a:solidFill>
                  <a:schemeClr val="accent1"/>
                </a:solidFill>
              </a:rPr>
              <a:t>less</a:t>
            </a:r>
            <a:r>
              <a:rPr lang="it-IT" sz="2000" dirty="0">
                <a:solidFill>
                  <a:schemeClr val="accent1"/>
                </a:solidFill>
              </a:rPr>
              <a:t> </a:t>
            </a:r>
            <a:r>
              <a:rPr lang="it-IT" sz="2000" dirty="0" err="1">
                <a:solidFill>
                  <a:schemeClr val="accent1"/>
                </a:solidFill>
              </a:rPr>
              <a:t>efficient</a:t>
            </a:r>
            <a:r>
              <a:rPr lang="it-IT" sz="2000" dirty="0">
                <a:solidFill>
                  <a:schemeClr val="accent1"/>
                </a:solidFill>
              </a:rPr>
              <a:t> exploitation </a:t>
            </a:r>
            <a:r>
              <a:rPr lang="it-IT" sz="2000" dirty="0"/>
              <a:t>of the </a:t>
            </a:r>
            <a:r>
              <a:rPr lang="it-IT" sz="2000" dirty="0" err="1"/>
              <a:t>available</a:t>
            </a:r>
            <a:r>
              <a:rPr lang="it-IT" sz="2000" dirty="0"/>
              <a:t> information </a:t>
            </a:r>
            <a:r>
              <a:rPr lang="it-IT" sz="2000" dirty="0" err="1"/>
              <a:t>resulting</a:t>
            </a:r>
            <a:r>
              <a:rPr lang="it-IT" sz="2000" dirty="0"/>
              <a:t> in a </a:t>
            </a:r>
            <a:r>
              <a:rPr lang="it-IT" sz="2000" dirty="0" err="1"/>
              <a:t>higher</a:t>
            </a:r>
            <a:r>
              <a:rPr lang="it-IT" sz="2000" dirty="0"/>
              <a:t> </a:t>
            </a:r>
            <a:r>
              <a:rPr lang="it-IT" sz="2000" dirty="0" err="1"/>
              <a:t>regret</a:t>
            </a:r>
            <a:r>
              <a:rPr lang="it-IT" sz="2000" dirty="0"/>
              <a:t>, </a:t>
            </a:r>
            <a:r>
              <a:rPr lang="it-IT" sz="2000" dirty="0" err="1"/>
              <a:t>but</a:t>
            </a:r>
            <a:r>
              <a:rPr lang="it-IT" sz="2000" dirty="0"/>
              <a:t> </a:t>
            </a:r>
            <a:r>
              <a:rPr lang="it-IT" sz="2000" dirty="0" err="1"/>
              <a:t>still</a:t>
            </a:r>
            <a:r>
              <a:rPr lang="it-IT" sz="2000" dirty="0"/>
              <a:t> with </a:t>
            </a:r>
            <a:r>
              <a:rPr lang="it-IT" sz="2000" dirty="0" err="1"/>
              <a:t>satifying</a:t>
            </a:r>
            <a:r>
              <a:rPr lang="it-IT" sz="2000" dirty="0"/>
              <a:t> performances. </a:t>
            </a:r>
            <a:r>
              <a:rPr lang="it-IT" sz="2000" dirty="0" err="1"/>
              <a:t>We</a:t>
            </a:r>
            <a:r>
              <a:rPr lang="it-IT" sz="2000" dirty="0"/>
              <a:t> </a:t>
            </a:r>
            <a:r>
              <a:rPr lang="it-IT" sz="2000" dirty="0" err="1"/>
              <a:t>should</a:t>
            </a:r>
            <a:r>
              <a:rPr lang="it-IT" sz="2000" dirty="0"/>
              <a:t> report, </a:t>
            </a:r>
            <a:r>
              <a:rPr lang="it-IT" sz="2000" dirty="0" err="1"/>
              <a:t>however</a:t>
            </a:r>
            <a:r>
              <a:rPr lang="it-IT" sz="2000" dirty="0"/>
              <a:t>, </a:t>
            </a:r>
            <a:r>
              <a:rPr lang="it-IT" sz="2000" dirty="0" err="1"/>
              <a:t>that</a:t>
            </a:r>
            <a:r>
              <a:rPr lang="it-IT" sz="2000" dirty="0"/>
              <a:t> </a:t>
            </a:r>
            <a:r>
              <a:rPr lang="it-IT" sz="2000" dirty="0" err="1"/>
              <a:t>it</a:t>
            </a:r>
            <a:r>
              <a:rPr lang="it-IT" sz="2000" dirty="0"/>
              <a:t> </a:t>
            </a:r>
            <a:r>
              <a:rPr lang="it-IT" sz="2000" dirty="0" err="1"/>
              <a:t>is</a:t>
            </a:r>
            <a:r>
              <a:rPr lang="it-IT" sz="2000" dirty="0"/>
              <a:t> </a:t>
            </a:r>
            <a:r>
              <a:rPr lang="it-IT" sz="2000" dirty="0" err="1"/>
              <a:t>usually</a:t>
            </a:r>
            <a:r>
              <a:rPr lang="it-IT" sz="2000" dirty="0"/>
              <a:t> the case </a:t>
            </a:r>
            <a:r>
              <a:rPr lang="it-IT" sz="2000" dirty="0" err="1"/>
              <a:t>that</a:t>
            </a:r>
            <a:r>
              <a:rPr lang="it-IT" sz="2000" dirty="0"/>
              <a:t> </a:t>
            </a:r>
            <a:r>
              <a:rPr lang="it-IT" sz="2000" dirty="0" err="1"/>
              <a:t>local</a:t>
            </a:r>
            <a:r>
              <a:rPr lang="it-IT" sz="2000" dirty="0"/>
              <a:t> optima </a:t>
            </a:r>
            <a:r>
              <a:rPr lang="it-IT" sz="2000" dirty="0" err="1"/>
              <a:t>prevent</a:t>
            </a:r>
            <a:r>
              <a:rPr lang="it-IT" sz="2000" dirty="0"/>
              <a:t> the </a:t>
            </a:r>
            <a:r>
              <a:rPr lang="it-IT" sz="2000" dirty="0" err="1"/>
              <a:t>learner</a:t>
            </a:r>
            <a:r>
              <a:rPr lang="it-IT" sz="2000" dirty="0"/>
              <a:t> from </a:t>
            </a:r>
            <a:r>
              <a:rPr lang="it-IT" sz="2000" dirty="0" err="1"/>
              <a:t>finding</a:t>
            </a:r>
            <a:r>
              <a:rPr lang="it-IT" sz="2000" dirty="0"/>
              <a:t> the </a:t>
            </a:r>
            <a:r>
              <a:rPr lang="it-IT" sz="2000" dirty="0" err="1"/>
              <a:t>optimal</a:t>
            </a:r>
            <a:r>
              <a:rPr lang="it-IT" sz="2000" dirty="0"/>
              <a:t> </a:t>
            </a:r>
            <a:r>
              <a:rPr lang="it-IT" sz="2000" dirty="0" err="1"/>
              <a:t>solution</a:t>
            </a:r>
            <a:r>
              <a:rPr lang="it-IT" sz="2000" dirty="0"/>
              <a:t>. </a:t>
            </a:r>
          </a:p>
          <a:p>
            <a:pPr marL="0" indent="0">
              <a:lnSpc>
                <a:spcPct val="100000"/>
              </a:lnSpc>
              <a:spcBef>
                <a:spcPts val="0"/>
              </a:spcBef>
              <a:buNone/>
            </a:pPr>
            <a:endParaRPr lang="it-IT" sz="2000" dirty="0"/>
          </a:p>
        </p:txBody>
      </p:sp>
      <p:sp>
        <p:nvSpPr>
          <p:cNvPr id="4" name="Segnaposto numero diapositiva 3">
            <a:extLst>
              <a:ext uri="{FF2B5EF4-FFF2-40B4-BE49-F238E27FC236}">
                <a16:creationId xmlns:a16="http://schemas.microsoft.com/office/drawing/2014/main" id="{E017AFD7-BBE2-8256-BC09-499E14686D90}"/>
              </a:ext>
            </a:extLst>
          </p:cNvPr>
          <p:cNvSpPr>
            <a:spLocks noGrp="1"/>
          </p:cNvSpPr>
          <p:nvPr>
            <p:ph type="sldNum" sz="quarter" idx="12"/>
          </p:nvPr>
        </p:nvSpPr>
        <p:spPr/>
        <p:txBody>
          <a:bodyPr/>
          <a:lstStyle/>
          <a:p>
            <a:fld id="{61C956A2-680A-48D7-A037-C726CE4ABA8D}" type="slidenum">
              <a:rPr lang="it-IT" smtClean="0"/>
              <a:t>43</a:t>
            </a:fld>
            <a:endParaRPr lang="it-IT"/>
          </a:p>
        </p:txBody>
      </p:sp>
    </p:spTree>
    <p:extLst>
      <p:ext uri="{BB962C8B-B14F-4D97-AF65-F5344CB8AC3E}">
        <p14:creationId xmlns:p14="http://schemas.microsoft.com/office/powerpoint/2010/main" val="431315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normAutofit/>
          </a:bodyPr>
          <a:lstStyle/>
          <a:p>
            <a:r>
              <a:rPr lang="it-IT" sz="4400"/>
              <a:t>5. </a:t>
            </a:r>
            <a:r>
              <a:rPr lang="it-IT" sz="4400">
                <a:solidFill>
                  <a:schemeClr val="accent1"/>
                </a:solidFill>
              </a:rPr>
              <a:t>Full Evaluation vs </a:t>
            </a:r>
            <a:r>
              <a:rPr lang="it-IT" sz="4400" err="1">
                <a:solidFill>
                  <a:schemeClr val="accent1"/>
                </a:solidFill>
              </a:rPr>
              <a:t>Greedy</a:t>
            </a:r>
            <a:r>
              <a:rPr lang="it-IT" sz="4400">
                <a:solidFill>
                  <a:schemeClr val="accent1"/>
                </a:solidFill>
              </a:rPr>
              <a:t> </a:t>
            </a:r>
            <a:r>
              <a:rPr lang="it-IT" sz="4400" err="1">
                <a:solidFill>
                  <a:schemeClr val="accent1"/>
                </a:solidFill>
              </a:rPr>
              <a:t>Approach</a:t>
            </a:r>
            <a:endParaRPr lang="it-IT" sz="2400">
              <a:solidFill>
                <a:schemeClr val="accent1"/>
              </a:solidFill>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200" y="1615273"/>
            <a:ext cx="10515600" cy="3116984"/>
          </a:xfrm>
        </p:spPr>
        <p:txBody>
          <a:bodyPr vert="horz" lIns="91440" tIns="45720" rIns="91440" bIns="45720" rtlCol="0" anchor="t">
            <a:noAutofit/>
          </a:bodyPr>
          <a:lstStyle/>
          <a:p>
            <a:pPr marL="0" indent="0">
              <a:lnSpc>
                <a:spcPct val="100000"/>
              </a:lnSpc>
              <a:spcBef>
                <a:spcPts val="0"/>
              </a:spcBef>
              <a:buNone/>
            </a:pPr>
            <a:r>
              <a:rPr lang="it-IT" sz="2000" err="1"/>
              <a:t>Moreover</a:t>
            </a:r>
            <a:r>
              <a:rPr lang="it-IT" sz="2000"/>
              <a:t>, </a:t>
            </a:r>
            <a:r>
              <a:rPr lang="it-IT" sz="2000" err="1"/>
              <a:t>while</a:t>
            </a:r>
            <a:r>
              <a:rPr lang="it-IT" sz="2000"/>
              <a:t> working on </a:t>
            </a:r>
            <a:r>
              <a:rPr lang="it-IT" sz="2000" err="1"/>
              <a:t>previous</a:t>
            </a:r>
            <a:r>
              <a:rPr lang="it-IT" sz="2000"/>
              <a:t> </a:t>
            </a:r>
            <a:r>
              <a:rPr lang="it-IT" sz="2000" err="1"/>
              <a:t>experiments</a:t>
            </a:r>
            <a:r>
              <a:rPr lang="it-IT" sz="2000"/>
              <a:t> </a:t>
            </a:r>
            <a:r>
              <a:rPr lang="it-IT" sz="2000" err="1"/>
              <a:t>containing</a:t>
            </a:r>
            <a:r>
              <a:rPr lang="it-IT" sz="2000"/>
              <a:t> close </a:t>
            </a:r>
            <a:r>
              <a:rPr lang="it-IT" sz="2000" err="1"/>
              <a:t>local</a:t>
            </a:r>
            <a:r>
              <a:rPr lang="it-IT" sz="2000"/>
              <a:t> optima, </a:t>
            </a:r>
            <a:r>
              <a:rPr lang="it-IT" sz="2000" err="1"/>
              <a:t>we</a:t>
            </a:r>
            <a:r>
              <a:rPr lang="it-IT" sz="2000"/>
              <a:t> </a:t>
            </a:r>
            <a:r>
              <a:rPr lang="it-IT" sz="2000" err="1"/>
              <a:t>notice</a:t>
            </a:r>
            <a:r>
              <a:rPr lang="it-IT" sz="2000"/>
              <a:t> </a:t>
            </a:r>
            <a:r>
              <a:rPr lang="it-IT" sz="2000" err="1"/>
              <a:t>sometimes</a:t>
            </a:r>
            <a:r>
              <a:rPr lang="it-IT" sz="2000"/>
              <a:t> the </a:t>
            </a:r>
            <a:r>
              <a:rPr lang="it-IT" sz="2000" err="1"/>
              <a:t>stochasticity</a:t>
            </a:r>
            <a:r>
              <a:rPr lang="it-IT" sz="2000"/>
              <a:t> of the </a:t>
            </a:r>
            <a:r>
              <a:rPr lang="it-IT" sz="2000" err="1"/>
              <a:t>results</a:t>
            </a:r>
            <a:r>
              <a:rPr lang="it-IT" sz="2000"/>
              <a:t> </a:t>
            </a:r>
            <a:r>
              <a:rPr lang="it-IT" sz="2000" err="1"/>
              <a:t>allows</a:t>
            </a:r>
            <a:r>
              <a:rPr lang="it-IT" sz="2000"/>
              <a:t> the </a:t>
            </a:r>
            <a:r>
              <a:rPr lang="it-IT" sz="2000" err="1"/>
              <a:t>algorithm</a:t>
            </a:r>
            <a:r>
              <a:rPr lang="it-IT" sz="2000"/>
              <a:t> to </a:t>
            </a:r>
            <a:r>
              <a:rPr lang="it-IT" sz="2000" err="1"/>
              <a:t>jump</a:t>
            </a:r>
            <a:r>
              <a:rPr lang="it-IT" sz="2000"/>
              <a:t> from one </a:t>
            </a:r>
            <a:r>
              <a:rPr lang="it-IT" sz="2000" err="1"/>
              <a:t>local</a:t>
            </a:r>
            <a:r>
              <a:rPr lang="it-IT" sz="2000"/>
              <a:t> optimum to the </a:t>
            </a:r>
            <a:r>
              <a:rPr lang="it-IT" sz="2000" err="1"/>
              <a:t>other</a:t>
            </a:r>
            <a:r>
              <a:rPr lang="it-IT" sz="2000"/>
              <a:t>. </a:t>
            </a:r>
            <a:r>
              <a:rPr lang="it-IT" sz="2000" err="1"/>
              <a:t>This</a:t>
            </a:r>
            <a:r>
              <a:rPr lang="it-IT" sz="2000"/>
              <a:t> </a:t>
            </a:r>
            <a:r>
              <a:rPr lang="it-IT" sz="2000" err="1"/>
              <a:t>determines</a:t>
            </a:r>
            <a:r>
              <a:rPr lang="it-IT" sz="2000"/>
              <a:t> </a:t>
            </a:r>
            <a:r>
              <a:rPr lang="it-IT" sz="2000" err="1"/>
              <a:t>either</a:t>
            </a:r>
            <a:r>
              <a:rPr lang="it-IT" sz="2000"/>
              <a:t> </a:t>
            </a:r>
            <a:r>
              <a:rPr lang="it-IT" sz="2000">
                <a:solidFill>
                  <a:schemeClr val="accent1"/>
                </a:solidFill>
              </a:rPr>
              <a:t>linear</a:t>
            </a:r>
            <a:r>
              <a:rPr lang="it-IT" sz="2000">
                <a:solidFill>
                  <a:srgbClr val="C00000"/>
                </a:solidFill>
              </a:rPr>
              <a:t> </a:t>
            </a:r>
            <a:r>
              <a:rPr lang="it-IT" sz="2000"/>
              <a:t>or </a:t>
            </a:r>
            <a:r>
              <a:rPr lang="it-IT" sz="2000" err="1"/>
              <a:t>even</a:t>
            </a:r>
            <a:r>
              <a:rPr lang="it-IT" sz="2000"/>
              <a:t> </a:t>
            </a:r>
            <a:r>
              <a:rPr lang="it-IT" sz="2000" err="1">
                <a:solidFill>
                  <a:schemeClr val="accent1"/>
                </a:solidFill>
              </a:rPr>
              <a:t>decreasing</a:t>
            </a:r>
            <a:r>
              <a:rPr lang="it-IT" sz="2000"/>
              <a:t> pseudo </a:t>
            </a:r>
            <a:r>
              <a:rPr lang="it-IT" sz="2000" err="1"/>
              <a:t>regret</a:t>
            </a:r>
            <a:r>
              <a:rPr lang="it-IT" sz="2000"/>
              <a:t> plots, </a:t>
            </a:r>
            <a:r>
              <a:rPr lang="it-IT" sz="2000" err="1"/>
              <a:t>depending</a:t>
            </a:r>
            <a:r>
              <a:rPr lang="it-IT" sz="2000"/>
              <a:t> </a:t>
            </a:r>
            <a:r>
              <a:rPr lang="it-IT" sz="2000" err="1"/>
              <a:t>if</a:t>
            </a:r>
            <a:r>
              <a:rPr lang="it-IT" sz="2000"/>
              <a:t> the </a:t>
            </a:r>
            <a:r>
              <a:rPr lang="it-IT" sz="2000" err="1"/>
              <a:t>solution</a:t>
            </a:r>
            <a:r>
              <a:rPr lang="it-IT" sz="2000"/>
              <a:t> </a:t>
            </a:r>
            <a:r>
              <a:rPr lang="it-IT" sz="2000" err="1"/>
              <a:t>where</a:t>
            </a:r>
            <a:r>
              <a:rPr lang="it-IT" sz="2000"/>
              <a:t> the </a:t>
            </a:r>
            <a:r>
              <a:rPr lang="it-IT" sz="2000" err="1"/>
              <a:t>algorithm</a:t>
            </a:r>
            <a:r>
              <a:rPr lang="it-IT" sz="2000"/>
              <a:t> </a:t>
            </a:r>
            <a:r>
              <a:rPr lang="it-IT" sz="2000" err="1"/>
              <a:t>converges</a:t>
            </a:r>
            <a:r>
              <a:rPr lang="it-IT" sz="2000"/>
              <a:t> </a:t>
            </a:r>
            <a:r>
              <a:rPr lang="it-IT" sz="2000" err="1"/>
              <a:t>is</a:t>
            </a:r>
            <a:r>
              <a:rPr lang="it-IT" sz="2000"/>
              <a:t> </a:t>
            </a:r>
            <a:r>
              <a:rPr lang="it-IT" sz="2000" err="1"/>
              <a:t>slightly</a:t>
            </a:r>
            <a:r>
              <a:rPr lang="it-IT" sz="2000"/>
              <a:t> </a:t>
            </a:r>
            <a:r>
              <a:rPr lang="it-IT" sz="2000" err="1"/>
              <a:t>better</a:t>
            </a:r>
            <a:r>
              <a:rPr lang="it-IT" sz="2000"/>
              <a:t> or </a:t>
            </a:r>
            <a:r>
              <a:rPr lang="it-IT" sz="2000" err="1"/>
              <a:t>worse</a:t>
            </a:r>
            <a:r>
              <a:rPr lang="it-IT" sz="2000"/>
              <a:t> </a:t>
            </a:r>
            <a:r>
              <a:rPr lang="it-IT" sz="2000" err="1"/>
              <a:t>than</a:t>
            </a:r>
            <a:r>
              <a:rPr lang="it-IT" sz="2000"/>
              <a:t> the one </a:t>
            </a:r>
            <a:r>
              <a:rPr lang="it-IT" sz="2000" err="1"/>
              <a:t>found</a:t>
            </a:r>
            <a:r>
              <a:rPr lang="it-IT" sz="2000"/>
              <a:t> by the </a:t>
            </a:r>
            <a:r>
              <a:rPr lang="it-IT" sz="2000" err="1"/>
              <a:t>greedy</a:t>
            </a:r>
            <a:r>
              <a:rPr lang="it-IT" sz="2000"/>
              <a:t> </a:t>
            </a:r>
            <a:r>
              <a:rPr lang="it-IT" sz="2000" err="1"/>
              <a:t>approach</a:t>
            </a:r>
            <a:r>
              <a:rPr lang="it-IT" sz="2000"/>
              <a:t> </a:t>
            </a:r>
            <a:r>
              <a:rPr lang="it-IT" sz="2000" err="1"/>
              <a:t>using</a:t>
            </a:r>
            <a:r>
              <a:rPr lang="it-IT" sz="2000"/>
              <a:t> the </a:t>
            </a:r>
            <a:r>
              <a:rPr lang="it-IT" sz="2000" err="1"/>
              <a:t>true</a:t>
            </a:r>
            <a:r>
              <a:rPr lang="it-IT" sz="2000"/>
              <a:t> </a:t>
            </a:r>
            <a:r>
              <a:rPr lang="it-IT" sz="2000" err="1"/>
              <a:t>parameters</a:t>
            </a:r>
            <a:r>
              <a:rPr lang="it-IT" sz="2000"/>
              <a:t>. </a:t>
            </a:r>
          </a:p>
          <a:p>
            <a:pPr marL="0" indent="0">
              <a:lnSpc>
                <a:spcPct val="100000"/>
              </a:lnSpc>
              <a:spcBef>
                <a:spcPts val="0"/>
              </a:spcBef>
              <a:buNone/>
            </a:pPr>
            <a:endParaRPr lang="it-IT" sz="2000"/>
          </a:p>
          <a:p>
            <a:pPr marL="0" indent="0">
              <a:lnSpc>
                <a:spcPct val="100000"/>
              </a:lnSpc>
              <a:spcBef>
                <a:spcPts val="0"/>
              </a:spcBef>
              <a:buNone/>
            </a:pPr>
            <a:r>
              <a:rPr lang="it-IT" sz="2000" err="1"/>
              <a:t>Such</a:t>
            </a:r>
            <a:r>
              <a:rPr lang="it-IT" sz="2000"/>
              <a:t> </a:t>
            </a:r>
            <a:r>
              <a:rPr lang="it-IT" sz="2000" err="1"/>
              <a:t>issues</a:t>
            </a:r>
            <a:r>
              <a:rPr lang="it-IT" sz="2000"/>
              <a:t> </a:t>
            </a:r>
            <a:r>
              <a:rPr lang="it-IT" sz="2000" err="1"/>
              <a:t>could</a:t>
            </a:r>
            <a:r>
              <a:rPr lang="it-IT" sz="2000"/>
              <a:t> </a:t>
            </a:r>
            <a:r>
              <a:rPr lang="it-IT" sz="2000" err="1"/>
              <a:t>have</a:t>
            </a:r>
            <a:r>
              <a:rPr lang="it-IT" sz="2000"/>
              <a:t>, </a:t>
            </a:r>
            <a:r>
              <a:rPr lang="it-IT" sz="2000" err="1"/>
              <a:t>at</a:t>
            </a:r>
            <a:r>
              <a:rPr lang="it-IT" sz="2000"/>
              <a:t> first </a:t>
            </a:r>
            <a:r>
              <a:rPr lang="it-IT" sz="2000" err="1"/>
              <a:t>glance</a:t>
            </a:r>
            <a:r>
              <a:rPr lang="it-IT" sz="2000"/>
              <a:t>, </a:t>
            </a:r>
            <a:r>
              <a:rPr lang="it-IT" sz="2000" err="1"/>
              <a:t>compromised</a:t>
            </a:r>
            <a:r>
              <a:rPr lang="it-IT" sz="2000"/>
              <a:t> </a:t>
            </a:r>
            <a:r>
              <a:rPr lang="it-IT" sz="2000" err="1"/>
              <a:t>our</a:t>
            </a:r>
            <a:r>
              <a:rPr lang="it-IT" sz="2000"/>
              <a:t> </a:t>
            </a:r>
            <a:r>
              <a:rPr lang="it-IT" sz="2000" err="1"/>
              <a:t>results</a:t>
            </a:r>
            <a:r>
              <a:rPr lang="it-IT" sz="2000"/>
              <a:t>, </a:t>
            </a:r>
            <a:r>
              <a:rPr lang="it-IT" sz="2000" err="1"/>
              <a:t>whereas</a:t>
            </a:r>
            <a:r>
              <a:rPr lang="it-IT" sz="2000"/>
              <a:t> </a:t>
            </a:r>
            <a:r>
              <a:rPr lang="it-IT" sz="2000" err="1"/>
              <a:t>they</a:t>
            </a:r>
            <a:r>
              <a:rPr lang="it-IT" sz="2000"/>
              <a:t> just are </a:t>
            </a:r>
            <a:r>
              <a:rPr lang="it-IT" sz="2000" err="1"/>
              <a:t>symptoms</a:t>
            </a:r>
            <a:r>
              <a:rPr lang="it-IT" sz="2000"/>
              <a:t> of the </a:t>
            </a:r>
            <a:r>
              <a:rPr lang="it-IT" sz="2000" err="1"/>
              <a:t>greedy</a:t>
            </a:r>
            <a:r>
              <a:rPr lang="it-IT" sz="2000"/>
              <a:t> </a:t>
            </a:r>
            <a:r>
              <a:rPr lang="it-IT" sz="2000" err="1"/>
              <a:t>algorithm</a:t>
            </a:r>
            <a:r>
              <a:rPr lang="it-IT" sz="2000"/>
              <a:t>.</a:t>
            </a:r>
            <a:endParaRPr lang="it-IT" sz="2000">
              <a:cs typeface="Times New Roman" panose="02020603050405020304" pitchFamily="18" charset="0"/>
            </a:endParaRPr>
          </a:p>
          <a:p>
            <a:pPr marL="0" indent="0">
              <a:lnSpc>
                <a:spcPct val="100000"/>
              </a:lnSpc>
              <a:spcBef>
                <a:spcPts val="0"/>
              </a:spcBef>
              <a:buNone/>
            </a:pPr>
            <a:endParaRPr lang="it-IT" sz="2000"/>
          </a:p>
          <a:p>
            <a:pPr marL="0" indent="0">
              <a:lnSpc>
                <a:spcPct val="100000"/>
              </a:lnSpc>
              <a:spcBef>
                <a:spcPts val="0"/>
              </a:spcBef>
              <a:buNone/>
            </a:pPr>
            <a:r>
              <a:rPr lang="it-IT" sz="2000"/>
              <a:t>For </a:t>
            </a:r>
            <a:r>
              <a:rPr lang="it-IT" sz="2000" err="1"/>
              <a:t>this</a:t>
            </a:r>
            <a:r>
              <a:rPr lang="it-IT" sz="2000"/>
              <a:t> </a:t>
            </a:r>
            <a:r>
              <a:rPr lang="it-IT" sz="2000" err="1"/>
              <a:t>reason</a:t>
            </a:r>
            <a:r>
              <a:rPr lang="it-IT" sz="2000"/>
              <a:t> and for the </a:t>
            </a:r>
            <a:r>
              <a:rPr lang="it-IT" sz="2000" err="1"/>
              <a:t>fact</a:t>
            </a:r>
            <a:r>
              <a:rPr lang="it-IT" sz="2000"/>
              <a:t> </a:t>
            </a:r>
            <a:r>
              <a:rPr lang="it-IT" sz="2000" err="1"/>
              <a:t>that</a:t>
            </a:r>
            <a:r>
              <a:rPr lang="it-IT" sz="2000"/>
              <a:t> for </a:t>
            </a:r>
            <a:r>
              <a:rPr lang="it-IT" sz="2000" err="1"/>
              <a:t>such</a:t>
            </a:r>
            <a:r>
              <a:rPr lang="it-IT" sz="2000"/>
              <a:t> a small </a:t>
            </a:r>
            <a:r>
              <a:rPr lang="it-IT" sz="2000" err="1"/>
              <a:t>problem</a:t>
            </a:r>
            <a:r>
              <a:rPr lang="it-IT" sz="2000"/>
              <a:t> the </a:t>
            </a:r>
            <a:r>
              <a:rPr lang="it-IT" sz="2000" err="1"/>
              <a:t>computational</a:t>
            </a:r>
            <a:r>
              <a:rPr lang="it-IT" sz="2000"/>
              <a:t> </a:t>
            </a:r>
            <a:r>
              <a:rPr lang="it-IT" sz="2000" err="1"/>
              <a:t>improvement</a:t>
            </a:r>
            <a:r>
              <a:rPr lang="it-IT" sz="2000"/>
              <a:t> </a:t>
            </a:r>
            <a:r>
              <a:rPr lang="it-IT" sz="2000" err="1"/>
              <a:t>is</a:t>
            </a:r>
            <a:r>
              <a:rPr lang="it-IT" sz="2000"/>
              <a:t> </a:t>
            </a:r>
            <a:r>
              <a:rPr lang="it-IT" sz="2000" err="1"/>
              <a:t>not</a:t>
            </a:r>
            <a:r>
              <a:rPr lang="it-IT" sz="2000"/>
              <a:t> </a:t>
            </a:r>
            <a:r>
              <a:rPr lang="it-IT" sz="2000" err="1"/>
              <a:t>worth</a:t>
            </a:r>
            <a:r>
              <a:rPr lang="it-IT" sz="2000"/>
              <a:t> </a:t>
            </a:r>
            <a:r>
              <a:rPr lang="it-IT" sz="2000" err="1"/>
              <a:t>pursuing</a:t>
            </a:r>
            <a:r>
              <a:rPr lang="it-IT" sz="2000"/>
              <a:t>, </a:t>
            </a:r>
            <a:r>
              <a:rPr lang="it-IT" sz="2000" err="1"/>
              <a:t>we</a:t>
            </a:r>
            <a:r>
              <a:rPr lang="it-IT" sz="2000"/>
              <a:t> </a:t>
            </a:r>
            <a:r>
              <a:rPr lang="it-IT" sz="2000" err="1"/>
              <a:t>ultimately</a:t>
            </a:r>
            <a:r>
              <a:rPr lang="it-IT" sz="2000"/>
              <a:t> decide to stick with a </a:t>
            </a:r>
            <a:r>
              <a:rPr lang="it-IT" sz="2000">
                <a:solidFill>
                  <a:schemeClr val="accent1"/>
                </a:solidFill>
              </a:rPr>
              <a:t>full </a:t>
            </a:r>
            <a:r>
              <a:rPr lang="it-IT" sz="2000" err="1">
                <a:solidFill>
                  <a:schemeClr val="accent1"/>
                </a:solidFill>
              </a:rPr>
              <a:t>evaluation</a:t>
            </a:r>
            <a:r>
              <a:rPr lang="it-IT" sz="2000">
                <a:solidFill>
                  <a:schemeClr val="accent1"/>
                </a:solidFill>
              </a:rPr>
              <a:t> </a:t>
            </a:r>
            <a:r>
              <a:rPr lang="it-IT" sz="2000"/>
              <a:t>of </a:t>
            </a:r>
            <a:r>
              <a:rPr lang="it-IT" sz="2000" err="1"/>
              <a:t>all</a:t>
            </a:r>
            <a:r>
              <a:rPr lang="it-IT" sz="2000"/>
              <a:t> pricing </a:t>
            </a:r>
            <a:r>
              <a:rPr lang="it-IT" sz="2000" err="1"/>
              <a:t>profiles</a:t>
            </a:r>
            <a:r>
              <a:rPr lang="it-IT" sz="2000"/>
              <a:t>. </a:t>
            </a:r>
            <a:r>
              <a:rPr lang="it-IT" sz="2000" err="1"/>
              <a:t>Nevertheless</a:t>
            </a:r>
            <a:r>
              <a:rPr lang="it-IT" sz="2000"/>
              <a:t>, </a:t>
            </a:r>
            <a:r>
              <a:rPr lang="it-IT" sz="2000" err="1"/>
              <a:t>we</a:t>
            </a:r>
            <a:r>
              <a:rPr lang="it-IT" sz="2000"/>
              <a:t> report a </a:t>
            </a:r>
            <a:r>
              <a:rPr lang="it-IT" sz="2000" err="1"/>
              <a:t>comparison</a:t>
            </a:r>
            <a:r>
              <a:rPr lang="it-IT" sz="2000"/>
              <a:t> of the </a:t>
            </a:r>
            <a:r>
              <a:rPr lang="it-IT" sz="2000" err="1"/>
              <a:t>two</a:t>
            </a:r>
            <a:r>
              <a:rPr lang="it-IT" sz="2000"/>
              <a:t> </a:t>
            </a:r>
            <a:r>
              <a:rPr lang="it-IT" sz="2000" err="1"/>
              <a:t>approaches</a:t>
            </a:r>
            <a:r>
              <a:rPr lang="it-IT" sz="2000"/>
              <a:t> </a:t>
            </a:r>
            <a:r>
              <a:rPr lang="it-IT" sz="2000" err="1"/>
              <a:t>applied</a:t>
            </a:r>
            <a:r>
              <a:rPr lang="it-IT" sz="2000"/>
              <a:t> on Thompson Sampler </a:t>
            </a:r>
            <a:r>
              <a:rPr lang="it-IT" sz="2000" err="1"/>
              <a:t>based</a:t>
            </a:r>
            <a:r>
              <a:rPr lang="it-IT" sz="2000"/>
              <a:t> </a:t>
            </a:r>
            <a:r>
              <a:rPr lang="it-IT" sz="2000" err="1"/>
              <a:t>learners</a:t>
            </a:r>
            <a:r>
              <a:rPr lang="it-IT" sz="2000"/>
              <a:t> in </a:t>
            </a:r>
            <a:r>
              <a:rPr lang="it-IT" sz="2000" err="1"/>
              <a:t>Section</a:t>
            </a:r>
            <a:r>
              <a:rPr lang="it-IT" sz="2000"/>
              <a:t> 3.</a:t>
            </a:r>
            <a:endParaRPr lang="it-IT" sz="2000">
              <a:cs typeface="Times New Roman" panose="02020603050405020304" pitchFamily="18" charset="0"/>
            </a:endParaRPr>
          </a:p>
        </p:txBody>
      </p:sp>
      <p:sp>
        <p:nvSpPr>
          <p:cNvPr id="4" name="Segnaposto numero diapositiva 3">
            <a:extLst>
              <a:ext uri="{FF2B5EF4-FFF2-40B4-BE49-F238E27FC236}">
                <a16:creationId xmlns:a16="http://schemas.microsoft.com/office/drawing/2014/main" id="{E017AFD7-BBE2-8256-BC09-499E14686D90}"/>
              </a:ext>
            </a:extLst>
          </p:cNvPr>
          <p:cNvSpPr>
            <a:spLocks noGrp="1"/>
          </p:cNvSpPr>
          <p:nvPr>
            <p:ph type="sldNum" sz="quarter" idx="12"/>
          </p:nvPr>
        </p:nvSpPr>
        <p:spPr/>
        <p:txBody>
          <a:bodyPr/>
          <a:lstStyle/>
          <a:p>
            <a:fld id="{61C956A2-680A-48D7-A037-C726CE4ABA8D}" type="slidenum">
              <a:rPr lang="it-IT" smtClean="0"/>
              <a:t>44</a:t>
            </a:fld>
            <a:endParaRPr lang="it-IT"/>
          </a:p>
        </p:txBody>
      </p:sp>
    </p:spTree>
    <p:extLst>
      <p:ext uri="{BB962C8B-B14F-4D97-AF65-F5344CB8AC3E}">
        <p14:creationId xmlns:p14="http://schemas.microsoft.com/office/powerpoint/2010/main" val="3341616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426164"/>
            <a:ext cx="10515600" cy="1800389"/>
          </a:xfrm>
        </p:spPr>
        <p:txBody>
          <a:bodyPr>
            <a:normAutofit fontScale="90000"/>
          </a:bodyPr>
          <a:lstStyle/>
          <a:p>
            <a:pPr algn="ctr"/>
            <a:r>
              <a:rPr lang="it-IT">
                <a:ea typeface="Calibri Light"/>
                <a:cs typeface="Times New Roman" panose="02020603050405020304" pitchFamily="18" charset="0"/>
              </a:rPr>
              <a:t>6. </a:t>
            </a:r>
            <a:r>
              <a:rPr lang="it-IT">
                <a:solidFill>
                  <a:schemeClr val="accent1"/>
                </a:solidFill>
                <a:ea typeface="Calibri Light"/>
                <a:cs typeface="Times New Roman" panose="02020603050405020304" pitchFamily="18" charset="0"/>
              </a:rPr>
              <a:t>Learning In Simple Environment</a:t>
            </a:r>
            <a:br>
              <a:rPr lang="it-IT">
                <a:solidFill>
                  <a:schemeClr val="accent1"/>
                </a:solidFill>
                <a:ea typeface="Calibri Light"/>
                <a:cs typeface="Times New Roman" panose="02020603050405020304" pitchFamily="18" charset="0"/>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4B9B24C0-AFD6-CCC3-9CE4-D07E7746E2EA}"/>
              </a:ext>
            </a:extLst>
          </p:cNvPr>
          <p:cNvSpPr>
            <a:spLocks noGrp="1"/>
          </p:cNvSpPr>
          <p:nvPr>
            <p:ph type="sldNum" sz="quarter" idx="12"/>
          </p:nvPr>
        </p:nvSpPr>
        <p:spPr/>
        <p:txBody>
          <a:bodyPr/>
          <a:lstStyle/>
          <a:p>
            <a:fld id="{61C956A2-680A-48D7-A037-C726CE4ABA8D}" type="slidenum">
              <a:rPr lang="it-IT" smtClean="0"/>
              <a:t>45</a:t>
            </a:fld>
            <a:endParaRPr lang="it-IT"/>
          </a:p>
        </p:txBody>
      </p:sp>
    </p:spTree>
    <p:extLst>
      <p:ext uri="{BB962C8B-B14F-4D97-AF65-F5344CB8AC3E}">
        <p14:creationId xmlns:p14="http://schemas.microsoft.com/office/powerpoint/2010/main" val="2802314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802F-EA28-1CAC-6A37-A554D4EDAFF8}"/>
              </a:ext>
            </a:extLst>
          </p:cNvPr>
          <p:cNvSpPr>
            <a:spLocks noGrp="1"/>
          </p:cNvSpPr>
          <p:nvPr>
            <p:ph type="title"/>
          </p:nvPr>
        </p:nvSpPr>
        <p:spPr/>
        <p:txBody>
          <a:bodyPr/>
          <a:lstStyle/>
          <a:p>
            <a:r>
              <a:rPr lang="it-IT">
                <a:ea typeface="Calibri Light"/>
                <a:cs typeface="Times New Roman" panose="02020603050405020304" pitchFamily="18" charset="0"/>
              </a:rPr>
              <a:t>6. </a:t>
            </a:r>
            <a:r>
              <a:rPr lang="it-IT" sz="4400">
                <a:solidFill>
                  <a:schemeClr val="accent1"/>
                </a:solidFill>
              </a:rPr>
              <a:t>General </a:t>
            </a:r>
            <a:r>
              <a:rPr lang="it-IT" sz="4400" err="1">
                <a:solidFill>
                  <a:schemeClr val="accent1"/>
                </a:solidFill>
              </a:rPr>
              <a:t>Structure</a:t>
            </a:r>
            <a:endParaRPr lang="it-IT" sz="2400">
              <a:solidFill>
                <a:schemeClr val="accent1"/>
              </a:solidFill>
            </a:endParaRPr>
          </a:p>
        </p:txBody>
      </p:sp>
      <p:sp>
        <p:nvSpPr>
          <p:cNvPr id="3" name="Segnaposto contenuto 2">
            <a:extLst>
              <a:ext uri="{FF2B5EF4-FFF2-40B4-BE49-F238E27FC236}">
                <a16:creationId xmlns:a16="http://schemas.microsoft.com/office/drawing/2014/main" id="{E4791C23-740E-FA6F-33B8-7AF1E2F42721}"/>
              </a:ext>
            </a:extLst>
          </p:cNvPr>
          <p:cNvSpPr>
            <a:spLocks noGrp="1"/>
          </p:cNvSpPr>
          <p:nvPr>
            <p:ph idx="1"/>
          </p:nvPr>
        </p:nvSpPr>
        <p:spPr>
          <a:xfrm>
            <a:off x="838199" y="1825625"/>
            <a:ext cx="10515599" cy="4049658"/>
          </a:xfrm>
        </p:spPr>
        <p:txBody>
          <a:bodyPr>
            <a:normAutofit/>
          </a:bodyPr>
          <a:lstStyle/>
          <a:p>
            <a:pPr marL="0" indent="0">
              <a:lnSpc>
                <a:spcPct val="100000"/>
              </a:lnSpc>
              <a:spcBef>
                <a:spcPts val="0"/>
              </a:spcBef>
              <a:buNone/>
            </a:pPr>
            <a:r>
              <a:rPr lang="it-IT" sz="2000"/>
              <a:t>We tackle the </a:t>
            </a:r>
            <a:r>
              <a:rPr lang="it-IT" sz="2000" err="1"/>
              <a:t>simplified</a:t>
            </a:r>
            <a:r>
              <a:rPr lang="it-IT" sz="2000"/>
              <a:t> </a:t>
            </a:r>
            <a:r>
              <a:rPr lang="it-IT" sz="2000" err="1"/>
              <a:t>problem</a:t>
            </a:r>
            <a:r>
              <a:rPr lang="it-IT" sz="2000"/>
              <a:t> </a:t>
            </a:r>
            <a:r>
              <a:rPr lang="it-IT" sz="2000" err="1"/>
              <a:t>where</a:t>
            </a:r>
            <a:r>
              <a:rPr lang="it-IT" sz="2000"/>
              <a:t> the </a:t>
            </a:r>
            <a:r>
              <a:rPr lang="it-IT" sz="2000" err="1"/>
              <a:t>only</a:t>
            </a:r>
            <a:r>
              <a:rPr lang="it-IT" sz="2000"/>
              <a:t> </a:t>
            </a:r>
            <a:r>
              <a:rPr lang="it-IT" sz="2000" err="1">
                <a:solidFill>
                  <a:schemeClr val="accent1"/>
                </a:solidFill>
              </a:rPr>
              <a:t>unknown</a:t>
            </a:r>
            <a:r>
              <a:rPr lang="it-IT" sz="2000"/>
              <a:t> </a:t>
            </a:r>
            <a:r>
              <a:rPr lang="it-IT" sz="2000">
                <a:solidFill>
                  <a:schemeClr val="accent1"/>
                </a:solidFill>
              </a:rPr>
              <a:t>variables</a:t>
            </a:r>
            <a:r>
              <a:rPr lang="it-IT" sz="2000"/>
              <a:t> are the </a:t>
            </a:r>
            <a:r>
              <a:rPr lang="it-IT" sz="2000" err="1"/>
              <a:t>conversion</a:t>
            </a:r>
            <a:r>
              <a:rPr lang="it-IT" sz="2000"/>
              <a:t> rates.</a:t>
            </a:r>
          </a:p>
          <a:p>
            <a:pPr marL="0" indent="0">
              <a:lnSpc>
                <a:spcPct val="100000"/>
              </a:lnSpc>
              <a:spcBef>
                <a:spcPts val="0"/>
              </a:spcBef>
              <a:buNone/>
            </a:pPr>
            <a:endParaRPr lang="it-IT" sz="2000"/>
          </a:p>
          <a:p>
            <a:pPr marL="0" indent="0">
              <a:lnSpc>
                <a:spcPct val="100000"/>
              </a:lnSpc>
              <a:spcBef>
                <a:spcPts val="0"/>
              </a:spcBef>
              <a:buNone/>
            </a:pPr>
            <a:r>
              <a:rPr lang="it-IT" sz="2000"/>
              <a:t>We build a </a:t>
            </a:r>
            <a:r>
              <a:rPr lang="it-IT" sz="2000" err="1">
                <a:solidFill>
                  <a:schemeClr val="accent1"/>
                </a:solidFill>
              </a:rPr>
              <a:t>learner</a:t>
            </a:r>
            <a:r>
              <a:rPr lang="it-IT" sz="2000"/>
              <a:t> </a:t>
            </a:r>
            <a:r>
              <a:rPr lang="it-IT" sz="2000" err="1"/>
              <a:t>structured</a:t>
            </a:r>
            <a:r>
              <a:rPr lang="it-IT" sz="2000"/>
              <a:t> </a:t>
            </a:r>
            <a:r>
              <a:rPr lang="it-IT" sz="2000" err="1"/>
              <a:t>as</a:t>
            </a:r>
            <a:r>
              <a:rPr lang="it-IT" sz="2000"/>
              <a:t> follows:</a:t>
            </a:r>
          </a:p>
          <a:p>
            <a:pPr>
              <a:lnSpc>
                <a:spcPct val="100000"/>
              </a:lnSpc>
              <a:spcBef>
                <a:spcPts val="0"/>
              </a:spcBef>
              <a:buClr>
                <a:schemeClr val="accent1"/>
              </a:buClr>
            </a:pPr>
            <a:r>
              <a:rPr lang="it-IT" sz="2000"/>
              <a:t>One </a:t>
            </a:r>
            <a:r>
              <a:rPr lang="it-IT" sz="2000" err="1"/>
              <a:t>independent</a:t>
            </a:r>
            <a:r>
              <a:rPr lang="it-IT" sz="2000"/>
              <a:t> </a:t>
            </a:r>
            <a:r>
              <a:rPr lang="it-IT" sz="2000" err="1"/>
              <a:t>learner</a:t>
            </a:r>
            <a:r>
              <a:rPr lang="it-IT" sz="2000"/>
              <a:t> for each product.</a:t>
            </a:r>
          </a:p>
          <a:p>
            <a:pPr>
              <a:lnSpc>
                <a:spcPct val="100000"/>
              </a:lnSpc>
              <a:spcBef>
                <a:spcPts val="0"/>
              </a:spcBef>
              <a:buClr>
                <a:schemeClr val="accent1"/>
              </a:buClr>
            </a:pPr>
            <a:r>
              <a:rPr lang="it-IT" sz="2000"/>
              <a:t>A single </a:t>
            </a:r>
            <a:r>
              <a:rPr lang="it-IT" sz="2000" err="1"/>
              <a:t>interface</a:t>
            </a:r>
            <a:r>
              <a:rPr lang="it-IT" sz="2000"/>
              <a:t> for updates and action </a:t>
            </a:r>
            <a:r>
              <a:rPr lang="it-IT" sz="2000" err="1"/>
              <a:t>determination</a:t>
            </a:r>
            <a:r>
              <a:rPr lang="it-IT" sz="2000"/>
              <a:t>.</a:t>
            </a:r>
          </a:p>
          <a:p>
            <a:pPr>
              <a:lnSpc>
                <a:spcPct val="100000"/>
              </a:lnSpc>
              <a:spcBef>
                <a:spcPts val="0"/>
              </a:spcBef>
              <a:buClr>
                <a:schemeClr val="accent1"/>
              </a:buClr>
            </a:pPr>
            <a:r>
              <a:rPr lang="it-IT" sz="2000"/>
              <a:t>A joint price </a:t>
            </a:r>
            <a:r>
              <a:rPr lang="it-IT" sz="2000" err="1"/>
              <a:t>determination</a:t>
            </a:r>
            <a:r>
              <a:rPr lang="it-IT" sz="2000"/>
              <a:t> strategy.</a:t>
            </a:r>
          </a:p>
          <a:p>
            <a:pPr marL="0" indent="0">
              <a:lnSpc>
                <a:spcPct val="100000"/>
              </a:lnSpc>
              <a:spcBef>
                <a:spcPts val="0"/>
              </a:spcBef>
              <a:buNone/>
            </a:pPr>
            <a:endParaRPr lang="it-IT" sz="2000"/>
          </a:p>
          <a:p>
            <a:pPr marL="0" indent="0">
              <a:lnSpc>
                <a:spcPct val="100000"/>
              </a:lnSpc>
              <a:spcBef>
                <a:spcPts val="0"/>
              </a:spcBef>
              <a:buNone/>
            </a:pPr>
            <a:r>
              <a:rPr lang="it-IT" sz="2000"/>
              <a:t>Strategies </a:t>
            </a:r>
            <a:r>
              <a:rPr lang="it-IT" sz="2000" err="1"/>
              <a:t>differ</a:t>
            </a:r>
            <a:r>
              <a:rPr lang="it-IT" sz="2000"/>
              <a:t> in:</a:t>
            </a:r>
          </a:p>
          <a:p>
            <a:pPr>
              <a:lnSpc>
                <a:spcPct val="100000"/>
              </a:lnSpc>
              <a:spcBef>
                <a:spcPts val="0"/>
              </a:spcBef>
              <a:buClr>
                <a:schemeClr val="accent1"/>
              </a:buClr>
            </a:pPr>
            <a:r>
              <a:rPr lang="it-IT" sz="2000" err="1">
                <a:solidFill>
                  <a:schemeClr val="accent1"/>
                </a:solidFill>
              </a:rPr>
              <a:t>type</a:t>
            </a:r>
            <a:r>
              <a:rPr lang="it-IT" sz="2000"/>
              <a:t> of </a:t>
            </a:r>
            <a:r>
              <a:rPr lang="it-IT" sz="2000" err="1"/>
              <a:t>independent</a:t>
            </a:r>
            <a:r>
              <a:rPr lang="it-IT" sz="2000"/>
              <a:t> </a:t>
            </a:r>
            <a:r>
              <a:rPr lang="it-IT" sz="2000" err="1"/>
              <a:t>learner</a:t>
            </a:r>
            <a:r>
              <a:rPr lang="it-IT" sz="2000"/>
              <a:t> </a:t>
            </a:r>
            <a:r>
              <a:rPr lang="it-IT" sz="2000" err="1"/>
              <a:t>used</a:t>
            </a:r>
            <a:r>
              <a:rPr lang="it-IT" sz="2000"/>
              <a:t> (</a:t>
            </a:r>
            <a:r>
              <a:rPr lang="it-IT" sz="2000" err="1"/>
              <a:t>UCB</a:t>
            </a:r>
            <a:r>
              <a:rPr lang="it-IT" sz="2000"/>
              <a:t> vs TS) </a:t>
            </a:r>
          </a:p>
          <a:p>
            <a:pPr>
              <a:lnSpc>
                <a:spcPct val="100000"/>
              </a:lnSpc>
              <a:spcBef>
                <a:spcPts val="0"/>
              </a:spcBef>
              <a:buClr>
                <a:schemeClr val="accent1"/>
              </a:buClr>
            </a:pPr>
            <a:r>
              <a:rPr lang="it-IT" sz="2000"/>
              <a:t>price </a:t>
            </a:r>
            <a:r>
              <a:rPr lang="it-IT" sz="2000" err="1"/>
              <a:t>determination</a:t>
            </a:r>
            <a:r>
              <a:rPr lang="it-IT" sz="2000"/>
              <a:t> </a:t>
            </a:r>
            <a:r>
              <a:rPr lang="it-IT" sz="2000">
                <a:solidFill>
                  <a:schemeClr val="accent1"/>
                </a:solidFill>
              </a:rPr>
              <a:t>strategy</a:t>
            </a:r>
            <a:r>
              <a:rPr lang="it-IT" sz="2000"/>
              <a:t> (</a:t>
            </a:r>
            <a:r>
              <a:rPr lang="it-IT" sz="2000" err="1"/>
              <a:t>Greedy</a:t>
            </a:r>
            <a:r>
              <a:rPr lang="it-IT" sz="2000"/>
              <a:t> vs Complete, Monte Carlo vs </a:t>
            </a:r>
            <a:r>
              <a:rPr lang="it-IT" sz="2000" err="1"/>
              <a:t>Exact</a:t>
            </a:r>
            <a:r>
              <a:rPr lang="it-IT" sz="2000"/>
              <a:t>).</a:t>
            </a:r>
          </a:p>
        </p:txBody>
      </p:sp>
      <p:sp>
        <p:nvSpPr>
          <p:cNvPr id="4" name="Segnaposto numero diapositiva 3">
            <a:extLst>
              <a:ext uri="{FF2B5EF4-FFF2-40B4-BE49-F238E27FC236}">
                <a16:creationId xmlns:a16="http://schemas.microsoft.com/office/drawing/2014/main" id="{7C4F88F8-97D6-8DB7-6784-192FD2AC13EF}"/>
              </a:ext>
            </a:extLst>
          </p:cNvPr>
          <p:cNvSpPr>
            <a:spLocks noGrp="1"/>
          </p:cNvSpPr>
          <p:nvPr>
            <p:ph type="sldNum" sz="quarter" idx="12"/>
          </p:nvPr>
        </p:nvSpPr>
        <p:spPr/>
        <p:txBody>
          <a:bodyPr/>
          <a:lstStyle/>
          <a:p>
            <a:fld id="{61C956A2-680A-48D7-A037-C726CE4ABA8D}" type="slidenum">
              <a:rPr lang="it-IT" smtClean="0"/>
              <a:t>46</a:t>
            </a:fld>
            <a:endParaRPr lang="it-IT"/>
          </a:p>
        </p:txBody>
      </p:sp>
    </p:spTree>
    <p:extLst>
      <p:ext uri="{BB962C8B-B14F-4D97-AF65-F5344CB8AC3E}">
        <p14:creationId xmlns:p14="http://schemas.microsoft.com/office/powerpoint/2010/main" val="47340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C5AAE0-9057-7640-1F5D-FE7271CF5F2D}"/>
              </a:ext>
            </a:extLst>
          </p:cNvPr>
          <p:cNvSpPr>
            <a:spLocks noGrp="1"/>
          </p:cNvSpPr>
          <p:nvPr>
            <p:ph type="title"/>
          </p:nvPr>
        </p:nvSpPr>
        <p:spPr/>
        <p:txBody>
          <a:bodyPr/>
          <a:lstStyle/>
          <a:p>
            <a:r>
              <a:rPr lang="it-IT">
                <a:ea typeface="Calibri Light"/>
                <a:cs typeface="Times New Roman" panose="02020603050405020304" pitchFamily="18" charset="0"/>
              </a:rPr>
              <a:t>6. </a:t>
            </a:r>
            <a:r>
              <a:rPr lang="it-IT" sz="4400" err="1">
                <a:solidFill>
                  <a:schemeClr val="accent1"/>
                </a:solidFill>
              </a:rPr>
              <a:t>Algorithm</a:t>
            </a:r>
            <a:r>
              <a:rPr lang="it-IT" sz="4400">
                <a:solidFill>
                  <a:schemeClr val="accent1"/>
                </a:solidFill>
              </a:rPr>
              <a:t> </a:t>
            </a:r>
            <a:r>
              <a:rPr lang="it-IT" sz="4400" err="1">
                <a:solidFill>
                  <a:schemeClr val="accent1"/>
                </a:solidFill>
              </a:rPr>
              <a:t>Structure</a:t>
            </a:r>
            <a:endParaRPr lang="it-IT">
              <a:solidFill>
                <a:schemeClr val="accent1"/>
              </a:solidFill>
            </a:endParaRPr>
          </a:p>
        </p:txBody>
      </p:sp>
      <p:sp>
        <p:nvSpPr>
          <p:cNvPr id="3" name="Segnaposto numero diapositiva 2">
            <a:extLst>
              <a:ext uri="{FF2B5EF4-FFF2-40B4-BE49-F238E27FC236}">
                <a16:creationId xmlns:a16="http://schemas.microsoft.com/office/drawing/2014/main" id="{7A817FFB-4C6A-0D40-FBD2-E9FEB9B522B5}"/>
              </a:ext>
            </a:extLst>
          </p:cNvPr>
          <p:cNvSpPr>
            <a:spLocks noGrp="1"/>
          </p:cNvSpPr>
          <p:nvPr>
            <p:ph type="sldNum" sz="quarter" idx="12"/>
          </p:nvPr>
        </p:nvSpPr>
        <p:spPr/>
        <p:txBody>
          <a:bodyPr/>
          <a:lstStyle/>
          <a:p>
            <a:fld id="{61C956A2-680A-48D7-A037-C726CE4ABA8D}" type="slidenum">
              <a:rPr lang="it-IT" smtClean="0"/>
              <a:t>47</a:t>
            </a:fld>
            <a:endParaRPr lang="it-IT"/>
          </a:p>
        </p:txBody>
      </p:sp>
      <p:sp>
        <p:nvSpPr>
          <p:cNvPr id="6" name="CasellaDiTesto 5">
            <a:extLst>
              <a:ext uri="{FF2B5EF4-FFF2-40B4-BE49-F238E27FC236}">
                <a16:creationId xmlns:a16="http://schemas.microsoft.com/office/drawing/2014/main" id="{28D13ABF-153F-9278-DE7C-15094105796F}"/>
              </a:ext>
            </a:extLst>
          </p:cNvPr>
          <p:cNvSpPr txBox="1"/>
          <p:nvPr/>
        </p:nvSpPr>
        <p:spPr>
          <a:xfrm>
            <a:off x="838200" y="1637912"/>
            <a:ext cx="8724830" cy="1785104"/>
          </a:xfrm>
          <a:prstGeom prst="rect">
            <a:avLst/>
          </a:prstGeom>
          <a:noFill/>
        </p:spPr>
        <p:txBody>
          <a:bodyPr wrap="square" rtlCol="0">
            <a:spAutoFit/>
          </a:bodyPr>
          <a:lstStyle/>
          <a:p>
            <a:pPr>
              <a:spcAft>
                <a:spcPts val="600"/>
              </a:spcAft>
            </a:pP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learn</a:t>
            </a:r>
            <a:r>
              <a:rPr lang="it-IT" sz="2000">
                <a:latin typeface="Times New Roman" panose="02020603050405020304" pitchFamily="18" charset="0"/>
              </a:rPr>
              <a:t> the </a:t>
            </a:r>
            <a:r>
              <a:rPr lang="it-IT" sz="2000" err="1">
                <a:latin typeface="Times New Roman" panose="02020603050405020304" pitchFamily="18" charset="0"/>
              </a:rPr>
              <a:t>conversion</a:t>
            </a:r>
            <a:r>
              <a:rPr lang="it-IT" sz="2000">
                <a:latin typeface="Times New Roman" panose="02020603050405020304" pitchFamily="18" charset="0"/>
              </a:rPr>
              <a:t> rates of </a:t>
            </a:r>
            <a:r>
              <a:rPr lang="it-IT" sz="2000" err="1">
                <a:latin typeface="Times New Roman" panose="02020603050405020304" pitchFamily="18" charset="0"/>
              </a:rPr>
              <a:t>each</a:t>
            </a:r>
            <a:r>
              <a:rPr lang="it-IT" sz="2000">
                <a:latin typeface="Times New Roman" panose="02020603050405020304" pitchFamily="18" charset="0"/>
              </a:rPr>
              <a:t> product </a:t>
            </a:r>
            <a:r>
              <a:rPr lang="it-IT" sz="2000" err="1">
                <a:solidFill>
                  <a:schemeClr val="accent1"/>
                </a:solidFill>
                <a:latin typeface="Times New Roman" panose="02020603050405020304" pitchFamily="18" charset="0"/>
              </a:rPr>
              <a:t>independently</a:t>
            </a:r>
            <a:r>
              <a:rPr lang="it-IT" sz="2000">
                <a:latin typeface="Times New Roman" panose="02020603050405020304" pitchFamily="18" charset="0"/>
              </a:rPr>
              <a:t>.</a:t>
            </a:r>
          </a:p>
          <a:p>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need</a:t>
            </a:r>
            <a:r>
              <a:rPr lang="it-IT" sz="2000">
                <a:latin typeface="Times New Roman" panose="02020603050405020304" pitchFamily="18" charset="0"/>
              </a:rPr>
              <a:t> to:</a:t>
            </a:r>
          </a:p>
          <a:p>
            <a:pPr marL="342900" indent="-342900">
              <a:buClr>
                <a:schemeClr val="accent1"/>
              </a:buClr>
              <a:buFont typeface="Arial" panose="020B0604020202020204" pitchFamily="34" charset="0"/>
              <a:buChar char="•"/>
            </a:pPr>
            <a:r>
              <a:rPr lang="it-IT" sz="2000">
                <a:latin typeface="Times New Roman" panose="02020603050405020304" pitchFamily="18" charset="0"/>
              </a:rPr>
              <a:t>make </a:t>
            </a:r>
            <a:r>
              <a:rPr lang="it-IT" sz="2000" err="1">
                <a:latin typeface="Times New Roman" panose="02020603050405020304" pitchFamily="18" charset="0"/>
              </a:rPr>
              <a:t>decisions</a:t>
            </a:r>
            <a:r>
              <a:rPr lang="it-IT" sz="2000">
                <a:latin typeface="Times New Roman" panose="02020603050405020304" pitchFamily="18" charset="0"/>
              </a:rPr>
              <a:t> </a:t>
            </a:r>
            <a:r>
              <a:rPr lang="it-IT" sz="2000" err="1">
                <a:latin typeface="Times New Roman" panose="02020603050405020304" pitchFamily="18" charset="0"/>
              </a:rPr>
              <a:t>based</a:t>
            </a:r>
            <a:r>
              <a:rPr lang="it-IT" sz="2000">
                <a:latin typeface="Times New Roman" panose="02020603050405020304" pitchFamily="18" charset="0"/>
              </a:rPr>
              <a:t> on </a:t>
            </a:r>
            <a:r>
              <a:rPr lang="it-IT" sz="2000" err="1">
                <a:latin typeface="Times New Roman" panose="02020603050405020304" pitchFamily="18" charset="0"/>
              </a:rPr>
              <a:t>all</a:t>
            </a:r>
            <a:r>
              <a:rPr lang="it-IT" sz="2000">
                <a:latin typeface="Times New Roman" panose="02020603050405020304" pitchFamily="18" charset="0"/>
              </a:rPr>
              <a:t> the </a:t>
            </a:r>
            <a:r>
              <a:rPr lang="it-IT" sz="2000" err="1">
                <a:latin typeface="Times New Roman" panose="02020603050405020304" pitchFamily="18" charset="0"/>
              </a:rPr>
              <a:t>five</a:t>
            </a:r>
            <a:r>
              <a:rPr lang="it-IT" sz="2000">
                <a:latin typeface="Times New Roman" panose="02020603050405020304" pitchFamily="18" charset="0"/>
              </a:rPr>
              <a:t> </a:t>
            </a:r>
            <a:r>
              <a:rPr lang="it-IT" sz="2000" err="1">
                <a:latin typeface="Times New Roman" panose="02020603050405020304" pitchFamily="18" charset="0"/>
              </a:rPr>
              <a:t>learners</a:t>
            </a:r>
            <a:r>
              <a:rPr lang="it-IT" sz="2000">
                <a:latin typeface="Times New Roman" panose="02020603050405020304" pitchFamily="18" charset="0"/>
              </a:rPr>
              <a:t> </a:t>
            </a:r>
            <a:r>
              <a:rPr lang="it-IT" sz="2000" err="1">
                <a:latin typeface="Times New Roman" panose="02020603050405020304" pitchFamily="18" charset="0"/>
              </a:rPr>
              <a:t>simultaneously</a:t>
            </a:r>
            <a:r>
              <a:rPr lang="it-IT" sz="2000">
                <a:latin typeface="Times New Roman" panose="02020603050405020304" pitchFamily="18" charset="0"/>
              </a:rPr>
              <a:t>;</a:t>
            </a:r>
          </a:p>
          <a:p>
            <a:pPr marL="342900" indent="-342900">
              <a:spcAft>
                <a:spcPts val="600"/>
              </a:spcAft>
              <a:buClr>
                <a:schemeClr val="accent1"/>
              </a:buClr>
              <a:buFont typeface="Arial" panose="020B0604020202020204" pitchFamily="34" charset="0"/>
              <a:buChar char="•"/>
            </a:pPr>
            <a:r>
              <a:rPr lang="it-IT" sz="2000" err="1">
                <a:latin typeface="Times New Roman" panose="02020603050405020304" pitchFamily="18" charset="0"/>
              </a:rPr>
              <a:t>have</a:t>
            </a:r>
            <a:r>
              <a:rPr lang="it-IT" sz="2000">
                <a:latin typeface="Times New Roman" panose="02020603050405020304" pitchFamily="18" charset="0"/>
              </a:rPr>
              <a:t> an easy way to </a:t>
            </a:r>
            <a:r>
              <a:rPr lang="it-IT" sz="2000" err="1">
                <a:latin typeface="Times New Roman" panose="02020603050405020304" pitchFamily="18" charset="0"/>
              </a:rPr>
              <a:t>provide</a:t>
            </a:r>
            <a:r>
              <a:rPr lang="it-IT" sz="2000">
                <a:latin typeface="Times New Roman" panose="02020603050405020304" pitchFamily="18" charset="0"/>
              </a:rPr>
              <a:t> the </a:t>
            </a:r>
            <a:r>
              <a:rPr lang="it-IT" sz="2000" err="1">
                <a:latin typeface="Times New Roman" panose="02020603050405020304" pitchFamily="18" charset="0"/>
              </a:rPr>
              <a:t>right</a:t>
            </a:r>
            <a:r>
              <a:rPr lang="it-IT" sz="2000">
                <a:latin typeface="Times New Roman" panose="02020603050405020304" pitchFamily="18" charset="0"/>
              </a:rPr>
              <a:t> data to </a:t>
            </a:r>
            <a:r>
              <a:rPr lang="it-IT" sz="2000" err="1">
                <a:latin typeface="Times New Roman" panose="02020603050405020304" pitchFamily="18" charset="0"/>
              </a:rPr>
              <a:t>each</a:t>
            </a:r>
            <a:r>
              <a:rPr lang="it-IT" sz="2000">
                <a:latin typeface="Times New Roman" panose="02020603050405020304" pitchFamily="18" charset="0"/>
              </a:rPr>
              <a:t> </a:t>
            </a:r>
            <a:r>
              <a:rPr lang="it-IT" sz="2000" err="1">
                <a:latin typeface="Times New Roman" panose="02020603050405020304" pitchFamily="18" charset="0"/>
              </a:rPr>
              <a:t>learner</a:t>
            </a:r>
            <a:r>
              <a:rPr lang="it-IT" sz="2000">
                <a:latin typeface="Times New Roman" panose="02020603050405020304" pitchFamily="18" charset="0"/>
              </a:rPr>
              <a:t>. </a:t>
            </a:r>
          </a:p>
          <a:p>
            <a:r>
              <a:rPr lang="it-IT" sz="2000" err="1">
                <a:latin typeface="Times New Roman" panose="02020603050405020304" pitchFamily="18" charset="0"/>
              </a:rPr>
              <a:t>We</a:t>
            </a:r>
            <a:r>
              <a:rPr lang="it-IT" sz="2000">
                <a:latin typeface="Times New Roman" panose="02020603050405020304" pitchFamily="18" charset="0"/>
              </a:rPr>
              <a:t> introduce the class </a:t>
            </a:r>
            <a:r>
              <a:rPr lang="it-IT" err="1">
                <a:solidFill>
                  <a:schemeClr val="accent1"/>
                </a:solidFill>
                <a:latin typeface="Consolas" panose="020B0609020204030204" pitchFamily="49" charset="0"/>
              </a:rPr>
              <a:t>Items_Learner</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to </a:t>
            </a:r>
            <a:r>
              <a:rPr lang="it-IT" sz="2000" err="1">
                <a:latin typeface="Times New Roman" panose="02020603050405020304" pitchFamily="18" charset="0"/>
              </a:rPr>
              <a:t>easily</a:t>
            </a:r>
            <a:r>
              <a:rPr lang="it-IT" sz="2000">
                <a:latin typeface="Times New Roman" panose="02020603050405020304" pitchFamily="18" charset="0"/>
              </a:rPr>
              <a:t> </a:t>
            </a:r>
            <a:r>
              <a:rPr lang="it-IT" sz="2000" err="1">
                <a:latin typeface="Times New Roman" panose="02020603050405020304" pitchFamily="18" charset="0"/>
              </a:rPr>
              <a:t>perform</a:t>
            </a:r>
            <a:r>
              <a:rPr lang="it-IT" sz="2000">
                <a:latin typeface="Times New Roman" panose="02020603050405020304" pitchFamily="18" charset="0"/>
              </a:rPr>
              <a:t> </a:t>
            </a:r>
            <a:r>
              <a:rPr lang="it-IT" sz="2000" err="1">
                <a:latin typeface="Times New Roman" panose="02020603050405020304" pitchFamily="18" charset="0"/>
              </a:rPr>
              <a:t>such</a:t>
            </a:r>
            <a:r>
              <a:rPr lang="it-IT" sz="2000">
                <a:latin typeface="Times New Roman" panose="02020603050405020304" pitchFamily="18" charset="0"/>
              </a:rPr>
              <a:t> joint </a:t>
            </a:r>
            <a:r>
              <a:rPr lang="it-IT" sz="2000" err="1">
                <a:latin typeface="Times New Roman" panose="02020603050405020304" pitchFamily="18" charset="0"/>
              </a:rPr>
              <a:t>operations</a:t>
            </a:r>
            <a:r>
              <a:rPr lang="it-IT" sz="2000">
                <a:latin typeface="Times New Roman" panose="02020603050405020304" pitchFamily="18" charset="0"/>
              </a:rPr>
              <a:t>.</a:t>
            </a:r>
          </a:p>
        </p:txBody>
      </p:sp>
      <p:pic>
        <p:nvPicPr>
          <p:cNvPr id="8" name="Immagine 7">
            <a:extLst>
              <a:ext uri="{FF2B5EF4-FFF2-40B4-BE49-F238E27FC236}">
                <a16:creationId xmlns:a16="http://schemas.microsoft.com/office/drawing/2014/main" id="{5E06C23A-BB69-E81A-51C0-81A9B4F95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392" y="3451297"/>
            <a:ext cx="7737215" cy="3195980"/>
          </a:xfrm>
          <a:prstGeom prst="rect">
            <a:avLst/>
          </a:prstGeom>
        </p:spPr>
      </p:pic>
    </p:spTree>
    <p:extLst>
      <p:ext uri="{BB962C8B-B14F-4D97-AF65-F5344CB8AC3E}">
        <p14:creationId xmlns:p14="http://schemas.microsoft.com/office/powerpoint/2010/main" val="3864469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contenuto 2">
            <a:extLst>
              <a:ext uri="{FF2B5EF4-FFF2-40B4-BE49-F238E27FC236}">
                <a16:creationId xmlns:a16="http://schemas.microsoft.com/office/drawing/2014/main" id="{734F6FAF-0727-BD0B-749F-40026AEC2FF4}"/>
              </a:ext>
            </a:extLst>
          </p:cNvPr>
          <p:cNvSpPr txBox="1">
            <a:spLocks/>
          </p:cNvSpPr>
          <p:nvPr/>
        </p:nvSpPr>
        <p:spPr>
          <a:xfrm>
            <a:off x="838200" y="1737822"/>
            <a:ext cx="5635404" cy="1585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dirty="0">
                <a:latin typeface="Times New Roman" panose="02020603050405020304" pitchFamily="18" charset="0"/>
                <a:cs typeface="Times New Roman" panose="02020603050405020304" pitchFamily="18" charset="0"/>
              </a:rPr>
              <a:t>For Thompson Sampling </a:t>
            </a:r>
            <a:r>
              <a:rPr lang="it-IT" sz="2000" dirty="0" err="1">
                <a:latin typeface="Times New Roman" panose="02020603050405020304" pitchFamily="18" charset="0"/>
                <a:cs typeface="Times New Roman" panose="02020603050405020304" pitchFamily="18" charset="0"/>
              </a:rPr>
              <a:t>we</a:t>
            </a:r>
            <a:r>
              <a:rPr lang="it-IT" sz="2000" dirty="0">
                <a:latin typeface="Times New Roman" panose="02020603050405020304" pitchFamily="18" charset="0"/>
                <a:cs typeface="Times New Roman" panose="02020603050405020304" pitchFamily="18" charset="0"/>
              </a:rPr>
              <a:t> exploit a </a:t>
            </a:r>
            <a:r>
              <a:rPr lang="it-IT" sz="2000" dirty="0">
                <a:solidFill>
                  <a:schemeClr val="accent1"/>
                </a:solidFill>
                <a:latin typeface="Times New Roman" panose="02020603050405020304" pitchFamily="18" charset="0"/>
                <a:cs typeface="Times New Roman" panose="02020603050405020304" pitchFamily="18" charset="0"/>
              </a:rPr>
              <a:t>Beta-</a:t>
            </a:r>
            <a:r>
              <a:rPr lang="it-IT" sz="2000" dirty="0" err="1">
                <a:solidFill>
                  <a:schemeClr val="accent1"/>
                </a:solidFill>
                <a:latin typeface="Times New Roman" panose="02020603050405020304" pitchFamily="18" charset="0"/>
                <a:cs typeface="Times New Roman" panose="02020603050405020304" pitchFamily="18" charset="0"/>
              </a:rPr>
              <a:t>Binomial</a:t>
            </a:r>
            <a:r>
              <a:rPr lang="it-IT" sz="2000" dirty="0">
                <a:solidFill>
                  <a:srgbClr val="C00000"/>
                </a:solidFill>
                <a:latin typeface="Times New Roman" panose="02020603050405020304" pitchFamily="18" charset="0"/>
                <a:cs typeface="Times New Roman" panose="02020603050405020304" pitchFamily="18" charset="0"/>
              </a:rPr>
              <a:t> </a:t>
            </a:r>
            <a:r>
              <a:rPr lang="it-IT" sz="2000" dirty="0">
                <a:solidFill>
                  <a:schemeClr val="accent1"/>
                </a:solidFill>
                <a:latin typeface="Times New Roman" panose="02020603050405020304" pitchFamily="18" charset="0"/>
                <a:cs typeface="Times New Roman" panose="02020603050405020304" pitchFamily="18" charset="0"/>
              </a:rPr>
              <a:t>model</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where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we</a:t>
            </a:r>
            <a:r>
              <a:rPr lang="it-IT" sz="2000" dirty="0">
                <a:latin typeface="Times New Roman" panose="02020603050405020304" pitchFamily="18" charset="0"/>
                <a:cs typeface="Times New Roman" panose="02020603050405020304" pitchFamily="18" charset="0"/>
              </a:rPr>
              <a:t> update the </a:t>
            </a:r>
            <a:r>
              <a:rPr lang="it-IT" sz="2000" dirty="0" err="1">
                <a:latin typeface="Times New Roman" panose="02020603050405020304" pitchFamily="18" charset="0"/>
                <a:cs typeface="Times New Roman" panose="02020603050405020304" pitchFamily="18" charset="0"/>
              </a:rPr>
              <a:t>belief</a:t>
            </a:r>
            <a:r>
              <a:rPr lang="it-IT" sz="2000" dirty="0">
                <a:latin typeface="Times New Roman" panose="02020603050405020304" pitchFamily="18" charset="0"/>
                <a:cs typeface="Times New Roman" panose="02020603050405020304" pitchFamily="18" charset="0"/>
              </a:rPr>
              <a:t> over </a:t>
            </a:r>
            <a:r>
              <a:rPr lang="it-IT" sz="2000" dirty="0" err="1">
                <a:latin typeface="Times New Roman" panose="02020603050405020304" pitchFamily="18" charset="0"/>
                <a:cs typeface="Times New Roman" panose="02020603050405020304" pitchFamily="18" charset="0"/>
              </a:rPr>
              <a:t>each</a:t>
            </a:r>
            <a:r>
              <a:rPr lang="it-IT" sz="2000" dirty="0">
                <a:latin typeface="Times New Roman" panose="02020603050405020304" pitchFamily="18" charset="0"/>
                <a:cs typeface="Times New Roman" panose="02020603050405020304" pitchFamily="18" charset="0"/>
              </a:rPr>
              <a:t> arm in a batch-like </a:t>
            </a:r>
            <a:r>
              <a:rPr lang="it-IT" sz="2000" dirty="0" err="1">
                <a:latin typeface="Times New Roman" panose="02020603050405020304" pitchFamily="18" charset="0"/>
                <a:cs typeface="Times New Roman" panose="02020603050405020304" pitchFamily="18" charset="0"/>
              </a:rPr>
              <a:t>manner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all</a:t>
            </a:r>
            <a:r>
              <a:rPr lang="it-IT" sz="2000" dirty="0">
                <a:latin typeface="Times New Roman" panose="02020603050405020304" pitchFamily="18" charset="0"/>
                <a:cs typeface="Times New Roman" panose="02020603050405020304" pitchFamily="18" charset="0"/>
              </a:rPr>
              <a:t> clicks </a:t>
            </a:r>
            <a:r>
              <a:rPr lang="it-IT" sz="2000" dirty="0" err="1">
                <a:latin typeface="Times New Roman" panose="02020603050405020304" pitchFamily="18" charset="0"/>
                <a:cs typeface="Times New Roman" panose="02020603050405020304" pitchFamily="18" charset="0"/>
              </a:rPr>
              <a:t>collected</a:t>
            </a:r>
            <a:r>
              <a:rPr lang="it-IT" sz="2000" dirty="0">
                <a:latin typeface="Times New Roman" panose="02020603050405020304" pitchFamily="18" charset="0"/>
                <a:cs typeface="Times New Roman" panose="02020603050405020304" pitchFamily="18" charset="0"/>
              </a:rPr>
              <a:t> in the day for the product).</a:t>
            </a:r>
          </a:p>
        </p:txBody>
      </p:sp>
      <p:sp>
        <p:nvSpPr>
          <p:cNvPr id="5" name="Titolo 1">
            <a:extLst>
              <a:ext uri="{FF2B5EF4-FFF2-40B4-BE49-F238E27FC236}">
                <a16:creationId xmlns:a16="http://schemas.microsoft.com/office/drawing/2014/main" id="{18DC3179-72AC-926F-6A60-7F1DCACA7134}"/>
              </a:ext>
            </a:extLst>
          </p:cNvPr>
          <p:cNvSpPr>
            <a:spLocks noGrp="1"/>
          </p:cNvSpPr>
          <p:nvPr>
            <p:ph type="title"/>
          </p:nvPr>
        </p:nvSpPr>
        <p:spPr/>
        <p:txBody>
          <a:bodyPr/>
          <a:lstStyle/>
          <a:p>
            <a:r>
              <a:rPr lang="it-IT">
                <a:ea typeface="Calibri Light"/>
                <a:cs typeface="Times New Roman" panose="02020603050405020304" pitchFamily="18" charset="0"/>
              </a:rPr>
              <a:t>6. </a:t>
            </a:r>
            <a:r>
              <a:rPr lang="it-IT" sz="4400">
                <a:solidFill>
                  <a:schemeClr val="accent1"/>
                </a:solidFill>
              </a:rPr>
              <a:t>Thompson Sampling</a:t>
            </a:r>
            <a:endParaRPr lang="it-IT">
              <a:solidFill>
                <a:schemeClr val="accent1"/>
              </a:solidFill>
            </a:endParaRPr>
          </a:p>
        </p:txBody>
      </p:sp>
      <p:sp>
        <p:nvSpPr>
          <p:cNvPr id="2" name="Segnaposto numero diapositiva 1">
            <a:extLst>
              <a:ext uri="{FF2B5EF4-FFF2-40B4-BE49-F238E27FC236}">
                <a16:creationId xmlns:a16="http://schemas.microsoft.com/office/drawing/2014/main" id="{25A620F8-C1D3-6667-AB9A-EB7EF6EC1103}"/>
              </a:ext>
            </a:extLst>
          </p:cNvPr>
          <p:cNvSpPr>
            <a:spLocks noGrp="1"/>
          </p:cNvSpPr>
          <p:nvPr>
            <p:ph type="sldNum" sz="quarter" idx="12"/>
          </p:nvPr>
        </p:nvSpPr>
        <p:spPr/>
        <p:txBody>
          <a:bodyPr/>
          <a:lstStyle/>
          <a:p>
            <a:fld id="{61C956A2-680A-48D7-A037-C726CE4ABA8D}" type="slidenum">
              <a:rPr lang="it-IT" smtClean="0"/>
              <a:t>48</a:t>
            </a:fld>
            <a:endParaRPr lang="it-IT"/>
          </a:p>
        </p:txBody>
      </p:sp>
      <p:sp>
        <p:nvSpPr>
          <p:cNvPr id="6" name="CasellaDiTesto 5">
            <a:extLst>
              <a:ext uri="{FF2B5EF4-FFF2-40B4-BE49-F238E27FC236}">
                <a16:creationId xmlns:a16="http://schemas.microsoft.com/office/drawing/2014/main" id="{4A697E96-6545-0008-B6A2-3951EC1D5A7C}"/>
              </a:ext>
            </a:extLst>
          </p:cNvPr>
          <p:cNvSpPr txBox="1"/>
          <p:nvPr/>
        </p:nvSpPr>
        <p:spPr>
          <a:xfrm>
            <a:off x="1335671" y="3197018"/>
            <a:ext cx="8405489" cy="2400657"/>
          </a:xfrm>
          <a:prstGeom prst="rect">
            <a:avLst/>
          </a:prstGeom>
          <a:noFill/>
        </p:spPr>
        <p:txBody>
          <a:bodyPr wrap="square" rtlCol="0">
            <a:spAutoFit/>
          </a:bodyPr>
          <a:lstStyle/>
          <a:p>
            <a:pPr>
              <a:spcAft>
                <a:spcPts val="600"/>
              </a:spcAft>
            </a:pPr>
            <a:r>
              <a:rPr lang="it-IT" sz="2000" dirty="0" err="1">
                <a:latin typeface="Times New Roman" panose="02020603050405020304" pitchFamily="18" charset="0"/>
              </a:rPr>
              <a:t>As</a:t>
            </a:r>
            <a:r>
              <a:rPr lang="it-IT" sz="2000" dirty="0">
                <a:latin typeface="Times New Roman" panose="02020603050405020304" pitchFamily="18" charset="0"/>
              </a:rPr>
              <a:t> </a:t>
            </a:r>
            <a:r>
              <a:rPr lang="it-IT" sz="2000" dirty="0" err="1">
                <a:latin typeface="Times New Roman" panose="02020603050405020304" pitchFamily="18" charset="0"/>
              </a:rPr>
              <a:t>stated</a:t>
            </a:r>
            <a:r>
              <a:rPr lang="it-IT" sz="2000" dirty="0">
                <a:latin typeface="Times New Roman" panose="02020603050405020304" pitchFamily="18" charset="0"/>
              </a:rPr>
              <a:t> in </a:t>
            </a:r>
            <a:r>
              <a:rPr lang="it-IT" sz="2000" dirty="0" err="1">
                <a:latin typeface="Times New Roman" panose="02020603050405020304" pitchFamily="18" charset="0"/>
              </a:rPr>
              <a:t>Section</a:t>
            </a:r>
            <a:r>
              <a:rPr lang="it-IT" sz="2000" dirty="0">
                <a:latin typeface="Times New Roman" panose="02020603050405020304" pitchFamily="18" charset="0"/>
              </a:rPr>
              <a:t> 2, the price </a:t>
            </a:r>
            <a:r>
              <a:rPr lang="it-IT" sz="2000" dirty="0" err="1">
                <a:latin typeface="Times New Roman" panose="02020603050405020304" pitchFamily="18" charset="0"/>
              </a:rPr>
              <a:t>determination</a:t>
            </a:r>
            <a:r>
              <a:rPr lang="it-IT" sz="2000" dirty="0">
                <a:latin typeface="Times New Roman" panose="02020603050405020304" pitchFamily="18" charset="0"/>
              </a:rPr>
              <a:t> strategy </a:t>
            </a:r>
            <a:r>
              <a:rPr lang="it-IT" sz="2000" dirty="0" err="1">
                <a:latin typeface="Times New Roman" panose="02020603050405020304" pitchFamily="18" charset="0"/>
              </a:rPr>
              <a:t>operates</a:t>
            </a:r>
            <a:r>
              <a:rPr lang="it-IT" sz="2000" dirty="0">
                <a:latin typeface="Times New Roman" panose="02020603050405020304" pitchFamily="18" charset="0"/>
              </a:rPr>
              <a:t> on </a:t>
            </a:r>
            <a:r>
              <a:rPr lang="it-IT" sz="2000" dirty="0" err="1">
                <a:solidFill>
                  <a:schemeClr val="accent1"/>
                </a:solidFill>
                <a:latin typeface="Times New Roman" panose="02020603050405020304" pitchFamily="18" charset="0"/>
              </a:rPr>
              <a:t>two</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levels</a:t>
            </a:r>
            <a:r>
              <a:rPr lang="it-IT" sz="2000" dirty="0">
                <a:latin typeface="Times New Roman" panose="02020603050405020304" pitchFamily="18" charset="0"/>
              </a:rPr>
              <a:t>:</a:t>
            </a:r>
          </a:p>
          <a:p>
            <a:pPr marL="342900" indent="-342900">
              <a:buFont typeface="+mj-lt"/>
              <a:buAutoNum type="arabicPeriod"/>
            </a:pPr>
            <a:r>
              <a:rPr lang="it-IT" sz="2000" dirty="0" err="1">
                <a:latin typeface="Times New Roman" panose="02020603050405020304" pitchFamily="18" charset="0"/>
              </a:rPr>
              <a:t>Which</a:t>
            </a:r>
            <a:r>
              <a:rPr lang="it-IT" sz="2000" dirty="0">
                <a:latin typeface="Times New Roman" panose="02020603050405020304" pitchFamily="18" charset="0"/>
              </a:rPr>
              <a:t> price </a:t>
            </a:r>
            <a:r>
              <a:rPr lang="it-IT" sz="2000" dirty="0" err="1">
                <a:latin typeface="Times New Roman" panose="02020603050405020304" pitchFamily="18" charset="0"/>
              </a:rPr>
              <a:t>configurations</a:t>
            </a:r>
            <a:r>
              <a:rPr lang="it-IT" sz="2000" dirty="0">
                <a:latin typeface="Times New Roman" panose="02020603050405020304" pitchFamily="18" charset="0"/>
              </a:rPr>
              <a:t> to </a:t>
            </a:r>
            <a:r>
              <a:rPr lang="it-IT" sz="2000" dirty="0" err="1">
                <a:latin typeface="Times New Roman" panose="02020603050405020304" pitchFamily="18" charset="0"/>
              </a:rPr>
              <a:t>evaluate</a:t>
            </a:r>
            <a:r>
              <a:rPr lang="it-IT" sz="2000" dirty="0">
                <a:latin typeface="Times New Roman" panose="02020603050405020304" pitchFamily="18" charset="0"/>
              </a:rPr>
              <a:t>:</a:t>
            </a:r>
          </a:p>
          <a:p>
            <a:pPr marL="800100" lvl="1" indent="-342900">
              <a:buFont typeface="Arial" panose="020B0604020202020204" pitchFamily="34" charset="0"/>
              <a:buChar char="•"/>
            </a:pPr>
            <a:r>
              <a:rPr lang="it-IT" sz="2000" dirty="0" err="1">
                <a:latin typeface="Times New Roman" panose="02020603050405020304" pitchFamily="18" charset="0"/>
              </a:rPr>
              <a:t>greedy</a:t>
            </a:r>
            <a:r>
              <a:rPr lang="it-IT" sz="2000" dirty="0">
                <a:latin typeface="Times New Roman" panose="02020603050405020304" pitchFamily="18" charset="0"/>
              </a:rPr>
              <a:t> </a:t>
            </a:r>
            <a:r>
              <a:rPr lang="it-IT" sz="2000" dirty="0" err="1">
                <a:latin typeface="Times New Roman" panose="02020603050405020304" pitchFamily="18" charset="0"/>
              </a:rPr>
              <a:t>approach</a:t>
            </a:r>
            <a:r>
              <a:rPr lang="it-IT" sz="2000" dirty="0">
                <a:latin typeface="Times New Roman" panose="02020603050405020304" pitchFamily="18" charset="0"/>
              </a:rPr>
              <a:t>;</a:t>
            </a:r>
          </a:p>
          <a:p>
            <a:pPr marL="800100" lvl="1" indent="-342900">
              <a:spcAft>
                <a:spcPts val="600"/>
              </a:spcAft>
              <a:buFont typeface="Arial" panose="020B0604020202020204" pitchFamily="34" charset="0"/>
              <a:buChar char="•"/>
            </a:pPr>
            <a:r>
              <a:rPr lang="it-IT" sz="2000" dirty="0">
                <a:latin typeface="Times New Roman" panose="02020603050405020304" pitchFamily="18" charset="0"/>
              </a:rPr>
              <a:t>brute force </a:t>
            </a:r>
            <a:r>
              <a:rPr lang="it-IT" sz="2000" dirty="0" err="1">
                <a:latin typeface="Times New Roman" panose="02020603050405020304" pitchFamily="18" charset="0"/>
              </a:rPr>
              <a:t>approach</a:t>
            </a:r>
            <a:r>
              <a:rPr lang="it-IT" sz="2000" dirty="0">
                <a:latin typeface="Times New Roman" panose="02020603050405020304" pitchFamily="18" charset="0"/>
              </a:rPr>
              <a:t>.</a:t>
            </a:r>
          </a:p>
          <a:p>
            <a:pPr marL="342900" indent="-342900">
              <a:buFont typeface="+mj-lt"/>
              <a:buAutoNum type="arabicPeriod"/>
            </a:pPr>
            <a:r>
              <a:rPr lang="it-IT" sz="2000" dirty="0">
                <a:latin typeface="Times New Roman" panose="02020603050405020304" pitchFamily="18" charset="0"/>
              </a:rPr>
              <a:t>How to </a:t>
            </a:r>
            <a:r>
              <a:rPr lang="it-IT" sz="2000" dirty="0" err="1">
                <a:latin typeface="Times New Roman" panose="02020603050405020304" pitchFamily="18" charset="0"/>
              </a:rPr>
              <a:t>evaluate</a:t>
            </a:r>
            <a:r>
              <a:rPr lang="it-IT" sz="2000" dirty="0">
                <a:latin typeface="Times New Roman" panose="02020603050405020304" pitchFamily="18" charset="0"/>
              </a:rPr>
              <a:t> a price </a:t>
            </a:r>
            <a:r>
              <a:rPr lang="it-IT" sz="2000" dirty="0" err="1">
                <a:latin typeface="Times New Roman" panose="02020603050405020304" pitchFamily="18" charset="0"/>
              </a:rPr>
              <a:t>configuration</a:t>
            </a:r>
            <a:r>
              <a:rPr lang="it-IT" sz="2000" dirty="0">
                <a:latin typeface="Times New Roman" panose="02020603050405020304" pitchFamily="18" charset="0"/>
              </a:rPr>
              <a:t>:</a:t>
            </a:r>
          </a:p>
          <a:p>
            <a:pPr marL="800100" lvl="1" indent="-342900">
              <a:buFont typeface="Arial" panose="020B0604020202020204" pitchFamily="34" charset="0"/>
              <a:buChar char="•"/>
            </a:pPr>
            <a:r>
              <a:rPr lang="it-IT" sz="2000" dirty="0">
                <a:latin typeface="Times New Roman" panose="02020603050405020304" pitchFamily="18" charset="0"/>
              </a:rPr>
              <a:t>Monte Carlo </a:t>
            </a:r>
            <a:r>
              <a:rPr lang="it-IT" sz="2000" dirty="0" err="1">
                <a:latin typeface="Times New Roman" panose="02020603050405020304" pitchFamily="18" charset="0"/>
              </a:rPr>
              <a:t>based</a:t>
            </a:r>
            <a:r>
              <a:rPr lang="it-IT" sz="2000" dirty="0">
                <a:latin typeface="Times New Roman" panose="02020603050405020304" pitchFamily="18" charset="0"/>
              </a:rPr>
              <a:t> </a:t>
            </a:r>
            <a:r>
              <a:rPr lang="it-IT" sz="2000" dirty="0" err="1">
                <a:latin typeface="Times New Roman" panose="02020603050405020304" pitchFamily="18" charset="0"/>
              </a:rPr>
              <a:t>method</a:t>
            </a:r>
            <a:r>
              <a:rPr lang="it-IT" sz="2000" dirty="0">
                <a:latin typeface="Times New Roman" panose="02020603050405020304" pitchFamily="18" charset="0"/>
              </a:rPr>
              <a:t>;</a:t>
            </a:r>
          </a:p>
          <a:p>
            <a:pPr marL="800100" lvl="1" indent="-342900">
              <a:buFont typeface="Arial" panose="020B0604020202020204" pitchFamily="34" charset="0"/>
              <a:buChar char="•"/>
            </a:pPr>
            <a:r>
              <a:rPr lang="it-IT" sz="2000" dirty="0" err="1">
                <a:latin typeface="Times New Roman" panose="02020603050405020304" pitchFamily="18" charset="0"/>
              </a:rPr>
              <a:t>Exact</a:t>
            </a:r>
            <a:r>
              <a:rPr lang="it-IT" sz="2000" dirty="0">
                <a:latin typeface="Times New Roman" panose="02020603050405020304" pitchFamily="18" charset="0"/>
              </a:rPr>
              <a:t> profit </a:t>
            </a:r>
            <a:r>
              <a:rPr lang="it-IT" sz="2000" dirty="0" err="1">
                <a:latin typeface="Times New Roman" panose="02020603050405020304" pitchFamily="18" charset="0"/>
              </a:rPr>
              <a:t>calculator</a:t>
            </a:r>
            <a:r>
              <a:rPr lang="it-IT" sz="2000" dirty="0">
                <a:latin typeface="Times New Roman" panose="02020603050405020304" pitchFamily="18" charset="0"/>
              </a:rPr>
              <a:t>.</a:t>
            </a:r>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9329426D-7732-E98E-10DA-3EF52A92BF19}"/>
                  </a:ext>
                </a:extLst>
              </p:cNvPr>
              <p:cNvSpPr txBox="1"/>
              <p:nvPr/>
            </p:nvSpPr>
            <p:spPr>
              <a:xfrm>
                <a:off x="6548093" y="1737822"/>
                <a:ext cx="5050132" cy="10994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𝑋</m:t>
                      </m:r>
                      <m:r>
                        <m:rPr>
                          <m:lit/>
                        </m:rPr>
                        <a:rPr lang="it-IT" sz="2400" b="0" i="1" smtClean="0">
                          <a:latin typeface="Cambria Math" panose="02040503050406030204" pitchFamily="18" charset="0"/>
                        </a:rPr>
                        <m:t>|</m:t>
                      </m:r>
                      <m:r>
                        <a:rPr lang="it-IT" sz="2400" i="1">
                          <a:latin typeface="Cambria Math" panose="02040503050406030204" pitchFamily="18" charset="0"/>
                        </a:rPr>
                        <m:t>𝑝</m:t>
                      </m:r>
                      <m:r>
                        <a:rPr lang="it-IT" sz="2400" i="1">
                          <a:latin typeface="Cambria Math" panose="02040503050406030204" pitchFamily="18" charset="0"/>
                        </a:rPr>
                        <m:t> ~ </m:t>
                      </m:r>
                      <m:r>
                        <a:rPr lang="it-IT" sz="2400" i="1">
                          <a:latin typeface="Cambria Math" panose="02040503050406030204" pitchFamily="18" charset="0"/>
                          <a:ea typeface="Cambria Math" panose="02040503050406030204" pitchFamily="18" charset="0"/>
                        </a:rPr>
                        <m:t>𝐵𝑖𝑛𝑜𝑚𝑖𝑎𝑙</m:t>
                      </m:r>
                      <m:d>
                        <m:dPr>
                          <m:ctrlPr>
                            <a:rPr lang="it-IT" sz="2400" i="1">
                              <a:latin typeface="Cambria Math" panose="02040503050406030204" pitchFamily="18" charset="0"/>
                              <a:ea typeface="Cambria Math" panose="02040503050406030204" pitchFamily="18" charset="0"/>
                            </a:rPr>
                          </m:ctrlPr>
                        </m:dPr>
                        <m:e>
                          <m:r>
                            <a:rPr lang="it-IT" sz="2400" i="1">
                              <a:latin typeface="Cambria Math" panose="02040503050406030204" pitchFamily="18" charset="0"/>
                              <a:ea typeface="Cambria Math" panose="02040503050406030204" pitchFamily="18" charset="0"/>
                            </a:rPr>
                            <m:t>𝑛</m:t>
                          </m:r>
                          <m:r>
                            <a:rPr lang="it-IT" sz="2400" i="1">
                              <a:latin typeface="Cambria Math" panose="02040503050406030204" pitchFamily="18" charset="0"/>
                              <a:ea typeface="Cambria Math" panose="02040503050406030204" pitchFamily="18" charset="0"/>
                            </a:rPr>
                            <m:t>, </m:t>
                          </m:r>
                          <m:r>
                            <a:rPr lang="it-IT" sz="2400" i="1">
                              <a:latin typeface="Cambria Math" panose="02040503050406030204" pitchFamily="18" charset="0"/>
                              <a:ea typeface="Cambria Math" panose="02040503050406030204" pitchFamily="18" charset="0"/>
                            </a:rPr>
                            <m:t>𝑝</m:t>
                          </m:r>
                        </m:e>
                      </m:d>
                      <m:r>
                        <a:rPr lang="it-IT" sz="2400" i="1">
                          <a:latin typeface="Cambria Math" panose="02040503050406030204" pitchFamily="18" charset="0"/>
                          <a:ea typeface="Cambria Math" panose="02040503050406030204" pitchFamily="18" charset="0"/>
                        </a:rPr>
                        <m:t>;    </m:t>
                      </m:r>
                      <m:r>
                        <a:rPr lang="it-IT" sz="2400" i="1">
                          <a:latin typeface="Cambria Math" panose="02040503050406030204" pitchFamily="18" charset="0"/>
                          <a:ea typeface="Cambria Math" panose="02040503050406030204" pitchFamily="18" charset="0"/>
                        </a:rPr>
                        <m:t>𝑝</m:t>
                      </m:r>
                      <m:r>
                        <a:rPr lang="it-IT" sz="2400" i="1">
                          <a:latin typeface="Cambria Math" panose="02040503050406030204" pitchFamily="18" charset="0"/>
                          <a:ea typeface="Cambria Math" panose="02040503050406030204" pitchFamily="18" charset="0"/>
                        </a:rPr>
                        <m:t> ~ </m:t>
                      </m:r>
                      <m:r>
                        <a:rPr lang="it-IT" sz="2400" i="1">
                          <a:latin typeface="Cambria Math" panose="02040503050406030204" pitchFamily="18" charset="0"/>
                          <a:ea typeface="Cambria Math" panose="02040503050406030204" pitchFamily="18" charset="0"/>
                        </a:rPr>
                        <m:t>𝐵𝑒𝑡𝑎</m:t>
                      </m:r>
                      <m:d>
                        <m:dPr>
                          <m:ctrlPr>
                            <a:rPr lang="it-IT" sz="2400" i="1">
                              <a:latin typeface="Cambria Math" panose="02040503050406030204" pitchFamily="18" charset="0"/>
                              <a:ea typeface="Cambria Math" panose="02040503050406030204" pitchFamily="18" charset="0"/>
                            </a:rPr>
                          </m:ctrlPr>
                        </m:dPr>
                        <m:e>
                          <m:r>
                            <a:rPr lang="it-IT" sz="2400" i="1">
                              <a:latin typeface="Cambria Math" panose="02040503050406030204" pitchFamily="18" charset="0"/>
                              <a:ea typeface="Cambria Math" panose="02040503050406030204" pitchFamily="18" charset="0"/>
                            </a:rPr>
                            <m:t>𝛼</m:t>
                          </m:r>
                          <m:r>
                            <a:rPr lang="it-IT" sz="2400" i="1">
                              <a:latin typeface="Cambria Math" panose="02040503050406030204" pitchFamily="18" charset="0"/>
                              <a:ea typeface="Cambria Math" panose="02040503050406030204" pitchFamily="18" charset="0"/>
                            </a:rPr>
                            <m:t>,</m:t>
                          </m:r>
                          <m:r>
                            <a:rPr lang="it-IT" sz="2400" i="1">
                              <a:latin typeface="Cambria Math" panose="02040503050406030204" pitchFamily="18" charset="0"/>
                              <a:ea typeface="Cambria Math" panose="02040503050406030204" pitchFamily="18" charset="0"/>
                            </a:rPr>
                            <m:t>𝛽</m:t>
                          </m:r>
                        </m:e>
                      </m:d>
                      <m:r>
                        <a:rPr lang="it-IT" sz="2400" i="1">
                          <a:latin typeface="Cambria Math" panose="02040503050406030204" pitchFamily="18" charset="0"/>
                          <a:ea typeface="Cambria Math" panose="02040503050406030204" pitchFamily="18" charset="0"/>
                        </a:rPr>
                        <m:t>  </m:t>
                      </m:r>
                    </m:oMath>
                  </m:oMathPara>
                </a14:m>
                <a:endParaRPr lang="it-IT" sz="2400" i="1">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2400" i="1">
                          <a:latin typeface="Cambria Math" panose="02040503050406030204" pitchFamily="18" charset="0"/>
                          <a:ea typeface="Cambria Math" panose="02040503050406030204" pitchFamily="18" charset="0"/>
                        </a:rPr>
                        <m:t>𝑝</m:t>
                      </m:r>
                      <m:r>
                        <m:rPr>
                          <m:lit/>
                        </m:rPr>
                        <a:rPr lang="it-IT" sz="2400" b="0" i="1" smtClean="0">
                          <a:latin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𝑋</m:t>
                      </m:r>
                      <m:r>
                        <a:rPr lang="it-IT" sz="2400" b="0" i="1" smtClean="0">
                          <a:latin typeface="Cambria Math" panose="02040503050406030204" pitchFamily="18" charset="0"/>
                          <a:ea typeface="Cambria Math" panose="02040503050406030204" pitchFamily="18" charset="0"/>
                        </a:rPr>
                        <m:t> ~ </m:t>
                      </m:r>
                      <m:r>
                        <a:rPr lang="it-IT" sz="2400" b="0" i="1" smtClean="0">
                          <a:latin typeface="Cambria Math" panose="02040503050406030204" pitchFamily="18" charset="0"/>
                          <a:ea typeface="Cambria Math" panose="02040503050406030204" pitchFamily="18" charset="0"/>
                        </a:rPr>
                        <m:t>𝐵𝑒𝑡𝑎</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𝛼</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𝑋</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𝛽</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𝑛</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𝑋</m:t>
                      </m:r>
                      <m:r>
                        <a:rPr lang="it-IT" sz="2400" b="0" i="1" smtClean="0">
                          <a:latin typeface="Cambria Math" panose="02040503050406030204" pitchFamily="18" charset="0"/>
                          <a:ea typeface="Cambria Math" panose="02040503050406030204" pitchFamily="18" charset="0"/>
                        </a:rPr>
                        <m:t>)</m:t>
                      </m:r>
                    </m:oMath>
                  </m:oMathPara>
                </a14:m>
                <a:endParaRPr lang="it-IT" sz="2400" b="0" i="1">
                  <a:latin typeface="Cambria Math" panose="02040503050406030204" pitchFamily="18" charset="0"/>
                  <a:ea typeface="Cambria Math" panose="02040503050406030204" pitchFamily="18" charset="0"/>
                </a:endParaRPr>
              </a:p>
              <a:p>
                <a:endParaRPr lang="it-IT">
                  <a:latin typeface="Times New Roman" panose="02020603050405020304" pitchFamily="18" charset="0"/>
                </a:endParaRPr>
              </a:p>
            </p:txBody>
          </p:sp>
        </mc:Choice>
        <mc:Fallback>
          <p:sp>
            <p:nvSpPr>
              <p:cNvPr id="7" name="CasellaDiTesto 6">
                <a:extLst>
                  <a:ext uri="{FF2B5EF4-FFF2-40B4-BE49-F238E27FC236}">
                    <a16:creationId xmlns:a16="http://schemas.microsoft.com/office/drawing/2014/main" id="{9329426D-7732-E98E-10DA-3EF52A92BF19}"/>
                  </a:ext>
                </a:extLst>
              </p:cNvPr>
              <p:cNvSpPr txBox="1">
                <a:spLocks noRot="1" noChangeAspect="1" noMove="1" noResize="1" noEditPoints="1" noAdjustHandles="1" noChangeArrowheads="1" noChangeShapeType="1" noTextEdit="1"/>
              </p:cNvSpPr>
              <p:nvPr/>
            </p:nvSpPr>
            <p:spPr>
              <a:xfrm>
                <a:off x="6548093" y="1737822"/>
                <a:ext cx="5050132" cy="1099468"/>
              </a:xfrm>
              <a:prstGeom prst="rect">
                <a:avLst/>
              </a:prstGeom>
              <a:blipFill>
                <a:blip r:embed="rId2"/>
                <a:stretch>
                  <a:fillRect l="-362" r="-6152"/>
                </a:stretch>
              </a:blipFill>
            </p:spPr>
            <p:txBody>
              <a:bodyPr/>
              <a:lstStyle/>
              <a:p>
                <a:r>
                  <a:rPr lang="it-IT">
                    <a:noFill/>
                  </a:rPr>
                  <a:t> </a:t>
                </a:r>
              </a:p>
            </p:txBody>
          </p:sp>
        </mc:Fallback>
      </mc:AlternateContent>
    </p:spTree>
    <p:extLst>
      <p:ext uri="{BB962C8B-B14F-4D97-AF65-F5344CB8AC3E}">
        <p14:creationId xmlns:p14="http://schemas.microsoft.com/office/powerpoint/2010/main" val="2308603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6C481F-6EB8-C166-5D3F-8E720A4BAAD3}"/>
              </a:ext>
            </a:extLst>
          </p:cNvPr>
          <p:cNvSpPr>
            <a:spLocks noGrp="1"/>
          </p:cNvSpPr>
          <p:nvPr>
            <p:ph type="title"/>
          </p:nvPr>
        </p:nvSpPr>
        <p:spPr/>
        <p:txBody>
          <a:bodyPr/>
          <a:lstStyle/>
          <a:p>
            <a:r>
              <a:rPr lang="it-IT"/>
              <a:t>6. </a:t>
            </a:r>
            <a:r>
              <a:rPr lang="it-IT" sz="4400">
                <a:solidFill>
                  <a:schemeClr val="accent1"/>
                </a:solidFill>
              </a:rPr>
              <a:t>Class </a:t>
            </a:r>
            <a:r>
              <a:rPr lang="it-IT" sz="4400" err="1">
                <a:solidFill>
                  <a:schemeClr val="accent1"/>
                </a:solidFill>
              </a:rPr>
              <a:t>Summary</a:t>
            </a:r>
            <a:endParaRPr lang="it-IT">
              <a:solidFill>
                <a:schemeClr val="accent1"/>
              </a:solidFill>
            </a:endParaRPr>
          </a:p>
        </p:txBody>
      </p:sp>
      <p:sp>
        <p:nvSpPr>
          <p:cNvPr id="3" name="Segnaposto contenuto 2">
            <a:extLst>
              <a:ext uri="{FF2B5EF4-FFF2-40B4-BE49-F238E27FC236}">
                <a16:creationId xmlns:a16="http://schemas.microsoft.com/office/drawing/2014/main" id="{E01440AC-1A1A-E148-6063-C5D2C5D6EF50}"/>
              </a:ext>
            </a:extLst>
          </p:cNvPr>
          <p:cNvSpPr>
            <a:spLocks noGrp="1"/>
          </p:cNvSpPr>
          <p:nvPr>
            <p:ph idx="1"/>
          </p:nvPr>
        </p:nvSpPr>
        <p:spPr>
          <a:xfrm>
            <a:off x="838200" y="1825625"/>
            <a:ext cx="5100687" cy="3019752"/>
          </a:xfrm>
        </p:spPr>
        <p:txBody>
          <a:bodyPr>
            <a:normAutofit/>
          </a:bodyPr>
          <a:lstStyle/>
          <a:p>
            <a:pPr marL="0" indent="0">
              <a:buNone/>
            </a:pPr>
            <a:r>
              <a:rPr lang="it-IT" sz="2000" err="1"/>
              <a:t>It</a:t>
            </a:r>
            <a:r>
              <a:rPr lang="it-IT" sz="2000"/>
              <a:t> </a:t>
            </a:r>
            <a:r>
              <a:rPr lang="it-IT" sz="2000" err="1"/>
              <a:t>should</a:t>
            </a:r>
            <a:r>
              <a:rPr lang="it-IT" sz="2000"/>
              <a:t> be </a:t>
            </a:r>
            <a:r>
              <a:rPr lang="it-IT" sz="2000" err="1"/>
              <a:t>noted</a:t>
            </a:r>
            <a:r>
              <a:rPr lang="it-IT" sz="2000"/>
              <a:t> </a:t>
            </a:r>
            <a:r>
              <a:rPr lang="it-IT" sz="2000" err="1"/>
              <a:t>that</a:t>
            </a:r>
            <a:r>
              <a:rPr lang="it-IT" sz="2000"/>
              <a:t> in filling the </a:t>
            </a:r>
            <a:r>
              <a:rPr lang="it-IT" sz="2000" err="1"/>
              <a:t>conversion</a:t>
            </a:r>
            <a:r>
              <a:rPr lang="it-IT" sz="2000"/>
              <a:t> rate </a:t>
            </a:r>
            <a:r>
              <a:rPr lang="it-IT" sz="2000" err="1"/>
              <a:t>matrix</a:t>
            </a:r>
            <a:r>
              <a:rPr lang="it-IT" sz="2000"/>
              <a:t> </a:t>
            </a:r>
            <a:r>
              <a:rPr lang="it-IT" sz="2000" err="1"/>
              <a:t>estimates</a:t>
            </a:r>
            <a:r>
              <a:rPr lang="it-IT" sz="2000"/>
              <a:t> for UCB, </a:t>
            </a:r>
            <a:r>
              <a:rPr lang="it-IT" sz="2000" err="1"/>
              <a:t>when</a:t>
            </a:r>
            <a:r>
              <a:rPr lang="it-IT" sz="2000"/>
              <a:t> the </a:t>
            </a:r>
            <a:r>
              <a:rPr lang="it-IT" sz="2000" err="1"/>
              <a:t>upper</a:t>
            </a:r>
            <a:r>
              <a:rPr lang="it-IT" sz="2000"/>
              <a:t> confidence </a:t>
            </a:r>
            <a:r>
              <a:rPr lang="it-IT" sz="2000" err="1"/>
              <a:t>bound</a:t>
            </a:r>
            <a:r>
              <a:rPr lang="it-IT" sz="2000"/>
              <a:t> </a:t>
            </a:r>
            <a:r>
              <a:rPr lang="it-IT" sz="2000" err="1"/>
              <a:t>is</a:t>
            </a:r>
            <a:r>
              <a:rPr lang="it-IT" sz="2000"/>
              <a:t> </a:t>
            </a:r>
            <a:r>
              <a:rPr lang="it-IT" sz="2000" err="1"/>
              <a:t>above</a:t>
            </a:r>
            <a:r>
              <a:rPr lang="it-IT" sz="2000"/>
              <a:t> 1, </a:t>
            </a:r>
            <a:r>
              <a:rPr lang="it-IT" sz="2000" err="1"/>
              <a:t>we</a:t>
            </a:r>
            <a:r>
              <a:rPr lang="it-IT" sz="2000"/>
              <a:t> </a:t>
            </a:r>
            <a:r>
              <a:rPr lang="it-IT" sz="2000" err="1">
                <a:solidFill>
                  <a:schemeClr val="accent1"/>
                </a:solidFill>
              </a:rPr>
              <a:t>threshold</a:t>
            </a:r>
            <a:r>
              <a:rPr lang="it-IT" sz="2000"/>
              <a:t> </a:t>
            </a:r>
            <a:r>
              <a:rPr lang="it-IT" sz="2000" err="1"/>
              <a:t>it</a:t>
            </a:r>
            <a:r>
              <a:rPr lang="it-IT" sz="2000"/>
              <a:t> </a:t>
            </a:r>
            <a:r>
              <a:rPr lang="it-IT" sz="2000" err="1"/>
              <a:t>at</a:t>
            </a:r>
            <a:r>
              <a:rPr lang="it-IT" sz="2000"/>
              <a:t> one. </a:t>
            </a:r>
          </a:p>
          <a:p>
            <a:pPr marL="0" indent="0">
              <a:buNone/>
            </a:pPr>
            <a:r>
              <a:rPr lang="it-IT" sz="2000" err="1"/>
              <a:t>Indeed</a:t>
            </a:r>
            <a:r>
              <a:rPr lang="it-IT" sz="2000"/>
              <a:t> </a:t>
            </a:r>
            <a:r>
              <a:rPr lang="it-IT" sz="2000" err="1"/>
              <a:t>it</a:t>
            </a:r>
            <a:r>
              <a:rPr lang="it-IT" sz="2000"/>
              <a:t> </a:t>
            </a:r>
            <a:r>
              <a:rPr lang="it-IT" sz="2000" err="1"/>
              <a:t>is</a:t>
            </a:r>
            <a:r>
              <a:rPr lang="it-IT" sz="2000"/>
              <a:t> the </a:t>
            </a:r>
            <a:r>
              <a:rPr lang="it-IT" sz="2000" err="1">
                <a:solidFill>
                  <a:schemeClr val="accent1"/>
                </a:solidFill>
              </a:rPr>
              <a:t>most</a:t>
            </a:r>
            <a:r>
              <a:rPr lang="it-IT" sz="2000">
                <a:solidFill>
                  <a:schemeClr val="accent1"/>
                </a:solidFill>
              </a:rPr>
              <a:t> </a:t>
            </a:r>
            <a:r>
              <a:rPr lang="it-IT" sz="2000" err="1">
                <a:solidFill>
                  <a:schemeClr val="accent1"/>
                </a:solidFill>
              </a:rPr>
              <a:t>optimist</a:t>
            </a:r>
            <a:r>
              <a:rPr lang="it-IT" sz="2000">
                <a:solidFill>
                  <a:schemeClr val="accent1"/>
                </a:solidFill>
              </a:rPr>
              <a:t> </a:t>
            </a:r>
            <a:r>
              <a:rPr lang="it-IT" sz="2000" err="1">
                <a:solidFill>
                  <a:schemeClr val="accent1"/>
                </a:solidFill>
              </a:rPr>
              <a:t>realistic</a:t>
            </a:r>
            <a:r>
              <a:rPr lang="it-IT" sz="2000">
                <a:solidFill>
                  <a:schemeClr val="accent1"/>
                </a:solidFill>
              </a:rPr>
              <a:t> estimate </a:t>
            </a:r>
            <a:r>
              <a:rPr lang="it-IT" sz="2000"/>
              <a:t>for a </a:t>
            </a:r>
            <a:r>
              <a:rPr lang="it-IT" sz="2000" err="1"/>
              <a:t>conversion</a:t>
            </a:r>
            <a:r>
              <a:rPr lang="it-IT" sz="2000"/>
              <a:t> rate and </a:t>
            </a:r>
            <a:r>
              <a:rPr lang="it-IT" sz="2000" err="1"/>
              <a:t>this</a:t>
            </a:r>
            <a:r>
              <a:rPr lang="it-IT" sz="2000"/>
              <a:t> procedure </a:t>
            </a:r>
            <a:r>
              <a:rPr lang="it-IT" sz="2000" err="1"/>
              <a:t>allows</a:t>
            </a:r>
            <a:r>
              <a:rPr lang="it-IT" sz="2000"/>
              <a:t> to </a:t>
            </a:r>
            <a:r>
              <a:rPr lang="it-IT" sz="2000" err="1"/>
              <a:t>easily</a:t>
            </a:r>
            <a:r>
              <a:rPr lang="it-IT" sz="2000"/>
              <a:t> plug in a MC-</a:t>
            </a:r>
            <a:r>
              <a:rPr lang="it-IT" sz="2000" err="1"/>
              <a:t>based</a:t>
            </a:r>
            <a:r>
              <a:rPr lang="it-IT" sz="2000"/>
              <a:t> estimator for the </a:t>
            </a:r>
            <a:r>
              <a:rPr lang="it-IT" sz="2000" err="1"/>
              <a:t>expected</a:t>
            </a:r>
            <a:r>
              <a:rPr lang="it-IT" sz="2000"/>
              <a:t> profits </a:t>
            </a:r>
            <a:r>
              <a:rPr lang="it-IT" sz="2000" err="1"/>
              <a:t>which</a:t>
            </a:r>
            <a:r>
              <a:rPr lang="it-IT" sz="2000"/>
              <a:t> </a:t>
            </a:r>
            <a:r>
              <a:rPr lang="it-IT" sz="2000" err="1"/>
              <a:t>needs</a:t>
            </a:r>
            <a:r>
              <a:rPr lang="it-IT" sz="2000"/>
              <a:t> </a:t>
            </a:r>
            <a:r>
              <a:rPr lang="it-IT" sz="2000" err="1"/>
              <a:t>feasible</a:t>
            </a:r>
            <a:r>
              <a:rPr lang="it-IT" sz="2000"/>
              <a:t> </a:t>
            </a:r>
            <a:r>
              <a:rPr lang="it-IT" sz="2000" err="1"/>
              <a:t>values</a:t>
            </a:r>
            <a:r>
              <a:rPr lang="it-IT" sz="2000"/>
              <a:t> for Bernoulli </a:t>
            </a:r>
            <a:r>
              <a:rPr lang="it-IT" sz="2000" err="1"/>
              <a:t>parameters</a:t>
            </a:r>
            <a:r>
              <a:rPr lang="it-IT" sz="2000"/>
              <a:t>.</a:t>
            </a:r>
          </a:p>
        </p:txBody>
      </p:sp>
      <p:sp>
        <p:nvSpPr>
          <p:cNvPr id="6" name="Segnaposto numero diapositiva 5">
            <a:extLst>
              <a:ext uri="{FF2B5EF4-FFF2-40B4-BE49-F238E27FC236}">
                <a16:creationId xmlns:a16="http://schemas.microsoft.com/office/drawing/2014/main" id="{E51C421B-8FAD-B7F6-C176-D6E1E177A88E}"/>
              </a:ext>
            </a:extLst>
          </p:cNvPr>
          <p:cNvSpPr>
            <a:spLocks noGrp="1"/>
          </p:cNvSpPr>
          <p:nvPr>
            <p:ph type="sldNum" sz="quarter" idx="12"/>
          </p:nvPr>
        </p:nvSpPr>
        <p:spPr/>
        <p:txBody>
          <a:bodyPr/>
          <a:lstStyle/>
          <a:p>
            <a:fld id="{61C956A2-680A-48D7-A037-C726CE4ABA8D}" type="slidenum">
              <a:rPr lang="it-IT" smtClean="0"/>
              <a:t>49</a:t>
            </a:fld>
            <a:endParaRPr lang="it-IT"/>
          </a:p>
        </p:txBody>
      </p:sp>
      <p:graphicFrame>
        <p:nvGraphicFramePr>
          <p:cNvPr id="4" name="Tabella 4">
            <a:extLst>
              <a:ext uri="{FF2B5EF4-FFF2-40B4-BE49-F238E27FC236}">
                <a16:creationId xmlns:a16="http://schemas.microsoft.com/office/drawing/2014/main" id="{960808A5-223F-CCAA-998B-08E83A4742BB}"/>
              </a:ext>
            </a:extLst>
          </p:cNvPr>
          <p:cNvGraphicFramePr>
            <a:graphicFrameLocks noGrp="1"/>
          </p:cNvGraphicFramePr>
          <p:nvPr>
            <p:extLst>
              <p:ext uri="{D42A27DB-BD31-4B8C-83A1-F6EECF244321}">
                <p14:modId xmlns:p14="http://schemas.microsoft.com/office/powerpoint/2010/main" val="3578154625"/>
              </p:ext>
            </p:extLst>
          </p:nvPr>
        </p:nvGraphicFramePr>
        <p:xfrm>
          <a:off x="6935095" y="1483217"/>
          <a:ext cx="4225925" cy="2199640"/>
        </p:xfrm>
        <a:graphic>
          <a:graphicData uri="http://schemas.openxmlformats.org/drawingml/2006/table">
            <a:tbl>
              <a:tblPr firstRow="1" bandRow="1">
                <a:tableStyleId>{5C22544A-7EE6-4342-B048-85BDC9FD1C3A}</a:tableStyleId>
              </a:tblPr>
              <a:tblGrid>
                <a:gridCol w="4225925">
                  <a:extLst>
                    <a:ext uri="{9D8B030D-6E8A-4147-A177-3AD203B41FA5}">
                      <a16:colId xmlns:a16="http://schemas.microsoft.com/office/drawing/2014/main" val="1663449097"/>
                    </a:ext>
                  </a:extLst>
                </a:gridCol>
              </a:tblGrid>
              <a:tr h="370840">
                <a:tc>
                  <a:txBody>
                    <a:bodyPr/>
                    <a:lstStyle/>
                    <a:p>
                      <a:pPr algn="ctr"/>
                      <a:r>
                        <a:rPr lang="it-IT">
                          <a:solidFill>
                            <a:schemeClr val="accent1"/>
                          </a:solidFill>
                          <a:latin typeface="Consolas" panose="020B0609020204030204" pitchFamily="49" charset="0"/>
                        </a:rPr>
                        <a:t>Items_UCB_Learner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774728"/>
                  </a:ext>
                </a:extLst>
              </a:tr>
              <a:tr h="370840">
                <a:tc>
                  <a:txBody>
                    <a:bodyPr/>
                    <a:lstStyle/>
                    <a:p>
                      <a:pPr marL="285750" indent="-285750">
                        <a:buFont typeface="Calibri" panose="020F0502020204030204" pitchFamily="34" charset="0"/>
                        <a:buChar char="+"/>
                      </a:pPr>
                      <a:r>
                        <a:rPr lang="it-IT">
                          <a:solidFill>
                            <a:schemeClr val="tx1"/>
                          </a:solidFill>
                          <a:latin typeface="Consolas" panose="020B0609020204030204" pitchFamily="49" charset="0"/>
                        </a:rPr>
                        <a:t>env : Hyperparameters</a:t>
                      </a:r>
                    </a:p>
                    <a:p>
                      <a:pPr marL="285750" indent="-285750">
                        <a:buFont typeface="Calibri" panose="020F0502020204030204" pitchFamily="34" charset="0"/>
                        <a:buChar char="+"/>
                      </a:pPr>
                      <a:r>
                        <a:rPr lang="it-IT">
                          <a:solidFill>
                            <a:schemeClr val="tx1"/>
                          </a:solidFill>
                          <a:latin typeface="Consolas" panose="020B0609020204030204" pitchFamily="49" charset="0"/>
                        </a:rPr>
                        <a:t>learners : list[UCB_Learner]</a:t>
                      </a:r>
                      <a:endParaRPr lang="it-IT" baseline="0">
                        <a:solidFill>
                          <a:schemeClr val="tx1"/>
                        </a:solidFill>
                        <a:latin typeface="Consolas" panose="020B0609020204030204" pitchFamily="49" charset="0"/>
                      </a:endParaRPr>
                    </a:p>
                    <a:p>
                      <a:pPr marL="285750" indent="-285750">
                        <a:buFont typeface="Calibri" panose="020F0502020204030204" pitchFamily="34" charset="0"/>
                        <a:buChar char="+"/>
                      </a:pPr>
                      <a:r>
                        <a:rPr lang="it-IT">
                          <a:solidFill>
                            <a:schemeClr val="tx1"/>
                          </a:solidFill>
                          <a:latin typeface="Consolas" panose="020B0609020204030204" pitchFamily="49" charset="0"/>
                        </a:rPr>
                        <a:t>n_arms : int</a:t>
                      </a:r>
                    </a:p>
                    <a:p>
                      <a:pPr marL="285750" indent="-285750">
                        <a:buFont typeface="Calibri" panose="020F0502020204030204" pitchFamily="34" charset="0"/>
                        <a:buChar char="+"/>
                      </a:pPr>
                      <a:r>
                        <a:rPr lang="it-IT">
                          <a:solidFill>
                            <a:schemeClr val="tx1"/>
                          </a:solidFill>
                          <a:latin typeface="Consolas" panose="020B0609020204030204" pitchFamily="49" charset="0"/>
                        </a:rPr>
                        <a:t>n_items :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767740"/>
                  </a:ext>
                </a:extLst>
              </a:tr>
              <a:tr h="0">
                <a:tc>
                  <a:txBody>
                    <a:bodyPr/>
                    <a:lstStyle/>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it-IT">
                          <a:solidFill>
                            <a:schemeClr val="tx1"/>
                          </a:solidFill>
                          <a:latin typeface="Consolas" panose="020B0609020204030204" pitchFamily="49" charset="0"/>
                        </a:rPr>
                        <a:t>pull_prices(env)</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it-IT">
                          <a:solidFill>
                            <a:schemeClr val="tx1"/>
                          </a:solidFill>
                          <a:latin typeface="Consolas" panose="020B0609020204030204" pitchFamily="49" charset="0"/>
                        </a:rPr>
                        <a:t>update(day)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5745"/>
                  </a:ext>
                </a:extLst>
              </a:tr>
            </a:tbl>
          </a:graphicData>
        </a:graphic>
      </p:graphicFrame>
      <p:graphicFrame>
        <p:nvGraphicFramePr>
          <p:cNvPr id="5" name="Tabella 4">
            <a:extLst>
              <a:ext uri="{FF2B5EF4-FFF2-40B4-BE49-F238E27FC236}">
                <a16:creationId xmlns:a16="http://schemas.microsoft.com/office/drawing/2014/main" id="{0E15D843-4826-974B-7416-BBC57E7EE386}"/>
              </a:ext>
            </a:extLst>
          </p:cNvPr>
          <p:cNvGraphicFramePr>
            <a:graphicFrameLocks noGrp="1"/>
          </p:cNvGraphicFramePr>
          <p:nvPr>
            <p:extLst>
              <p:ext uri="{D42A27DB-BD31-4B8C-83A1-F6EECF244321}">
                <p14:modId xmlns:p14="http://schemas.microsoft.com/office/powerpoint/2010/main" val="1145905334"/>
              </p:ext>
            </p:extLst>
          </p:nvPr>
        </p:nvGraphicFramePr>
        <p:xfrm>
          <a:off x="6935095" y="3964037"/>
          <a:ext cx="4225925" cy="2199640"/>
        </p:xfrm>
        <a:graphic>
          <a:graphicData uri="http://schemas.openxmlformats.org/drawingml/2006/table">
            <a:tbl>
              <a:tblPr firstRow="1" bandRow="1">
                <a:tableStyleId>{5C22544A-7EE6-4342-B048-85BDC9FD1C3A}</a:tableStyleId>
              </a:tblPr>
              <a:tblGrid>
                <a:gridCol w="4225925">
                  <a:extLst>
                    <a:ext uri="{9D8B030D-6E8A-4147-A177-3AD203B41FA5}">
                      <a16:colId xmlns:a16="http://schemas.microsoft.com/office/drawing/2014/main" val="1663449097"/>
                    </a:ext>
                  </a:extLst>
                </a:gridCol>
              </a:tblGrid>
              <a:tr h="370840">
                <a:tc>
                  <a:txBody>
                    <a:bodyPr/>
                    <a:lstStyle/>
                    <a:p>
                      <a:pPr algn="ctr"/>
                      <a:r>
                        <a:rPr lang="it-IT">
                          <a:solidFill>
                            <a:schemeClr val="accent1"/>
                          </a:solidFill>
                          <a:latin typeface="Consolas" panose="020B0609020204030204" pitchFamily="49" charset="0"/>
                        </a:rPr>
                        <a:t>Items_TS_Learner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7774728"/>
                  </a:ext>
                </a:extLst>
              </a:tr>
              <a:tr h="370840">
                <a:tc>
                  <a:txBody>
                    <a:bodyPr/>
                    <a:lstStyle/>
                    <a:p>
                      <a:pPr marL="285750" indent="-285750">
                        <a:buFont typeface="Calibri" panose="020F0502020204030204" pitchFamily="34" charset="0"/>
                        <a:buChar char="+"/>
                      </a:pPr>
                      <a:r>
                        <a:rPr lang="it-IT">
                          <a:solidFill>
                            <a:schemeClr val="tx1"/>
                          </a:solidFill>
                          <a:latin typeface="Consolas" panose="020B0609020204030204" pitchFamily="49" charset="0"/>
                        </a:rPr>
                        <a:t>env : Hyperparameters</a:t>
                      </a:r>
                    </a:p>
                    <a:p>
                      <a:pPr marL="285750" indent="-285750">
                        <a:buFont typeface="Calibri" panose="020F0502020204030204" pitchFamily="34" charset="0"/>
                        <a:buChar char="+"/>
                      </a:pPr>
                      <a:r>
                        <a:rPr lang="it-IT">
                          <a:solidFill>
                            <a:schemeClr val="tx1"/>
                          </a:solidFill>
                          <a:latin typeface="Consolas" panose="020B0609020204030204" pitchFamily="49" charset="0"/>
                        </a:rPr>
                        <a:t>learners : list[TS_Learner]</a:t>
                      </a:r>
                      <a:endParaRPr lang="it-IT" baseline="0">
                        <a:solidFill>
                          <a:schemeClr val="tx1"/>
                        </a:solidFill>
                        <a:latin typeface="Consolas" panose="020B0609020204030204" pitchFamily="49" charset="0"/>
                      </a:endParaRPr>
                    </a:p>
                    <a:p>
                      <a:pPr marL="285750" indent="-285750">
                        <a:buFont typeface="Calibri" panose="020F0502020204030204" pitchFamily="34" charset="0"/>
                        <a:buChar char="+"/>
                      </a:pPr>
                      <a:r>
                        <a:rPr lang="it-IT">
                          <a:solidFill>
                            <a:schemeClr val="tx1"/>
                          </a:solidFill>
                          <a:latin typeface="Consolas" panose="020B0609020204030204" pitchFamily="49" charset="0"/>
                        </a:rPr>
                        <a:t>n_arms : int</a:t>
                      </a:r>
                    </a:p>
                    <a:p>
                      <a:pPr marL="285750" indent="-285750">
                        <a:buFont typeface="Calibri" panose="020F0502020204030204" pitchFamily="34" charset="0"/>
                        <a:buChar char="+"/>
                      </a:pPr>
                      <a:r>
                        <a:rPr lang="it-IT">
                          <a:solidFill>
                            <a:schemeClr val="tx1"/>
                          </a:solidFill>
                          <a:latin typeface="Consolas" panose="020B0609020204030204" pitchFamily="49" charset="0"/>
                        </a:rPr>
                        <a:t>n_items :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767740"/>
                  </a:ext>
                </a:extLst>
              </a:tr>
              <a:tr h="0">
                <a:tc>
                  <a:txBody>
                    <a:bodyPr/>
                    <a:lstStyle/>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it-IT">
                          <a:solidFill>
                            <a:schemeClr val="tx1"/>
                          </a:solidFill>
                          <a:latin typeface="Consolas" panose="020B0609020204030204" pitchFamily="49" charset="0"/>
                        </a:rPr>
                        <a:t>pull_prices(env)</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it-IT">
                          <a:solidFill>
                            <a:schemeClr val="tx1"/>
                          </a:solidFill>
                          <a:latin typeface="Consolas" panose="020B0609020204030204" pitchFamily="49" charset="0"/>
                        </a:rPr>
                        <a:t>update(day)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55745"/>
                  </a:ext>
                </a:extLst>
              </a:tr>
            </a:tbl>
          </a:graphicData>
        </a:graphic>
      </p:graphicFrame>
    </p:spTree>
    <p:extLst>
      <p:ext uri="{BB962C8B-B14F-4D97-AF65-F5344CB8AC3E}">
        <p14:creationId xmlns:p14="http://schemas.microsoft.com/office/powerpoint/2010/main" val="195448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99A30363-6D8E-3AB6-D8B2-89F090FCE99C}"/>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sz="4400">
                <a:solidFill>
                  <a:schemeClr val="accent1"/>
                </a:solidFill>
              </a:rPr>
              <a:t>The </a:t>
            </a:r>
            <a:r>
              <a:rPr lang="it-IT" sz="4400" err="1">
                <a:solidFill>
                  <a:schemeClr val="accent1"/>
                </a:solidFill>
              </a:rPr>
              <a:t>Costumer</a:t>
            </a:r>
            <a:r>
              <a:rPr lang="it-IT" sz="4400">
                <a:solidFill>
                  <a:schemeClr val="accent1"/>
                </a:solidFill>
              </a:rPr>
              <a:t> </a:t>
            </a:r>
            <a:r>
              <a:rPr lang="it-IT" sz="4400" err="1">
                <a:solidFill>
                  <a:schemeClr val="accent1"/>
                </a:solidFill>
              </a:rPr>
              <a:t>Journey</a:t>
            </a:r>
            <a:endParaRPr lang="it-IT" sz="2400">
              <a:solidFill>
                <a:schemeClr val="accent1"/>
              </a:solidFill>
            </a:endParaRPr>
          </a:p>
        </p:txBody>
      </p:sp>
      <p:sp>
        <p:nvSpPr>
          <p:cNvPr id="3" name="Segnaposto contenuto 2">
            <a:extLst>
              <a:ext uri="{FF2B5EF4-FFF2-40B4-BE49-F238E27FC236}">
                <a16:creationId xmlns:a16="http://schemas.microsoft.com/office/drawing/2014/main" id="{CB75C08F-0983-CFE4-1B14-823C56E60733}"/>
              </a:ext>
            </a:extLst>
          </p:cNvPr>
          <p:cNvSpPr>
            <a:spLocks noGrp="1"/>
          </p:cNvSpPr>
          <p:nvPr>
            <p:ph idx="1"/>
          </p:nvPr>
        </p:nvSpPr>
        <p:spPr>
          <a:xfrm>
            <a:off x="838200" y="1825625"/>
            <a:ext cx="5604641" cy="4351338"/>
          </a:xfrm>
        </p:spPr>
        <p:txBody>
          <a:bodyPr>
            <a:normAutofit/>
          </a:bodyPr>
          <a:lstStyle/>
          <a:p>
            <a:r>
              <a:rPr lang="it-IT" sz="2000" dirty="0"/>
              <a:t>In </a:t>
            </a:r>
            <a:r>
              <a:rPr lang="it-IT" sz="2000" dirty="0" err="1"/>
              <a:t>our</a:t>
            </a:r>
            <a:r>
              <a:rPr lang="it-IT" sz="2000" dirty="0"/>
              <a:t> </a:t>
            </a:r>
            <a:r>
              <a:rPr lang="it-IT" sz="2000" dirty="0" err="1"/>
              <a:t>proposal</a:t>
            </a:r>
            <a:r>
              <a:rPr lang="it-IT" sz="2000" dirty="0"/>
              <a:t>, after customers </a:t>
            </a:r>
            <a:r>
              <a:rPr lang="it-IT" sz="2000" dirty="0" err="1"/>
              <a:t>purchase</a:t>
            </a:r>
            <a:r>
              <a:rPr lang="it-IT" sz="2000" dirty="0"/>
              <a:t> a ticket, </a:t>
            </a:r>
            <a:r>
              <a:rPr lang="it-IT" sz="2000" dirty="0" err="1"/>
              <a:t>they</a:t>
            </a:r>
            <a:r>
              <a:rPr lang="it-IT" sz="2000" dirty="0"/>
              <a:t> are </a:t>
            </a:r>
            <a:r>
              <a:rPr lang="it-IT" sz="2000" dirty="0" err="1"/>
              <a:t>given</a:t>
            </a:r>
            <a:r>
              <a:rPr lang="it-IT" sz="2000" dirty="0"/>
              <a:t> the </a:t>
            </a:r>
            <a:r>
              <a:rPr lang="it-IT" sz="2000" dirty="0" err="1"/>
              <a:t>opportunity</a:t>
            </a:r>
            <a:r>
              <a:rPr lang="it-IT" sz="2000" dirty="0"/>
              <a:t> to </a:t>
            </a:r>
            <a:r>
              <a:rPr lang="it-IT" sz="2000" dirty="0" err="1"/>
              <a:t>buy</a:t>
            </a:r>
            <a:r>
              <a:rPr lang="it-IT" sz="2000" dirty="0"/>
              <a:t> in </a:t>
            </a:r>
            <a:r>
              <a:rPr lang="it-IT" sz="2000" dirty="0" err="1"/>
              <a:t>advance</a:t>
            </a:r>
            <a:r>
              <a:rPr lang="it-IT" sz="2000" dirty="0"/>
              <a:t> </a:t>
            </a:r>
            <a:r>
              <a:rPr lang="it-IT" sz="2000" dirty="0" err="1"/>
              <a:t>further</a:t>
            </a:r>
            <a:r>
              <a:rPr lang="it-IT" sz="2000" dirty="0"/>
              <a:t> «</a:t>
            </a:r>
            <a:r>
              <a:rPr lang="it-IT" sz="2000" dirty="0" err="1">
                <a:solidFill>
                  <a:schemeClr val="accent1"/>
                </a:solidFill>
              </a:rPr>
              <a:t>experiences</a:t>
            </a:r>
            <a:r>
              <a:rPr lang="it-IT" sz="2000" dirty="0"/>
              <a:t>» for </a:t>
            </a:r>
            <a:r>
              <a:rPr lang="it-IT" sz="2000" dirty="0" err="1"/>
              <a:t>their</a:t>
            </a:r>
            <a:r>
              <a:rPr lang="it-IT" sz="2000" dirty="0"/>
              <a:t> trip.</a:t>
            </a:r>
          </a:p>
          <a:p>
            <a:r>
              <a:rPr lang="it-IT" sz="2000" dirty="0"/>
              <a:t>After the </a:t>
            </a:r>
            <a:r>
              <a:rPr lang="it-IT" sz="2000" dirty="0" err="1"/>
              <a:t>purchase</a:t>
            </a:r>
            <a:r>
              <a:rPr lang="it-IT" sz="2000" dirty="0"/>
              <a:t> of the ticket, customers are </a:t>
            </a:r>
            <a:r>
              <a:rPr lang="it-IT" sz="2000" dirty="0" err="1"/>
              <a:t>asked</a:t>
            </a:r>
            <a:r>
              <a:rPr lang="it-IT" sz="2000" dirty="0"/>
              <a:t> </a:t>
            </a:r>
            <a:r>
              <a:rPr lang="it-IT" sz="2000" dirty="0" err="1"/>
              <a:t>if</a:t>
            </a:r>
            <a:r>
              <a:rPr lang="it-IT" sz="2000" dirty="0"/>
              <a:t> </a:t>
            </a:r>
            <a:r>
              <a:rPr lang="it-IT" sz="2000" dirty="0" err="1"/>
              <a:t>they</a:t>
            </a:r>
            <a:r>
              <a:rPr lang="it-IT" sz="2000" dirty="0"/>
              <a:t> </a:t>
            </a:r>
            <a:r>
              <a:rPr lang="it-IT" sz="2000" dirty="0" err="1"/>
              <a:t>want</a:t>
            </a:r>
            <a:r>
              <a:rPr lang="it-IT" sz="2000" dirty="0"/>
              <a:t> to </a:t>
            </a:r>
            <a:r>
              <a:rPr lang="it-IT" sz="2000" dirty="0" err="1"/>
              <a:t>pre</a:t>
            </a:r>
            <a:r>
              <a:rPr lang="it-IT" sz="2000" dirty="0"/>
              <a:t>-order </a:t>
            </a:r>
            <a:r>
              <a:rPr lang="it-IT" sz="2000" dirty="0" err="1"/>
              <a:t>experiences</a:t>
            </a:r>
            <a:r>
              <a:rPr lang="it-IT" sz="2000" dirty="0"/>
              <a:t>, like </a:t>
            </a:r>
            <a:r>
              <a:rPr lang="it-IT" sz="2000" dirty="0" err="1"/>
              <a:t>it</a:t>
            </a:r>
            <a:r>
              <a:rPr lang="it-IT" sz="2000" dirty="0"/>
              <a:t> </a:t>
            </a:r>
            <a:r>
              <a:rPr lang="it-IT" sz="2000" dirty="0" err="1"/>
              <a:t>happens</a:t>
            </a:r>
            <a:r>
              <a:rPr lang="it-IT" sz="2000" dirty="0"/>
              <a:t> in </a:t>
            </a:r>
            <a:r>
              <a:rPr lang="it-IT" sz="2000" dirty="0" err="1">
                <a:solidFill>
                  <a:schemeClr val="accent1"/>
                </a:solidFill>
              </a:rPr>
              <a:t>flight</a:t>
            </a:r>
            <a:r>
              <a:rPr lang="it-IT" sz="2000" dirty="0">
                <a:solidFill>
                  <a:schemeClr val="accent1"/>
                </a:solidFill>
              </a:rPr>
              <a:t> companies</a:t>
            </a:r>
            <a:r>
              <a:rPr lang="it-IT" sz="2000" dirty="0"/>
              <a:t>. If </a:t>
            </a:r>
            <a:r>
              <a:rPr lang="it-IT" sz="2000" dirty="0" err="1"/>
              <a:t>costumers</a:t>
            </a:r>
            <a:r>
              <a:rPr lang="it-IT" sz="2000" dirty="0"/>
              <a:t> </a:t>
            </a:r>
            <a:r>
              <a:rPr lang="it-IT" sz="2000" dirty="0" err="1"/>
              <a:t>choose</a:t>
            </a:r>
            <a:r>
              <a:rPr lang="it-IT" sz="2000" dirty="0"/>
              <a:t> to </a:t>
            </a:r>
            <a:r>
              <a:rPr lang="it-IT" sz="2000" dirty="0" err="1"/>
              <a:t>personalize</a:t>
            </a:r>
            <a:r>
              <a:rPr lang="it-IT" sz="2000" dirty="0"/>
              <a:t> the trip, </a:t>
            </a:r>
            <a:r>
              <a:rPr lang="it-IT" sz="2000" dirty="0" err="1"/>
              <a:t>they</a:t>
            </a:r>
            <a:r>
              <a:rPr lang="it-IT" sz="2000" dirty="0"/>
              <a:t> </a:t>
            </a:r>
            <a:r>
              <a:rPr lang="it-IT" sz="2000" dirty="0" err="1"/>
              <a:t>enter</a:t>
            </a:r>
            <a:r>
              <a:rPr lang="it-IT" sz="2000" dirty="0"/>
              <a:t> a </a:t>
            </a:r>
            <a:r>
              <a:rPr lang="it-IT" sz="2000" dirty="0">
                <a:solidFill>
                  <a:schemeClr val="accent1"/>
                </a:solidFill>
              </a:rPr>
              <a:t>website</a:t>
            </a:r>
            <a:r>
              <a:rPr lang="it-IT" sz="2000" dirty="0"/>
              <a:t> </a:t>
            </a:r>
            <a:r>
              <a:rPr lang="it-IT" sz="2000" dirty="0" err="1"/>
              <a:t>where</a:t>
            </a:r>
            <a:r>
              <a:rPr lang="it-IT" sz="2000" dirty="0"/>
              <a:t> </a:t>
            </a:r>
            <a:r>
              <a:rPr lang="it-IT" sz="2000" dirty="0" err="1"/>
              <a:t>experiences</a:t>
            </a:r>
            <a:r>
              <a:rPr lang="it-IT" sz="2000" dirty="0"/>
              <a:t> can be </a:t>
            </a:r>
            <a:r>
              <a:rPr lang="it-IT" sz="2000" dirty="0" err="1"/>
              <a:t>booked</a:t>
            </a:r>
            <a:r>
              <a:rPr lang="it-IT" sz="2000" dirty="0"/>
              <a:t>, </a:t>
            </a:r>
            <a:r>
              <a:rPr lang="it-IT" sz="2000" dirty="0" err="1"/>
              <a:t>starting</a:t>
            </a:r>
            <a:r>
              <a:rPr lang="it-IT" sz="2000" dirty="0"/>
              <a:t> from </a:t>
            </a:r>
            <a:r>
              <a:rPr lang="it-IT" sz="2000" dirty="0" err="1"/>
              <a:t>their</a:t>
            </a:r>
            <a:r>
              <a:rPr lang="it-IT" sz="2000" dirty="0"/>
              <a:t> first </a:t>
            </a:r>
            <a:r>
              <a:rPr lang="it-IT" sz="2000" dirty="0" err="1"/>
              <a:t>choice</a:t>
            </a:r>
            <a:r>
              <a:rPr lang="it-IT" sz="2000" dirty="0"/>
              <a:t>.</a:t>
            </a:r>
          </a:p>
          <a:p>
            <a:r>
              <a:rPr lang="it-IT" sz="2000" dirty="0"/>
              <a:t>If customers decide to </a:t>
            </a:r>
            <a:r>
              <a:rPr lang="it-IT" sz="2000" dirty="0" err="1"/>
              <a:t>purchase</a:t>
            </a:r>
            <a:r>
              <a:rPr lang="it-IT" sz="2000" dirty="0"/>
              <a:t> the </a:t>
            </a:r>
            <a:r>
              <a:rPr lang="it-IT" sz="2000" dirty="0" err="1"/>
              <a:t>proposed</a:t>
            </a:r>
            <a:r>
              <a:rPr lang="it-IT" sz="2000" dirty="0"/>
              <a:t> </a:t>
            </a:r>
            <a:r>
              <a:rPr lang="it-IT" sz="2000" dirty="0" err="1"/>
              <a:t>experience</a:t>
            </a:r>
            <a:r>
              <a:rPr lang="it-IT" sz="2000" dirty="0"/>
              <a:t>, the site </a:t>
            </a:r>
            <a:r>
              <a:rPr lang="it-IT" sz="2000" dirty="0" err="1"/>
              <a:t>suggests</a:t>
            </a:r>
            <a:r>
              <a:rPr lang="it-IT" sz="2000" dirty="0"/>
              <a:t> </a:t>
            </a:r>
            <a:r>
              <a:rPr lang="it-IT" sz="2000" dirty="0" err="1">
                <a:solidFill>
                  <a:schemeClr val="accent1"/>
                </a:solidFill>
              </a:rPr>
              <a:t>two</a:t>
            </a:r>
            <a:r>
              <a:rPr lang="it-IT" sz="2000" dirty="0">
                <a:solidFill>
                  <a:schemeClr val="accent1"/>
                </a:solidFill>
              </a:rPr>
              <a:t> </a:t>
            </a:r>
            <a:r>
              <a:rPr lang="it-IT" sz="2000" dirty="0" err="1">
                <a:solidFill>
                  <a:schemeClr val="accent1"/>
                </a:solidFill>
              </a:rPr>
              <a:t>additional</a:t>
            </a:r>
            <a:r>
              <a:rPr lang="it-IT" sz="2000" dirty="0">
                <a:solidFill>
                  <a:schemeClr val="accent1"/>
                </a:solidFill>
              </a:rPr>
              <a:t> </a:t>
            </a:r>
            <a:r>
              <a:rPr lang="it-IT" sz="2000" dirty="0" err="1">
                <a:solidFill>
                  <a:schemeClr val="accent1"/>
                </a:solidFill>
              </a:rPr>
              <a:t>experiences</a:t>
            </a:r>
            <a:r>
              <a:rPr lang="it-IT" sz="2000" dirty="0"/>
              <a:t> to check out and </a:t>
            </a:r>
            <a:r>
              <a:rPr lang="it-IT" sz="2000" dirty="0" err="1"/>
              <a:t>possibly</a:t>
            </a:r>
            <a:r>
              <a:rPr lang="it-IT" sz="2000" dirty="0"/>
              <a:t> </a:t>
            </a:r>
            <a:r>
              <a:rPr lang="it-IT" sz="2000" dirty="0" err="1"/>
              <a:t>buy</a:t>
            </a:r>
            <a:r>
              <a:rPr lang="it-IT" sz="2000" dirty="0"/>
              <a:t> and the </a:t>
            </a:r>
            <a:r>
              <a:rPr lang="it-IT" sz="2000" dirty="0" err="1">
                <a:solidFill>
                  <a:schemeClr val="accent1"/>
                </a:solidFill>
              </a:rPr>
              <a:t>exploration</a:t>
            </a:r>
            <a:r>
              <a:rPr lang="it-IT" sz="2000" dirty="0">
                <a:solidFill>
                  <a:schemeClr val="accent1"/>
                </a:solidFill>
              </a:rPr>
              <a:t> </a:t>
            </a:r>
            <a:r>
              <a:rPr lang="it-IT" sz="2000" dirty="0" err="1">
                <a:solidFill>
                  <a:schemeClr val="accent1"/>
                </a:solidFill>
              </a:rPr>
              <a:t>continues</a:t>
            </a:r>
            <a:r>
              <a:rPr lang="it-IT" sz="2000" dirty="0"/>
              <a:t>.</a:t>
            </a:r>
          </a:p>
        </p:txBody>
      </p:sp>
      <p:sp>
        <p:nvSpPr>
          <p:cNvPr id="2" name="Segnaposto numero diapositiva 1">
            <a:extLst>
              <a:ext uri="{FF2B5EF4-FFF2-40B4-BE49-F238E27FC236}">
                <a16:creationId xmlns:a16="http://schemas.microsoft.com/office/drawing/2014/main" id="{744147D8-3E43-D089-145F-042C81487424}"/>
              </a:ext>
            </a:extLst>
          </p:cNvPr>
          <p:cNvSpPr>
            <a:spLocks noGrp="1"/>
          </p:cNvSpPr>
          <p:nvPr>
            <p:ph type="sldNum" sz="quarter" idx="12"/>
          </p:nvPr>
        </p:nvSpPr>
        <p:spPr/>
        <p:txBody>
          <a:bodyPr/>
          <a:lstStyle/>
          <a:p>
            <a:fld id="{61C956A2-680A-48D7-A037-C726CE4ABA8D}" type="slidenum">
              <a:rPr lang="it-IT" smtClean="0"/>
              <a:t>5</a:t>
            </a:fld>
            <a:endParaRPr lang="it-IT"/>
          </a:p>
        </p:txBody>
      </p:sp>
      <p:pic>
        <p:nvPicPr>
          <p:cNvPr id="5" name="Immagine 4">
            <a:extLst>
              <a:ext uri="{FF2B5EF4-FFF2-40B4-BE49-F238E27FC236}">
                <a16:creationId xmlns:a16="http://schemas.microsoft.com/office/drawing/2014/main" id="{27E1E634-83A5-5F20-F00F-0A625D24C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41" y="1379454"/>
            <a:ext cx="4690241" cy="5113421"/>
          </a:xfrm>
          <a:prstGeom prst="rect">
            <a:avLst/>
          </a:prstGeom>
        </p:spPr>
      </p:pic>
    </p:spTree>
    <p:extLst>
      <p:ext uri="{BB962C8B-B14F-4D97-AF65-F5344CB8AC3E}">
        <p14:creationId xmlns:p14="http://schemas.microsoft.com/office/powerpoint/2010/main" val="2026726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8A546D-6254-D767-AE22-09EC3802732A}"/>
              </a:ext>
            </a:extLst>
          </p:cNvPr>
          <p:cNvSpPr>
            <a:spLocks noGrp="1"/>
          </p:cNvSpPr>
          <p:nvPr>
            <p:ph type="title"/>
          </p:nvPr>
        </p:nvSpPr>
        <p:spPr/>
        <p:txBody>
          <a:bodyPr/>
          <a:lstStyle/>
          <a:p>
            <a:r>
              <a:rPr lang="it-IT"/>
              <a:t>6. </a:t>
            </a:r>
            <a:r>
              <a:rPr lang="it-IT" sz="4400" err="1">
                <a:solidFill>
                  <a:schemeClr val="accent1"/>
                </a:solidFill>
              </a:rPr>
              <a:t>Greedy</a:t>
            </a:r>
            <a:r>
              <a:rPr lang="it-IT" sz="4400">
                <a:solidFill>
                  <a:schemeClr val="accent1"/>
                </a:solidFill>
              </a:rPr>
              <a:t> vs </a:t>
            </a:r>
            <a:r>
              <a:rPr lang="it-IT" sz="4400" err="1">
                <a:solidFill>
                  <a:schemeClr val="accent1"/>
                </a:solidFill>
              </a:rPr>
              <a:t>Exact</a:t>
            </a:r>
            <a:r>
              <a:rPr lang="it-IT" sz="4400">
                <a:solidFill>
                  <a:schemeClr val="accent1"/>
                </a:solidFill>
              </a:rPr>
              <a:t> </a:t>
            </a:r>
            <a:r>
              <a:rPr lang="it-IT" sz="4400" err="1">
                <a:solidFill>
                  <a:schemeClr val="accent1"/>
                </a:solidFill>
              </a:rPr>
              <a:t>Puller</a:t>
            </a:r>
            <a:r>
              <a:rPr lang="it-IT" sz="4400">
                <a:solidFill>
                  <a:schemeClr val="accent1"/>
                </a:solidFill>
              </a:rPr>
              <a:t> on TS</a:t>
            </a:r>
            <a:endParaRPr lang="it-IT">
              <a:solidFill>
                <a:schemeClr val="accent1"/>
              </a:solidFill>
            </a:endParaRPr>
          </a:p>
        </p:txBody>
      </p:sp>
      <p:sp>
        <p:nvSpPr>
          <p:cNvPr id="3" name="Segnaposto contenuto 2">
            <a:extLst>
              <a:ext uri="{FF2B5EF4-FFF2-40B4-BE49-F238E27FC236}">
                <a16:creationId xmlns:a16="http://schemas.microsoft.com/office/drawing/2014/main" id="{5B587449-CF41-14E9-D4D5-F077792E2A10}"/>
              </a:ext>
            </a:extLst>
          </p:cNvPr>
          <p:cNvSpPr>
            <a:spLocks noGrp="1"/>
          </p:cNvSpPr>
          <p:nvPr>
            <p:ph idx="1"/>
          </p:nvPr>
        </p:nvSpPr>
        <p:spPr>
          <a:xfrm>
            <a:off x="838200" y="1531335"/>
            <a:ext cx="10950677" cy="779923"/>
          </a:xfrm>
        </p:spPr>
        <p:txBody>
          <a:bodyPr>
            <a:normAutofit/>
          </a:bodyPr>
          <a:lstStyle/>
          <a:p>
            <a:pPr marL="0" indent="0">
              <a:buNone/>
            </a:pPr>
            <a:r>
              <a:rPr lang="it-IT" sz="2000" err="1"/>
              <a:t>We</a:t>
            </a:r>
            <a:r>
              <a:rPr lang="it-IT" sz="2000"/>
              <a:t> </a:t>
            </a:r>
            <a:r>
              <a:rPr lang="it-IT" sz="2000" err="1"/>
              <a:t>evaluate</a:t>
            </a:r>
            <a:r>
              <a:rPr lang="it-IT" sz="2000"/>
              <a:t> the </a:t>
            </a:r>
            <a:r>
              <a:rPr lang="it-IT" sz="2000" err="1"/>
              <a:t>differences</a:t>
            </a:r>
            <a:r>
              <a:rPr lang="it-IT" sz="2000"/>
              <a:t> in performances of a </a:t>
            </a:r>
            <a:r>
              <a:rPr lang="it-IT" sz="2000" err="1"/>
              <a:t>greedy</a:t>
            </a:r>
            <a:r>
              <a:rPr lang="it-IT" sz="2000"/>
              <a:t> price </a:t>
            </a:r>
            <a:r>
              <a:rPr lang="it-IT" sz="2000" err="1"/>
              <a:t>decision</a:t>
            </a:r>
            <a:r>
              <a:rPr lang="it-IT" sz="2000"/>
              <a:t> strategy versus an </a:t>
            </a:r>
            <a:r>
              <a:rPr lang="it-IT" sz="2000" err="1"/>
              <a:t>exact</a:t>
            </a:r>
            <a:r>
              <a:rPr lang="it-IT" sz="2000"/>
              <a:t> one, </a:t>
            </a:r>
            <a:r>
              <a:rPr lang="it-IT" sz="2000" err="1"/>
              <a:t>where</a:t>
            </a:r>
            <a:r>
              <a:rPr lang="it-IT" sz="2000"/>
              <a:t> the </a:t>
            </a:r>
            <a:r>
              <a:rPr lang="it-IT" sz="2000" err="1"/>
              <a:t>learner</a:t>
            </a:r>
            <a:r>
              <a:rPr lang="it-IT" sz="2000"/>
              <a:t> of </a:t>
            </a:r>
            <a:r>
              <a:rPr lang="it-IT" sz="2000" err="1"/>
              <a:t>choice</a:t>
            </a:r>
            <a:r>
              <a:rPr lang="it-IT" sz="2000"/>
              <a:t> </a:t>
            </a:r>
            <a:r>
              <a:rPr lang="it-IT" sz="2000" err="1"/>
              <a:t>is</a:t>
            </a:r>
            <a:r>
              <a:rPr lang="it-IT" sz="2000"/>
              <a:t> Thompson Sampling.</a:t>
            </a:r>
          </a:p>
        </p:txBody>
      </p:sp>
      <p:sp>
        <p:nvSpPr>
          <p:cNvPr id="4" name="Segnaposto numero diapositiva 3">
            <a:extLst>
              <a:ext uri="{FF2B5EF4-FFF2-40B4-BE49-F238E27FC236}">
                <a16:creationId xmlns:a16="http://schemas.microsoft.com/office/drawing/2014/main" id="{4CF7E69C-CCED-9D82-51DD-58A374969CD9}"/>
              </a:ext>
            </a:extLst>
          </p:cNvPr>
          <p:cNvSpPr>
            <a:spLocks noGrp="1"/>
          </p:cNvSpPr>
          <p:nvPr>
            <p:ph type="sldNum" sz="quarter" idx="12"/>
          </p:nvPr>
        </p:nvSpPr>
        <p:spPr/>
        <p:txBody>
          <a:bodyPr/>
          <a:lstStyle/>
          <a:p>
            <a:fld id="{61C956A2-680A-48D7-A037-C726CE4ABA8D}" type="slidenum">
              <a:rPr lang="it-IT" smtClean="0"/>
              <a:t>50</a:t>
            </a:fld>
            <a:endParaRPr lang="it-IT"/>
          </a:p>
        </p:txBody>
      </p:sp>
      <p:sp>
        <p:nvSpPr>
          <p:cNvPr id="12" name="CasellaDiTesto 11">
            <a:extLst>
              <a:ext uri="{FF2B5EF4-FFF2-40B4-BE49-F238E27FC236}">
                <a16:creationId xmlns:a16="http://schemas.microsoft.com/office/drawing/2014/main" id="{D5B5F1AE-0E46-3A7B-8E5D-CCA2381A40BE}"/>
              </a:ext>
            </a:extLst>
          </p:cNvPr>
          <p:cNvSpPr txBox="1"/>
          <p:nvPr/>
        </p:nvSpPr>
        <p:spPr>
          <a:xfrm>
            <a:off x="1081671" y="6029242"/>
            <a:ext cx="4611205" cy="369332"/>
          </a:xfrm>
          <a:prstGeom prst="rect">
            <a:avLst/>
          </a:prstGeom>
          <a:noFill/>
        </p:spPr>
        <p:txBody>
          <a:bodyPr wrap="square" rtlCol="0">
            <a:spAutoFit/>
          </a:bodyPr>
          <a:lstStyle/>
          <a:p>
            <a:pPr algn="ctr"/>
            <a:r>
              <a:rPr lang="it-IT">
                <a:latin typeface="Times New Roman" panose="02020603050405020304" pitchFamily="18" charset="0"/>
              </a:rPr>
              <a:t>Profit trend </a:t>
            </a:r>
            <a:r>
              <a:rPr lang="it-IT" err="1">
                <a:latin typeface="Times New Roman" panose="02020603050405020304" pitchFamily="18" charset="0"/>
              </a:rPr>
              <a:t>using</a:t>
            </a:r>
            <a:r>
              <a:rPr lang="it-IT">
                <a:latin typeface="Times New Roman" panose="02020603050405020304" pitchFamily="18" charset="0"/>
              </a:rPr>
              <a:t> </a:t>
            </a:r>
            <a:r>
              <a:rPr lang="it-IT" err="1">
                <a:latin typeface="Times New Roman" panose="02020603050405020304" pitchFamily="18" charset="0"/>
              </a:rPr>
              <a:t>greedy</a:t>
            </a:r>
            <a:r>
              <a:rPr lang="it-IT">
                <a:latin typeface="Times New Roman" panose="02020603050405020304" pitchFamily="18" charset="0"/>
              </a:rPr>
              <a:t> </a:t>
            </a:r>
            <a:r>
              <a:rPr lang="it-IT" err="1">
                <a:latin typeface="Times New Roman" panose="02020603050405020304" pitchFamily="18" charset="0"/>
              </a:rPr>
              <a:t>exact</a:t>
            </a:r>
            <a:r>
              <a:rPr lang="it-IT">
                <a:latin typeface="Times New Roman" panose="02020603050405020304" pitchFamily="18" charset="0"/>
              </a:rPr>
              <a:t> price </a:t>
            </a:r>
            <a:r>
              <a:rPr lang="it-IT" err="1">
                <a:latin typeface="Times New Roman" panose="02020603050405020304" pitchFamily="18" charset="0"/>
              </a:rPr>
              <a:t>decision</a:t>
            </a:r>
            <a:r>
              <a:rPr lang="it-IT">
                <a:latin typeface="Times New Roman" panose="02020603050405020304" pitchFamily="18" charset="0"/>
              </a:rPr>
              <a:t>.</a:t>
            </a:r>
          </a:p>
        </p:txBody>
      </p:sp>
      <p:sp>
        <p:nvSpPr>
          <p:cNvPr id="13" name="CasellaDiTesto 12">
            <a:extLst>
              <a:ext uri="{FF2B5EF4-FFF2-40B4-BE49-F238E27FC236}">
                <a16:creationId xmlns:a16="http://schemas.microsoft.com/office/drawing/2014/main" id="{C9077CB1-98A9-A4A0-FF6E-CD10F673DA62}"/>
              </a:ext>
            </a:extLst>
          </p:cNvPr>
          <p:cNvSpPr txBox="1"/>
          <p:nvPr/>
        </p:nvSpPr>
        <p:spPr>
          <a:xfrm>
            <a:off x="6387109" y="6029242"/>
            <a:ext cx="4854677" cy="369332"/>
          </a:xfrm>
          <a:prstGeom prst="rect">
            <a:avLst/>
          </a:prstGeom>
          <a:noFill/>
        </p:spPr>
        <p:txBody>
          <a:bodyPr wrap="square" rtlCol="0">
            <a:spAutoFit/>
          </a:bodyPr>
          <a:lstStyle/>
          <a:p>
            <a:pPr algn="ctr"/>
            <a:r>
              <a:rPr lang="it-IT">
                <a:latin typeface="Times New Roman" panose="02020603050405020304" pitchFamily="18" charset="0"/>
              </a:rPr>
              <a:t>Profit trend </a:t>
            </a:r>
            <a:r>
              <a:rPr lang="it-IT" err="1">
                <a:latin typeface="Times New Roman" panose="02020603050405020304" pitchFamily="18" charset="0"/>
              </a:rPr>
              <a:t>using</a:t>
            </a:r>
            <a:r>
              <a:rPr lang="it-IT">
                <a:latin typeface="Times New Roman" panose="02020603050405020304" pitchFamily="18" charset="0"/>
              </a:rPr>
              <a:t> brute force </a:t>
            </a:r>
            <a:r>
              <a:rPr lang="it-IT" err="1">
                <a:latin typeface="Times New Roman" panose="02020603050405020304" pitchFamily="18" charset="0"/>
              </a:rPr>
              <a:t>exact</a:t>
            </a:r>
            <a:r>
              <a:rPr lang="it-IT">
                <a:latin typeface="Times New Roman" panose="02020603050405020304" pitchFamily="18" charset="0"/>
              </a:rPr>
              <a:t> price </a:t>
            </a:r>
            <a:r>
              <a:rPr lang="it-IT" err="1">
                <a:latin typeface="Times New Roman" panose="02020603050405020304" pitchFamily="18" charset="0"/>
              </a:rPr>
              <a:t>decision</a:t>
            </a:r>
            <a:r>
              <a:rPr lang="it-IT">
                <a:latin typeface="Times New Roman" panose="02020603050405020304" pitchFamily="18" charset="0"/>
              </a:rPr>
              <a:t>.</a:t>
            </a:r>
          </a:p>
        </p:txBody>
      </p:sp>
      <p:pic>
        <p:nvPicPr>
          <p:cNvPr id="10" name="Immagine 9">
            <a:extLst>
              <a:ext uri="{FF2B5EF4-FFF2-40B4-BE49-F238E27FC236}">
                <a16:creationId xmlns:a16="http://schemas.microsoft.com/office/drawing/2014/main" id="{DBD093D0-C20F-661F-8613-642C8073E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74104"/>
            <a:ext cx="4854677" cy="3641008"/>
          </a:xfrm>
          <a:prstGeom prst="rect">
            <a:avLst/>
          </a:prstGeom>
        </p:spPr>
      </p:pic>
      <p:pic>
        <p:nvPicPr>
          <p:cNvPr id="14" name="Immagine 13">
            <a:extLst>
              <a:ext uri="{FF2B5EF4-FFF2-40B4-BE49-F238E27FC236}">
                <a16:creationId xmlns:a16="http://schemas.microsoft.com/office/drawing/2014/main" id="{03C59429-1325-07B7-934F-BD922D46F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913" y="2311258"/>
            <a:ext cx="4854677" cy="3641008"/>
          </a:xfrm>
          <a:prstGeom prst="rect">
            <a:avLst/>
          </a:prstGeom>
        </p:spPr>
      </p:pic>
    </p:spTree>
    <p:extLst>
      <p:ext uri="{BB962C8B-B14F-4D97-AF65-F5344CB8AC3E}">
        <p14:creationId xmlns:p14="http://schemas.microsoft.com/office/powerpoint/2010/main" val="2343520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8A546D-6254-D767-AE22-09EC3802732A}"/>
              </a:ext>
            </a:extLst>
          </p:cNvPr>
          <p:cNvSpPr>
            <a:spLocks noGrp="1"/>
          </p:cNvSpPr>
          <p:nvPr>
            <p:ph type="title"/>
          </p:nvPr>
        </p:nvSpPr>
        <p:spPr/>
        <p:txBody>
          <a:bodyPr/>
          <a:lstStyle/>
          <a:p>
            <a:r>
              <a:rPr lang="it-IT"/>
              <a:t>6. </a:t>
            </a:r>
            <a:r>
              <a:rPr lang="it-IT" sz="4400" err="1">
                <a:solidFill>
                  <a:schemeClr val="accent1"/>
                </a:solidFill>
              </a:rPr>
              <a:t>Greedy</a:t>
            </a:r>
            <a:r>
              <a:rPr lang="it-IT" sz="4400">
                <a:solidFill>
                  <a:schemeClr val="accent1"/>
                </a:solidFill>
              </a:rPr>
              <a:t> vs </a:t>
            </a:r>
            <a:r>
              <a:rPr lang="it-IT" sz="4400" err="1">
                <a:solidFill>
                  <a:schemeClr val="accent1"/>
                </a:solidFill>
              </a:rPr>
              <a:t>Exact</a:t>
            </a:r>
            <a:r>
              <a:rPr lang="it-IT" sz="4400">
                <a:solidFill>
                  <a:schemeClr val="accent1"/>
                </a:solidFill>
              </a:rPr>
              <a:t> </a:t>
            </a:r>
            <a:r>
              <a:rPr lang="it-IT" sz="4400" err="1">
                <a:solidFill>
                  <a:schemeClr val="accent1"/>
                </a:solidFill>
              </a:rPr>
              <a:t>Puller</a:t>
            </a:r>
            <a:r>
              <a:rPr lang="it-IT" sz="4400">
                <a:solidFill>
                  <a:schemeClr val="accent1"/>
                </a:solidFill>
              </a:rPr>
              <a:t> on TS</a:t>
            </a:r>
            <a:endParaRPr lang="it-IT">
              <a:solidFill>
                <a:schemeClr val="accent1"/>
              </a:solidFill>
            </a:endParaRPr>
          </a:p>
        </p:txBody>
      </p:sp>
      <p:sp>
        <p:nvSpPr>
          <p:cNvPr id="3" name="Segnaposto contenuto 2">
            <a:extLst>
              <a:ext uri="{FF2B5EF4-FFF2-40B4-BE49-F238E27FC236}">
                <a16:creationId xmlns:a16="http://schemas.microsoft.com/office/drawing/2014/main" id="{5B587449-CF41-14E9-D4D5-F077792E2A10}"/>
              </a:ext>
            </a:extLst>
          </p:cNvPr>
          <p:cNvSpPr>
            <a:spLocks noGrp="1"/>
          </p:cNvSpPr>
          <p:nvPr>
            <p:ph idx="1"/>
          </p:nvPr>
        </p:nvSpPr>
        <p:spPr>
          <a:xfrm>
            <a:off x="838200" y="1531335"/>
            <a:ext cx="10950677" cy="779923"/>
          </a:xfrm>
        </p:spPr>
        <p:txBody>
          <a:bodyPr>
            <a:noAutofit/>
          </a:bodyPr>
          <a:lstStyle/>
          <a:p>
            <a:pPr marL="0" indent="0">
              <a:buNone/>
            </a:pPr>
            <a:r>
              <a:rPr lang="it-IT" sz="2000"/>
              <a:t>By </a:t>
            </a:r>
            <a:r>
              <a:rPr lang="it-IT" sz="2000" err="1"/>
              <a:t>using</a:t>
            </a:r>
            <a:r>
              <a:rPr lang="it-IT" sz="2000"/>
              <a:t> a brute force </a:t>
            </a:r>
            <a:r>
              <a:rPr lang="it-IT" sz="2000" err="1"/>
              <a:t>approach</a:t>
            </a:r>
            <a:r>
              <a:rPr lang="it-IT" sz="2000"/>
              <a:t> we are </a:t>
            </a:r>
            <a:r>
              <a:rPr lang="it-IT" sz="2000" err="1"/>
              <a:t>able</a:t>
            </a:r>
            <a:r>
              <a:rPr lang="it-IT" sz="2000"/>
              <a:t> to </a:t>
            </a:r>
            <a:r>
              <a:rPr lang="it-IT" sz="2000" err="1"/>
              <a:t>significantly</a:t>
            </a:r>
            <a:r>
              <a:rPr lang="it-IT" sz="2000"/>
              <a:t> reduce </a:t>
            </a:r>
            <a:r>
              <a:rPr lang="it-IT" sz="2000" err="1"/>
              <a:t>both</a:t>
            </a:r>
            <a:r>
              <a:rPr lang="it-IT" sz="2000"/>
              <a:t> the mean and the variance of the </a:t>
            </a:r>
            <a:r>
              <a:rPr lang="it-IT" sz="2000" err="1"/>
              <a:t>pseudoregret</a:t>
            </a:r>
            <a:r>
              <a:rPr lang="it-IT" sz="2000"/>
              <a:t> of Thompson Sampling. </a:t>
            </a:r>
            <a:r>
              <a:rPr lang="it-IT" sz="2000" err="1"/>
              <a:t>However</a:t>
            </a:r>
            <a:r>
              <a:rPr lang="it-IT" sz="2000"/>
              <a:t>, </a:t>
            </a:r>
            <a:r>
              <a:rPr lang="it-IT" sz="2000" err="1"/>
              <a:t>this</a:t>
            </a:r>
            <a:r>
              <a:rPr lang="it-IT" sz="2000"/>
              <a:t> </a:t>
            </a:r>
            <a:r>
              <a:rPr lang="it-IT" sz="2000" err="1"/>
              <a:t>is</a:t>
            </a:r>
            <a:r>
              <a:rPr lang="it-IT" sz="2000"/>
              <a:t> </a:t>
            </a:r>
            <a:r>
              <a:rPr lang="it-IT" sz="2000" err="1"/>
              <a:t>feasible</a:t>
            </a:r>
            <a:r>
              <a:rPr lang="it-IT" sz="2000"/>
              <a:t> </a:t>
            </a:r>
            <a:r>
              <a:rPr lang="it-IT" sz="2000" err="1"/>
              <a:t>only</a:t>
            </a:r>
            <a:r>
              <a:rPr lang="it-IT" sz="2000"/>
              <a:t> on small scale </a:t>
            </a:r>
            <a:r>
              <a:rPr lang="it-IT" sz="2000" err="1"/>
              <a:t>problems</a:t>
            </a:r>
            <a:r>
              <a:rPr lang="it-IT" sz="2000"/>
              <a:t>.</a:t>
            </a:r>
          </a:p>
        </p:txBody>
      </p:sp>
      <p:sp>
        <p:nvSpPr>
          <p:cNvPr id="4" name="Segnaposto numero diapositiva 3">
            <a:extLst>
              <a:ext uri="{FF2B5EF4-FFF2-40B4-BE49-F238E27FC236}">
                <a16:creationId xmlns:a16="http://schemas.microsoft.com/office/drawing/2014/main" id="{95507DDF-367B-348F-7B6E-53CB24045FCD}"/>
              </a:ext>
            </a:extLst>
          </p:cNvPr>
          <p:cNvSpPr>
            <a:spLocks noGrp="1"/>
          </p:cNvSpPr>
          <p:nvPr>
            <p:ph type="sldNum" sz="quarter" idx="12"/>
          </p:nvPr>
        </p:nvSpPr>
        <p:spPr/>
        <p:txBody>
          <a:bodyPr/>
          <a:lstStyle/>
          <a:p>
            <a:fld id="{61C956A2-680A-48D7-A037-C726CE4ABA8D}" type="slidenum">
              <a:rPr lang="it-IT" smtClean="0"/>
              <a:t>51</a:t>
            </a:fld>
            <a:endParaRPr lang="it-IT"/>
          </a:p>
        </p:txBody>
      </p:sp>
      <p:sp>
        <p:nvSpPr>
          <p:cNvPr id="12" name="CasellaDiTesto 11">
            <a:extLst>
              <a:ext uri="{FF2B5EF4-FFF2-40B4-BE49-F238E27FC236}">
                <a16:creationId xmlns:a16="http://schemas.microsoft.com/office/drawing/2014/main" id="{D5B5F1AE-0E46-3A7B-8E5D-CCA2381A40BE}"/>
              </a:ext>
            </a:extLst>
          </p:cNvPr>
          <p:cNvSpPr txBox="1"/>
          <p:nvPr/>
        </p:nvSpPr>
        <p:spPr>
          <a:xfrm>
            <a:off x="738140" y="6085914"/>
            <a:ext cx="5180882" cy="369332"/>
          </a:xfrm>
          <a:prstGeom prst="rect">
            <a:avLst/>
          </a:prstGeom>
          <a:noFill/>
        </p:spPr>
        <p:txBody>
          <a:bodyPr wrap="square" rtlCol="0">
            <a:spAutoFit/>
          </a:bodyPr>
          <a:lstStyle/>
          <a:p>
            <a:pPr algn="ctr"/>
            <a:r>
              <a:rPr lang="it-IT" err="1">
                <a:latin typeface="Times New Roman" panose="02020603050405020304" pitchFamily="18" charset="0"/>
              </a:rPr>
              <a:t>Pseudoregret</a:t>
            </a:r>
            <a:r>
              <a:rPr lang="it-IT">
                <a:latin typeface="Times New Roman" panose="02020603050405020304" pitchFamily="18" charset="0"/>
              </a:rPr>
              <a:t> trend </a:t>
            </a:r>
            <a:r>
              <a:rPr lang="it-IT" err="1">
                <a:latin typeface="Times New Roman" panose="02020603050405020304" pitchFamily="18" charset="0"/>
              </a:rPr>
              <a:t>using</a:t>
            </a:r>
            <a:r>
              <a:rPr lang="it-IT">
                <a:latin typeface="Times New Roman" panose="02020603050405020304" pitchFamily="18" charset="0"/>
              </a:rPr>
              <a:t> </a:t>
            </a:r>
            <a:r>
              <a:rPr lang="it-IT" err="1">
                <a:latin typeface="Times New Roman" panose="02020603050405020304" pitchFamily="18" charset="0"/>
              </a:rPr>
              <a:t>greedy</a:t>
            </a:r>
            <a:r>
              <a:rPr lang="it-IT">
                <a:latin typeface="Times New Roman" panose="02020603050405020304" pitchFamily="18" charset="0"/>
              </a:rPr>
              <a:t> </a:t>
            </a:r>
            <a:r>
              <a:rPr lang="it-IT" err="1">
                <a:latin typeface="Times New Roman" panose="02020603050405020304" pitchFamily="18" charset="0"/>
              </a:rPr>
              <a:t>exact</a:t>
            </a:r>
            <a:r>
              <a:rPr lang="it-IT">
                <a:latin typeface="Times New Roman" panose="02020603050405020304" pitchFamily="18" charset="0"/>
              </a:rPr>
              <a:t> price </a:t>
            </a:r>
            <a:r>
              <a:rPr lang="it-IT" err="1">
                <a:latin typeface="Times New Roman" panose="02020603050405020304" pitchFamily="18" charset="0"/>
              </a:rPr>
              <a:t>decision</a:t>
            </a:r>
            <a:r>
              <a:rPr lang="it-IT">
                <a:latin typeface="Times New Roman" panose="02020603050405020304" pitchFamily="18" charset="0"/>
              </a:rPr>
              <a:t>.</a:t>
            </a:r>
          </a:p>
        </p:txBody>
      </p:sp>
      <p:sp>
        <p:nvSpPr>
          <p:cNvPr id="13" name="CasellaDiTesto 12">
            <a:extLst>
              <a:ext uri="{FF2B5EF4-FFF2-40B4-BE49-F238E27FC236}">
                <a16:creationId xmlns:a16="http://schemas.microsoft.com/office/drawing/2014/main" id="{C9077CB1-98A9-A4A0-FF6E-CD10F673DA62}"/>
              </a:ext>
            </a:extLst>
          </p:cNvPr>
          <p:cNvSpPr txBox="1"/>
          <p:nvPr/>
        </p:nvSpPr>
        <p:spPr>
          <a:xfrm>
            <a:off x="6201103" y="6075828"/>
            <a:ext cx="5444359" cy="369332"/>
          </a:xfrm>
          <a:prstGeom prst="rect">
            <a:avLst/>
          </a:prstGeom>
          <a:noFill/>
        </p:spPr>
        <p:txBody>
          <a:bodyPr wrap="square" rtlCol="0">
            <a:spAutoFit/>
          </a:bodyPr>
          <a:lstStyle/>
          <a:p>
            <a:pPr algn="ctr"/>
            <a:r>
              <a:rPr lang="it-IT" err="1">
                <a:latin typeface="Times New Roman" panose="02020603050405020304" pitchFamily="18" charset="0"/>
              </a:rPr>
              <a:t>Pseudoregret</a:t>
            </a:r>
            <a:r>
              <a:rPr lang="it-IT">
                <a:latin typeface="Times New Roman" panose="02020603050405020304" pitchFamily="18" charset="0"/>
              </a:rPr>
              <a:t> trend </a:t>
            </a:r>
            <a:r>
              <a:rPr lang="it-IT" err="1">
                <a:latin typeface="Times New Roman" panose="02020603050405020304" pitchFamily="18" charset="0"/>
              </a:rPr>
              <a:t>using</a:t>
            </a:r>
            <a:r>
              <a:rPr lang="it-IT">
                <a:latin typeface="Times New Roman" panose="02020603050405020304" pitchFamily="18" charset="0"/>
              </a:rPr>
              <a:t> brute force </a:t>
            </a:r>
            <a:r>
              <a:rPr lang="it-IT" err="1">
                <a:latin typeface="Times New Roman" panose="02020603050405020304" pitchFamily="18" charset="0"/>
              </a:rPr>
              <a:t>exact</a:t>
            </a:r>
            <a:r>
              <a:rPr lang="it-IT">
                <a:latin typeface="Times New Roman" panose="02020603050405020304" pitchFamily="18" charset="0"/>
              </a:rPr>
              <a:t> price </a:t>
            </a:r>
            <a:r>
              <a:rPr lang="it-IT" err="1">
                <a:latin typeface="Times New Roman" panose="02020603050405020304" pitchFamily="18" charset="0"/>
              </a:rPr>
              <a:t>decision</a:t>
            </a:r>
            <a:r>
              <a:rPr lang="it-IT">
                <a:latin typeface="Times New Roman" panose="02020603050405020304" pitchFamily="18" charset="0"/>
              </a:rPr>
              <a:t>.</a:t>
            </a:r>
          </a:p>
        </p:txBody>
      </p:sp>
      <p:pic>
        <p:nvPicPr>
          <p:cNvPr id="11" name="Immagine 10">
            <a:extLst>
              <a:ext uri="{FF2B5EF4-FFF2-40B4-BE49-F238E27FC236}">
                <a16:creationId xmlns:a16="http://schemas.microsoft.com/office/drawing/2014/main" id="{7FA3C648-C08A-165F-6F8A-9BC236CF7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96316"/>
            <a:ext cx="4854675" cy="3641006"/>
          </a:xfrm>
          <a:prstGeom prst="rect">
            <a:avLst/>
          </a:prstGeom>
        </p:spPr>
      </p:pic>
      <p:pic>
        <p:nvPicPr>
          <p:cNvPr id="14" name="Immagine 13">
            <a:extLst>
              <a:ext uri="{FF2B5EF4-FFF2-40B4-BE49-F238E27FC236}">
                <a16:creationId xmlns:a16="http://schemas.microsoft.com/office/drawing/2014/main" id="{B51E5B88-309D-F286-A295-3269FD4F1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022" y="2296316"/>
            <a:ext cx="4854675" cy="3641006"/>
          </a:xfrm>
          <a:prstGeom prst="rect">
            <a:avLst/>
          </a:prstGeom>
        </p:spPr>
      </p:pic>
    </p:spTree>
    <p:extLst>
      <p:ext uri="{BB962C8B-B14F-4D97-AF65-F5344CB8AC3E}">
        <p14:creationId xmlns:p14="http://schemas.microsoft.com/office/powerpoint/2010/main" val="718225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8C4725FD-A1FB-0A44-D45B-1AAD01CCB91E}"/>
              </a:ext>
            </a:extLst>
          </p:cNvPr>
          <p:cNvSpPr>
            <a:spLocks noGrp="1"/>
          </p:cNvSpPr>
          <p:nvPr>
            <p:ph type="title"/>
          </p:nvPr>
        </p:nvSpPr>
        <p:spPr/>
        <p:txBody>
          <a:bodyPr/>
          <a:lstStyle/>
          <a:p>
            <a:r>
              <a:rPr lang="it-IT"/>
              <a:t>6. </a:t>
            </a:r>
            <a:r>
              <a:rPr lang="it-IT" sz="4400" err="1">
                <a:solidFill>
                  <a:schemeClr val="accent1"/>
                </a:solidFill>
              </a:rPr>
              <a:t>Results</a:t>
            </a:r>
            <a:r>
              <a:rPr lang="it-IT" sz="4400">
                <a:solidFill>
                  <a:schemeClr val="accent1"/>
                </a:solidFill>
              </a:rPr>
              <a:t>: UCB vs TS</a:t>
            </a:r>
            <a:endParaRPr lang="it-IT">
              <a:solidFill>
                <a:schemeClr val="accent1"/>
              </a:solidFill>
            </a:endParaRPr>
          </a:p>
        </p:txBody>
      </p:sp>
      <p:sp>
        <p:nvSpPr>
          <p:cNvPr id="3" name="Segnaposto contenuto 2">
            <a:extLst>
              <a:ext uri="{FF2B5EF4-FFF2-40B4-BE49-F238E27FC236}">
                <a16:creationId xmlns:a16="http://schemas.microsoft.com/office/drawing/2014/main" id="{798EF292-9B7E-D67E-7FD1-2246F1D0D605}"/>
              </a:ext>
            </a:extLst>
          </p:cNvPr>
          <p:cNvSpPr>
            <a:spLocks noGrp="1"/>
          </p:cNvSpPr>
          <p:nvPr>
            <p:ph idx="1"/>
          </p:nvPr>
        </p:nvSpPr>
        <p:spPr>
          <a:xfrm>
            <a:off x="838200" y="1690688"/>
            <a:ext cx="10515600" cy="649389"/>
          </a:xfrm>
        </p:spPr>
        <p:txBody>
          <a:bodyPr>
            <a:normAutofit/>
          </a:bodyPr>
          <a:lstStyle/>
          <a:p>
            <a:pPr marL="0" indent="0">
              <a:buNone/>
            </a:pPr>
            <a:r>
              <a:rPr lang="it-IT" sz="2000"/>
              <a:t>We compare the performances of a </a:t>
            </a:r>
            <a:r>
              <a:rPr lang="it-IT" sz="2000" err="1"/>
              <a:t>UCB-based</a:t>
            </a:r>
            <a:r>
              <a:rPr lang="it-IT" sz="2000"/>
              <a:t> </a:t>
            </a:r>
            <a:r>
              <a:rPr lang="it-IT" sz="2000" err="1"/>
              <a:t>learner</a:t>
            </a:r>
            <a:r>
              <a:rPr lang="it-IT" sz="2000"/>
              <a:t> and a </a:t>
            </a:r>
            <a:r>
              <a:rPr lang="it-IT" sz="2000" err="1"/>
              <a:t>TS_based</a:t>
            </a:r>
            <a:r>
              <a:rPr lang="it-IT" sz="2000"/>
              <a:t> </a:t>
            </a:r>
            <a:r>
              <a:rPr lang="it-IT" sz="2000" err="1"/>
              <a:t>approach</a:t>
            </a:r>
            <a:r>
              <a:rPr lang="it-IT" sz="2000"/>
              <a:t>.</a:t>
            </a:r>
          </a:p>
        </p:txBody>
      </p:sp>
      <p:sp>
        <p:nvSpPr>
          <p:cNvPr id="2" name="Segnaposto numero diapositiva 1">
            <a:extLst>
              <a:ext uri="{FF2B5EF4-FFF2-40B4-BE49-F238E27FC236}">
                <a16:creationId xmlns:a16="http://schemas.microsoft.com/office/drawing/2014/main" id="{68B814C7-B6CC-349A-E92D-915E1B224929}"/>
              </a:ext>
            </a:extLst>
          </p:cNvPr>
          <p:cNvSpPr>
            <a:spLocks noGrp="1"/>
          </p:cNvSpPr>
          <p:nvPr>
            <p:ph type="sldNum" sz="quarter" idx="12"/>
          </p:nvPr>
        </p:nvSpPr>
        <p:spPr/>
        <p:txBody>
          <a:bodyPr/>
          <a:lstStyle/>
          <a:p>
            <a:fld id="{61C956A2-680A-48D7-A037-C726CE4ABA8D}" type="slidenum">
              <a:rPr lang="it-IT" smtClean="0"/>
              <a:t>52</a:t>
            </a:fld>
            <a:endParaRPr lang="it-IT"/>
          </a:p>
        </p:txBody>
      </p:sp>
      <p:pic>
        <p:nvPicPr>
          <p:cNvPr id="4" name="Immagine 3">
            <a:extLst>
              <a:ext uri="{FF2B5EF4-FFF2-40B4-BE49-F238E27FC236}">
                <a16:creationId xmlns:a16="http://schemas.microsoft.com/office/drawing/2014/main" id="{B5E3A17C-D532-5EFE-8531-CD4E69F3E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40077"/>
            <a:ext cx="5032433" cy="3323304"/>
          </a:xfrm>
          <a:prstGeom prst="rect">
            <a:avLst/>
          </a:prstGeom>
        </p:spPr>
      </p:pic>
      <p:sp>
        <p:nvSpPr>
          <p:cNvPr id="9" name="CasellaDiTesto 8">
            <a:extLst>
              <a:ext uri="{FF2B5EF4-FFF2-40B4-BE49-F238E27FC236}">
                <a16:creationId xmlns:a16="http://schemas.microsoft.com/office/drawing/2014/main" id="{30A4BD26-DF09-0B0F-F1E5-CCEE0C1DF7EA}"/>
              </a:ext>
            </a:extLst>
          </p:cNvPr>
          <p:cNvSpPr txBox="1"/>
          <p:nvPr/>
        </p:nvSpPr>
        <p:spPr>
          <a:xfrm>
            <a:off x="2200142" y="5786424"/>
            <a:ext cx="3227264" cy="369332"/>
          </a:xfrm>
          <a:prstGeom prst="rect">
            <a:avLst/>
          </a:prstGeom>
          <a:noFill/>
        </p:spPr>
        <p:txBody>
          <a:bodyPr wrap="square" rtlCol="0">
            <a:spAutoFit/>
          </a:bodyPr>
          <a:lstStyle/>
          <a:p>
            <a:pPr algn="ctr"/>
            <a:r>
              <a:rPr lang="it-IT">
                <a:latin typeface="Times New Roman" panose="02020603050405020304" pitchFamily="18" charset="0"/>
              </a:rPr>
              <a:t>UCB </a:t>
            </a:r>
            <a:r>
              <a:rPr lang="it-IT" err="1">
                <a:latin typeface="Times New Roman" panose="02020603050405020304" pitchFamily="18" charset="0"/>
              </a:rPr>
              <a:t>based</a:t>
            </a:r>
            <a:r>
              <a:rPr lang="it-IT">
                <a:latin typeface="Times New Roman" panose="02020603050405020304" pitchFamily="18" charset="0"/>
              </a:rPr>
              <a:t> </a:t>
            </a:r>
            <a:r>
              <a:rPr lang="it-IT" err="1">
                <a:latin typeface="Times New Roman" panose="02020603050405020304" pitchFamily="18" charset="0"/>
              </a:rPr>
              <a:t>learner</a:t>
            </a:r>
            <a:r>
              <a:rPr lang="it-IT">
                <a:latin typeface="Times New Roman" panose="02020603050405020304" pitchFamily="18" charset="0"/>
              </a:rPr>
              <a:t> profit trend.</a:t>
            </a:r>
          </a:p>
        </p:txBody>
      </p:sp>
      <p:sp>
        <p:nvSpPr>
          <p:cNvPr id="13" name="CasellaDiTesto 12">
            <a:extLst>
              <a:ext uri="{FF2B5EF4-FFF2-40B4-BE49-F238E27FC236}">
                <a16:creationId xmlns:a16="http://schemas.microsoft.com/office/drawing/2014/main" id="{7E94318B-3A71-AF6D-F121-7EEFEC9061A3}"/>
              </a:ext>
            </a:extLst>
          </p:cNvPr>
          <p:cNvSpPr txBox="1"/>
          <p:nvPr/>
        </p:nvSpPr>
        <p:spPr>
          <a:xfrm>
            <a:off x="7036758" y="5786424"/>
            <a:ext cx="3147684" cy="369332"/>
          </a:xfrm>
          <a:prstGeom prst="rect">
            <a:avLst/>
          </a:prstGeom>
          <a:noFill/>
        </p:spPr>
        <p:txBody>
          <a:bodyPr wrap="square" rtlCol="0">
            <a:spAutoFit/>
          </a:bodyPr>
          <a:lstStyle/>
          <a:p>
            <a:pPr algn="ctr"/>
            <a:r>
              <a:rPr lang="it-IT">
                <a:latin typeface="Times New Roman" panose="02020603050405020304" pitchFamily="18" charset="0"/>
              </a:rPr>
              <a:t>TS </a:t>
            </a:r>
            <a:r>
              <a:rPr lang="it-IT" err="1">
                <a:latin typeface="Times New Roman" panose="02020603050405020304" pitchFamily="18" charset="0"/>
              </a:rPr>
              <a:t>based</a:t>
            </a:r>
            <a:r>
              <a:rPr lang="it-IT">
                <a:latin typeface="Times New Roman" panose="02020603050405020304" pitchFamily="18" charset="0"/>
              </a:rPr>
              <a:t> </a:t>
            </a:r>
            <a:r>
              <a:rPr lang="it-IT" err="1">
                <a:latin typeface="Times New Roman" panose="02020603050405020304" pitchFamily="18" charset="0"/>
              </a:rPr>
              <a:t>learner</a:t>
            </a:r>
            <a:r>
              <a:rPr lang="it-IT">
                <a:latin typeface="Times New Roman" panose="02020603050405020304" pitchFamily="18" charset="0"/>
              </a:rPr>
              <a:t> profit trend.</a:t>
            </a:r>
          </a:p>
        </p:txBody>
      </p:sp>
      <p:pic>
        <p:nvPicPr>
          <p:cNvPr id="10" name="Immagine 9">
            <a:extLst>
              <a:ext uri="{FF2B5EF4-FFF2-40B4-BE49-F238E27FC236}">
                <a16:creationId xmlns:a16="http://schemas.microsoft.com/office/drawing/2014/main" id="{14754B5F-B023-390D-8214-259C3A6C5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74490"/>
            <a:ext cx="5032433" cy="3254478"/>
          </a:xfrm>
          <a:prstGeom prst="rect">
            <a:avLst/>
          </a:prstGeom>
        </p:spPr>
      </p:pic>
    </p:spTree>
    <p:extLst>
      <p:ext uri="{BB962C8B-B14F-4D97-AF65-F5344CB8AC3E}">
        <p14:creationId xmlns:p14="http://schemas.microsoft.com/office/powerpoint/2010/main" val="3935919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8C4725FD-A1FB-0A44-D45B-1AAD01CCB91E}"/>
              </a:ext>
            </a:extLst>
          </p:cNvPr>
          <p:cNvSpPr>
            <a:spLocks noGrp="1"/>
          </p:cNvSpPr>
          <p:nvPr>
            <p:ph type="title"/>
          </p:nvPr>
        </p:nvSpPr>
        <p:spPr/>
        <p:txBody>
          <a:bodyPr/>
          <a:lstStyle/>
          <a:p>
            <a:r>
              <a:rPr lang="it-IT"/>
              <a:t>6. </a:t>
            </a:r>
            <a:r>
              <a:rPr lang="it-IT" sz="4400" err="1">
                <a:solidFill>
                  <a:schemeClr val="accent1"/>
                </a:solidFill>
              </a:rPr>
              <a:t>Results</a:t>
            </a:r>
            <a:r>
              <a:rPr lang="it-IT" sz="4400">
                <a:solidFill>
                  <a:schemeClr val="accent1"/>
                </a:solidFill>
              </a:rPr>
              <a:t>: UCB vs TS</a:t>
            </a:r>
            <a:endParaRPr lang="it-IT">
              <a:solidFill>
                <a:schemeClr val="accent1"/>
              </a:solidFill>
            </a:endParaRPr>
          </a:p>
        </p:txBody>
      </p:sp>
      <p:sp>
        <p:nvSpPr>
          <p:cNvPr id="3" name="Segnaposto contenuto 2">
            <a:extLst>
              <a:ext uri="{FF2B5EF4-FFF2-40B4-BE49-F238E27FC236}">
                <a16:creationId xmlns:a16="http://schemas.microsoft.com/office/drawing/2014/main" id="{798EF292-9B7E-D67E-7FD1-2246F1D0D605}"/>
              </a:ext>
            </a:extLst>
          </p:cNvPr>
          <p:cNvSpPr>
            <a:spLocks noGrp="1"/>
          </p:cNvSpPr>
          <p:nvPr>
            <p:ph idx="1"/>
          </p:nvPr>
        </p:nvSpPr>
        <p:spPr>
          <a:xfrm>
            <a:off x="838200" y="1690688"/>
            <a:ext cx="10515600" cy="649389"/>
          </a:xfrm>
        </p:spPr>
        <p:txBody>
          <a:bodyPr>
            <a:normAutofit/>
          </a:bodyPr>
          <a:lstStyle/>
          <a:p>
            <a:pPr marL="0" indent="0">
              <a:buNone/>
            </a:pPr>
            <a:r>
              <a:rPr lang="it-IT" sz="2000"/>
              <a:t>Performances are comparable, </a:t>
            </a:r>
            <a:r>
              <a:rPr lang="it-IT" sz="2000" err="1"/>
              <a:t>but</a:t>
            </a:r>
            <a:r>
              <a:rPr lang="it-IT" sz="2000"/>
              <a:t> Thompson Sampler </a:t>
            </a:r>
            <a:r>
              <a:rPr lang="it-IT" sz="2000" err="1"/>
              <a:t>outperforms</a:t>
            </a:r>
            <a:r>
              <a:rPr lang="it-IT" sz="2000"/>
              <a:t> UCB, </a:t>
            </a:r>
            <a:r>
              <a:rPr lang="it-IT" sz="2000" err="1"/>
              <a:t>as</a:t>
            </a:r>
            <a:r>
              <a:rPr lang="it-IT" sz="2000"/>
              <a:t> </a:t>
            </a:r>
            <a:r>
              <a:rPr lang="it-IT" sz="2000" err="1"/>
              <a:t>expected</a:t>
            </a:r>
            <a:r>
              <a:rPr lang="it-IT" sz="2000"/>
              <a:t> per </a:t>
            </a:r>
            <a:r>
              <a:rPr lang="it-IT" sz="2000" err="1"/>
              <a:t>theoretical</a:t>
            </a:r>
            <a:r>
              <a:rPr lang="it-IT" sz="2000"/>
              <a:t> </a:t>
            </a:r>
            <a:r>
              <a:rPr lang="it-IT" sz="2000" err="1"/>
              <a:t>results</a:t>
            </a:r>
            <a:r>
              <a:rPr lang="it-IT" sz="2000"/>
              <a:t>.</a:t>
            </a:r>
          </a:p>
        </p:txBody>
      </p:sp>
      <p:sp>
        <p:nvSpPr>
          <p:cNvPr id="2" name="Segnaposto numero diapositiva 1">
            <a:extLst>
              <a:ext uri="{FF2B5EF4-FFF2-40B4-BE49-F238E27FC236}">
                <a16:creationId xmlns:a16="http://schemas.microsoft.com/office/drawing/2014/main" id="{A8FF0C46-661E-E7E5-BA59-20ED835F9B2D}"/>
              </a:ext>
            </a:extLst>
          </p:cNvPr>
          <p:cNvSpPr>
            <a:spLocks noGrp="1"/>
          </p:cNvSpPr>
          <p:nvPr>
            <p:ph type="sldNum" sz="quarter" idx="12"/>
          </p:nvPr>
        </p:nvSpPr>
        <p:spPr/>
        <p:txBody>
          <a:bodyPr/>
          <a:lstStyle/>
          <a:p>
            <a:fld id="{61C956A2-680A-48D7-A037-C726CE4ABA8D}" type="slidenum">
              <a:rPr lang="it-IT" smtClean="0"/>
              <a:t>53</a:t>
            </a:fld>
            <a:endParaRPr lang="it-IT"/>
          </a:p>
        </p:txBody>
      </p:sp>
      <p:sp>
        <p:nvSpPr>
          <p:cNvPr id="9" name="CasellaDiTesto 8">
            <a:extLst>
              <a:ext uri="{FF2B5EF4-FFF2-40B4-BE49-F238E27FC236}">
                <a16:creationId xmlns:a16="http://schemas.microsoft.com/office/drawing/2014/main" id="{30A4BD26-DF09-0B0F-F1E5-CCEE0C1DF7EA}"/>
              </a:ext>
            </a:extLst>
          </p:cNvPr>
          <p:cNvSpPr txBox="1"/>
          <p:nvPr/>
        </p:nvSpPr>
        <p:spPr>
          <a:xfrm>
            <a:off x="1634190" y="5827762"/>
            <a:ext cx="3272527" cy="369332"/>
          </a:xfrm>
          <a:prstGeom prst="rect">
            <a:avLst/>
          </a:prstGeom>
          <a:noFill/>
        </p:spPr>
        <p:txBody>
          <a:bodyPr wrap="square" rtlCol="0">
            <a:spAutoFit/>
          </a:bodyPr>
          <a:lstStyle/>
          <a:p>
            <a:pPr algn="ctr"/>
            <a:r>
              <a:rPr lang="it-IT">
                <a:latin typeface="Times New Roman" panose="02020603050405020304" pitchFamily="18" charset="0"/>
              </a:rPr>
              <a:t>UCB </a:t>
            </a:r>
            <a:r>
              <a:rPr lang="it-IT" err="1">
                <a:latin typeface="Times New Roman" panose="02020603050405020304" pitchFamily="18" charset="0"/>
              </a:rPr>
              <a:t>based</a:t>
            </a:r>
            <a:r>
              <a:rPr lang="it-IT">
                <a:latin typeface="Times New Roman" panose="02020603050405020304" pitchFamily="18" charset="0"/>
              </a:rPr>
              <a:t> </a:t>
            </a:r>
            <a:r>
              <a:rPr lang="it-IT" err="1">
                <a:latin typeface="Times New Roman" panose="02020603050405020304" pitchFamily="18" charset="0"/>
              </a:rPr>
              <a:t>learner</a:t>
            </a:r>
            <a:r>
              <a:rPr lang="it-IT">
                <a:latin typeface="Times New Roman" panose="02020603050405020304" pitchFamily="18" charset="0"/>
              </a:rPr>
              <a:t> profit trend.</a:t>
            </a:r>
          </a:p>
        </p:txBody>
      </p:sp>
      <p:pic>
        <p:nvPicPr>
          <p:cNvPr id="8" name="Immagine 7">
            <a:extLst>
              <a:ext uri="{FF2B5EF4-FFF2-40B4-BE49-F238E27FC236}">
                <a16:creationId xmlns:a16="http://schemas.microsoft.com/office/drawing/2014/main" id="{90448F9A-C81D-C164-F659-DA886D550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340077"/>
            <a:ext cx="4864511" cy="3323304"/>
          </a:xfrm>
          <a:prstGeom prst="rect">
            <a:avLst/>
          </a:prstGeom>
        </p:spPr>
      </p:pic>
      <p:sp>
        <p:nvSpPr>
          <p:cNvPr id="10" name="CasellaDiTesto 9">
            <a:extLst>
              <a:ext uri="{FF2B5EF4-FFF2-40B4-BE49-F238E27FC236}">
                <a16:creationId xmlns:a16="http://schemas.microsoft.com/office/drawing/2014/main" id="{CAC43C80-7BF6-2C92-DC01-0A5638FC5505}"/>
              </a:ext>
            </a:extLst>
          </p:cNvPr>
          <p:cNvSpPr txBox="1"/>
          <p:nvPr/>
        </p:nvSpPr>
        <p:spPr>
          <a:xfrm>
            <a:off x="6278307" y="5827762"/>
            <a:ext cx="4119716" cy="369332"/>
          </a:xfrm>
          <a:prstGeom prst="rect">
            <a:avLst/>
          </a:prstGeom>
          <a:noFill/>
        </p:spPr>
        <p:txBody>
          <a:bodyPr wrap="square" rtlCol="0">
            <a:spAutoFit/>
          </a:bodyPr>
          <a:lstStyle/>
          <a:p>
            <a:pPr algn="ctr"/>
            <a:r>
              <a:rPr lang="it-IT">
                <a:latin typeface="Times New Roman" panose="02020603050405020304" pitchFamily="18" charset="0"/>
              </a:rPr>
              <a:t>TS </a:t>
            </a:r>
            <a:r>
              <a:rPr lang="it-IT" err="1">
                <a:latin typeface="Times New Roman" panose="02020603050405020304" pitchFamily="18" charset="0"/>
              </a:rPr>
              <a:t>based</a:t>
            </a:r>
            <a:r>
              <a:rPr lang="it-IT">
                <a:latin typeface="Times New Roman" panose="02020603050405020304" pitchFamily="18" charset="0"/>
              </a:rPr>
              <a:t> </a:t>
            </a:r>
            <a:r>
              <a:rPr lang="it-IT" err="1">
                <a:latin typeface="Times New Roman" panose="02020603050405020304" pitchFamily="18" charset="0"/>
              </a:rPr>
              <a:t>learner</a:t>
            </a:r>
            <a:r>
              <a:rPr lang="it-IT">
                <a:latin typeface="Times New Roman" panose="02020603050405020304" pitchFamily="18" charset="0"/>
              </a:rPr>
              <a:t> profit trend.</a:t>
            </a:r>
          </a:p>
        </p:txBody>
      </p:sp>
      <p:pic>
        <p:nvPicPr>
          <p:cNvPr id="13" name="Immagine 12">
            <a:extLst>
              <a:ext uri="{FF2B5EF4-FFF2-40B4-BE49-F238E27FC236}">
                <a16:creationId xmlns:a16="http://schemas.microsoft.com/office/drawing/2014/main" id="{A9BB8173-9A16-2394-313F-8E6D76BF1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710" y="2349408"/>
            <a:ext cx="5270910" cy="3323305"/>
          </a:xfrm>
          <a:prstGeom prst="rect">
            <a:avLst/>
          </a:prstGeom>
        </p:spPr>
      </p:pic>
    </p:spTree>
    <p:extLst>
      <p:ext uri="{BB962C8B-B14F-4D97-AF65-F5344CB8AC3E}">
        <p14:creationId xmlns:p14="http://schemas.microsoft.com/office/powerpoint/2010/main" val="3337457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3E09B39-3292-11C2-6A58-27276D43C9B2}"/>
              </a:ext>
            </a:extLst>
          </p:cNvPr>
          <p:cNvSpPr>
            <a:spLocks noGrp="1"/>
          </p:cNvSpPr>
          <p:nvPr>
            <p:ph type="title"/>
          </p:nvPr>
        </p:nvSpPr>
        <p:spPr/>
        <p:txBody>
          <a:bodyPr/>
          <a:lstStyle/>
          <a:p>
            <a:r>
              <a:rPr lang="it-IT"/>
              <a:t>6. </a:t>
            </a:r>
            <a:r>
              <a:rPr lang="it-IT" err="1">
                <a:solidFill>
                  <a:schemeClr val="accent1"/>
                </a:solidFill>
              </a:rPr>
              <a:t>Conclusions</a:t>
            </a:r>
            <a:endParaRPr lang="it-IT">
              <a:solidFill>
                <a:schemeClr val="accent1"/>
              </a:solidFill>
            </a:endParaRPr>
          </a:p>
        </p:txBody>
      </p:sp>
      <p:sp>
        <p:nvSpPr>
          <p:cNvPr id="3" name="Segnaposto contenuto 2">
            <a:extLst>
              <a:ext uri="{FF2B5EF4-FFF2-40B4-BE49-F238E27FC236}">
                <a16:creationId xmlns:a16="http://schemas.microsoft.com/office/drawing/2014/main" id="{D878230C-C4EB-2782-79C5-29E52AF887D4}"/>
              </a:ext>
            </a:extLst>
          </p:cNvPr>
          <p:cNvSpPr>
            <a:spLocks noGrp="1"/>
          </p:cNvSpPr>
          <p:nvPr>
            <p:ph idx="1"/>
          </p:nvPr>
        </p:nvSpPr>
        <p:spPr/>
        <p:txBody>
          <a:bodyPr>
            <a:normAutofit/>
          </a:bodyPr>
          <a:lstStyle/>
          <a:p>
            <a:pPr>
              <a:spcBef>
                <a:spcPts val="1200"/>
              </a:spcBef>
              <a:spcAft>
                <a:spcPts val="1200"/>
              </a:spcAft>
            </a:pPr>
            <a:r>
              <a:rPr lang="it-IT" sz="2200"/>
              <a:t>In </a:t>
            </a:r>
            <a:r>
              <a:rPr lang="it-IT" sz="2200" err="1"/>
              <a:t>all</a:t>
            </a:r>
            <a:r>
              <a:rPr lang="it-IT" sz="2200"/>
              <a:t> </a:t>
            </a:r>
            <a:r>
              <a:rPr lang="it-IT" sz="2200" err="1"/>
              <a:t>cases</a:t>
            </a:r>
            <a:r>
              <a:rPr lang="it-IT" sz="2200"/>
              <a:t> the pseudo-</a:t>
            </a:r>
            <a:r>
              <a:rPr lang="it-IT" sz="2200" err="1"/>
              <a:t>regret</a:t>
            </a:r>
            <a:r>
              <a:rPr lang="it-IT" sz="2200"/>
              <a:t> </a:t>
            </a:r>
            <a:r>
              <a:rPr lang="it-IT" sz="2200" err="1"/>
              <a:t>is</a:t>
            </a:r>
            <a:r>
              <a:rPr lang="it-IT" sz="2200"/>
              <a:t> </a:t>
            </a:r>
            <a:r>
              <a:rPr lang="it-IT" sz="2200" err="1">
                <a:solidFill>
                  <a:schemeClr val="accent1"/>
                </a:solidFill>
              </a:rPr>
              <a:t>logarithmic</a:t>
            </a:r>
            <a:r>
              <a:rPr lang="it-IT" sz="2200"/>
              <a:t> in time, </a:t>
            </a:r>
            <a:r>
              <a:rPr lang="it-IT" sz="2200" err="1"/>
              <a:t>as</a:t>
            </a:r>
            <a:r>
              <a:rPr lang="it-IT" sz="2200"/>
              <a:t> </a:t>
            </a:r>
            <a:r>
              <a:rPr lang="it-IT" sz="2200" err="1"/>
              <a:t>expected</a:t>
            </a:r>
            <a:r>
              <a:rPr lang="it-IT" sz="2200"/>
              <a:t> per </a:t>
            </a:r>
            <a:r>
              <a:rPr lang="it-IT" sz="2200" err="1"/>
              <a:t>theoretical</a:t>
            </a:r>
            <a:r>
              <a:rPr lang="it-IT" sz="2200"/>
              <a:t> </a:t>
            </a:r>
            <a:r>
              <a:rPr lang="it-IT" sz="2200" err="1"/>
              <a:t>bound</a:t>
            </a:r>
            <a:r>
              <a:rPr lang="it-IT" sz="2200"/>
              <a:t>.</a:t>
            </a:r>
          </a:p>
          <a:p>
            <a:r>
              <a:rPr lang="it-IT" sz="2200"/>
              <a:t>The best </a:t>
            </a:r>
            <a:r>
              <a:rPr lang="it-IT" sz="2200" err="1"/>
              <a:t>performing</a:t>
            </a:r>
            <a:r>
              <a:rPr lang="it-IT" sz="2200"/>
              <a:t> </a:t>
            </a:r>
            <a:r>
              <a:rPr lang="it-IT" sz="2200" err="1"/>
              <a:t>algorithm</a:t>
            </a:r>
            <a:r>
              <a:rPr lang="it-IT" sz="2200"/>
              <a:t> </a:t>
            </a:r>
            <a:r>
              <a:rPr lang="it-IT" sz="2200" err="1"/>
              <a:t>is</a:t>
            </a:r>
            <a:r>
              <a:rPr lang="it-IT" sz="2200"/>
              <a:t> </a:t>
            </a:r>
            <a:r>
              <a:rPr lang="it-IT" sz="2200">
                <a:solidFill>
                  <a:schemeClr val="accent1"/>
                </a:solidFill>
              </a:rPr>
              <a:t>Thompson</a:t>
            </a:r>
            <a:r>
              <a:rPr lang="it-IT" sz="2200">
                <a:solidFill>
                  <a:srgbClr val="C00000"/>
                </a:solidFill>
              </a:rPr>
              <a:t> </a:t>
            </a:r>
            <a:r>
              <a:rPr lang="it-IT" sz="2200">
                <a:solidFill>
                  <a:schemeClr val="accent1"/>
                </a:solidFill>
              </a:rPr>
              <a:t>Sampler</a:t>
            </a:r>
            <a:r>
              <a:rPr lang="it-IT" sz="2200">
                <a:solidFill>
                  <a:srgbClr val="C00000"/>
                </a:solidFill>
              </a:rPr>
              <a:t> </a:t>
            </a:r>
            <a:r>
              <a:rPr lang="it-IT" sz="2200"/>
              <a:t>with an </a:t>
            </a:r>
            <a:r>
              <a:rPr lang="it-IT" sz="2200" err="1">
                <a:solidFill>
                  <a:schemeClr val="accent1"/>
                </a:solidFill>
              </a:rPr>
              <a:t>exact</a:t>
            </a:r>
            <a:r>
              <a:rPr lang="it-IT" sz="2200"/>
              <a:t> </a:t>
            </a:r>
            <a:r>
              <a:rPr lang="it-IT" sz="2200">
                <a:solidFill>
                  <a:schemeClr val="accent1"/>
                </a:solidFill>
              </a:rPr>
              <a:t>price</a:t>
            </a:r>
            <a:r>
              <a:rPr lang="it-IT" sz="2200"/>
              <a:t> strategy. </a:t>
            </a:r>
            <a:br>
              <a:rPr lang="it-IT" sz="2200"/>
            </a:br>
            <a:r>
              <a:rPr lang="it-IT" sz="2200" err="1"/>
              <a:t>Such</a:t>
            </a:r>
            <a:r>
              <a:rPr lang="it-IT" sz="2200"/>
              <a:t> </a:t>
            </a:r>
            <a:r>
              <a:rPr lang="it-IT" sz="2200" err="1"/>
              <a:t>approach</a:t>
            </a:r>
            <a:r>
              <a:rPr lang="it-IT" sz="2200"/>
              <a:t> </a:t>
            </a:r>
            <a:r>
              <a:rPr lang="it-IT" sz="2200" err="1"/>
              <a:t>is</a:t>
            </a:r>
            <a:r>
              <a:rPr lang="it-IT" sz="2200"/>
              <a:t> </a:t>
            </a:r>
            <a:r>
              <a:rPr lang="it-IT" sz="2200" err="1"/>
              <a:t>feasible</a:t>
            </a:r>
            <a:r>
              <a:rPr lang="it-IT" sz="2200"/>
              <a:t> thanks to the limited size of the </a:t>
            </a:r>
            <a:r>
              <a:rPr lang="it-IT" sz="2200" err="1"/>
              <a:t>problem</a:t>
            </a:r>
            <a:r>
              <a:rPr lang="it-IT" sz="2200"/>
              <a:t>. </a:t>
            </a:r>
            <a:br>
              <a:rPr lang="it-IT" sz="2200"/>
            </a:br>
            <a:r>
              <a:rPr lang="it-IT" sz="2200"/>
              <a:t>On more </a:t>
            </a:r>
            <a:r>
              <a:rPr lang="it-IT" sz="2200" err="1"/>
              <a:t>complex</a:t>
            </a:r>
            <a:r>
              <a:rPr lang="it-IT" sz="2200"/>
              <a:t> </a:t>
            </a:r>
            <a:r>
              <a:rPr lang="it-IT" sz="2200" err="1"/>
              <a:t>ones</a:t>
            </a:r>
            <a:r>
              <a:rPr lang="it-IT" sz="2200"/>
              <a:t> one </a:t>
            </a:r>
            <a:r>
              <a:rPr lang="it-IT" sz="2200" err="1"/>
              <a:t>would</a:t>
            </a:r>
            <a:r>
              <a:rPr lang="it-IT" sz="2200"/>
              <a:t> </a:t>
            </a:r>
            <a:r>
              <a:rPr lang="it-IT" sz="2200" err="1"/>
              <a:t>need</a:t>
            </a:r>
            <a:r>
              <a:rPr lang="it-IT" sz="2200"/>
              <a:t> a </a:t>
            </a:r>
            <a:r>
              <a:rPr lang="it-IT" sz="2200" err="1"/>
              <a:t>Greedy</a:t>
            </a:r>
            <a:r>
              <a:rPr lang="it-IT" sz="2200"/>
              <a:t> </a:t>
            </a:r>
            <a:r>
              <a:rPr lang="it-IT" sz="2200" err="1"/>
              <a:t>Search</a:t>
            </a:r>
            <a:r>
              <a:rPr lang="it-IT" sz="2200"/>
              <a:t> and </a:t>
            </a:r>
            <a:r>
              <a:rPr lang="it-IT" sz="2200" err="1"/>
              <a:t>possibly</a:t>
            </a:r>
            <a:r>
              <a:rPr lang="it-IT" sz="2200"/>
              <a:t> a Monte Carlo </a:t>
            </a:r>
            <a:r>
              <a:rPr lang="it-IT" sz="2200" err="1"/>
              <a:t>estimation</a:t>
            </a:r>
            <a:r>
              <a:rPr lang="it-IT" sz="2200"/>
              <a:t> of the </a:t>
            </a:r>
            <a:r>
              <a:rPr lang="it-IT" sz="2200" err="1"/>
              <a:t>expected</a:t>
            </a:r>
            <a:r>
              <a:rPr lang="it-IT" sz="2200"/>
              <a:t> profits.</a:t>
            </a:r>
          </a:p>
          <a:p>
            <a:endParaRPr lang="it-IT" sz="2200"/>
          </a:p>
        </p:txBody>
      </p:sp>
      <p:sp>
        <p:nvSpPr>
          <p:cNvPr id="2" name="Segnaposto numero diapositiva 1">
            <a:extLst>
              <a:ext uri="{FF2B5EF4-FFF2-40B4-BE49-F238E27FC236}">
                <a16:creationId xmlns:a16="http://schemas.microsoft.com/office/drawing/2014/main" id="{EEFE75B6-72E1-3675-5368-1F97C9D21B7A}"/>
              </a:ext>
            </a:extLst>
          </p:cNvPr>
          <p:cNvSpPr>
            <a:spLocks noGrp="1"/>
          </p:cNvSpPr>
          <p:nvPr>
            <p:ph type="sldNum" sz="quarter" idx="12"/>
          </p:nvPr>
        </p:nvSpPr>
        <p:spPr/>
        <p:txBody>
          <a:bodyPr/>
          <a:lstStyle/>
          <a:p>
            <a:fld id="{61C956A2-680A-48D7-A037-C726CE4ABA8D}" type="slidenum">
              <a:rPr lang="it-IT" smtClean="0"/>
              <a:t>54</a:t>
            </a:fld>
            <a:endParaRPr lang="it-IT"/>
          </a:p>
        </p:txBody>
      </p:sp>
    </p:spTree>
    <p:extLst>
      <p:ext uri="{BB962C8B-B14F-4D97-AF65-F5344CB8AC3E}">
        <p14:creationId xmlns:p14="http://schemas.microsoft.com/office/powerpoint/2010/main" val="1322441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582010" y="2528805"/>
            <a:ext cx="11027979" cy="1800389"/>
          </a:xfrm>
        </p:spPr>
        <p:txBody>
          <a:bodyPr>
            <a:normAutofit fontScale="90000"/>
          </a:bodyPr>
          <a:lstStyle/>
          <a:p>
            <a:pPr algn="ctr"/>
            <a:r>
              <a:rPr lang="it-IT">
                <a:ea typeface="Calibri Light"/>
                <a:cs typeface="Times New Roman" panose="02020603050405020304" pitchFamily="18" charset="0"/>
              </a:rPr>
              <a:t>7. </a:t>
            </a:r>
            <a:r>
              <a:rPr lang="it-IT">
                <a:solidFill>
                  <a:schemeClr val="accent1"/>
                </a:solidFill>
                <a:ea typeface="Calibri Light"/>
                <a:cs typeface="Times New Roman" panose="02020603050405020304" pitchFamily="18" charset="0"/>
              </a:rPr>
              <a:t>Learning With </a:t>
            </a:r>
            <a:r>
              <a:rPr lang="it-IT" err="1">
                <a:solidFill>
                  <a:schemeClr val="accent1"/>
                </a:solidFill>
                <a:ea typeface="Calibri Light"/>
                <a:cs typeface="Times New Roman" panose="02020603050405020304" pitchFamily="18" charset="0"/>
              </a:rPr>
              <a:t>Uncertain</a:t>
            </a:r>
            <a:r>
              <a:rPr lang="it-IT">
                <a:solidFill>
                  <a:schemeClr val="accent1"/>
                </a:solidFill>
                <a:ea typeface="Calibri Light"/>
                <a:cs typeface="Times New Roman" panose="02020603050405020304" pitchFamily="18" charset="0"/>
              </a:rPr>
              <a:t> </a:t>
            </a:r>
            <a:r>
              <a:rPr lang="it-IT" err="1">
                <a:solidFill>
                  <a:schemeClr val="accent1"/>
                </a:solidFill>
                <a:ea typeface="Calibri Light"/>
                <a:cs typeface="Times New Roman" panose="02020603050405020304" pitchFamily="18" charset="0"/>
              </a:rPr>
              <a:t>Parameters</a:t>
            </a:r>
            <a:br>
              <a:rPr lang="it-IT">
                <a:solidFill>
                  <a:schemeClr val="accent1"/>
                </a:solidFill>
                <a:ea typeface="Calibri Light"/>
                <a:cs typeface="Times New Roman" panose="02020603050405020304" pitchFamily="18" charset="0"/>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BFFD0A55-D119-9312-5754-DBA58291AE8A}"/>
              </a:ext>
            </a:extLst>
          </p:cNvPr>
          <p:cNvSpPr>
            <a:spLocks noGrp="1"/>
          </p:cNvSpPr>
          <p:nvPr>
            <p:ph type="sldNum" sz="quarter" idx="12"/>
          </p:nvPr>
        </p:nvSpPr>
        <p:spPr/>
        <p:txBody>
          <a:bodyPr/>
          <a:lstStyle/>
          <a:p>
            <a:fld id="{61C956A2-680A-48D7-A037-C726CE4ABA8D}" type="slidenum">
              <a:rPr lang="it-IT" smtClean="0"/>
              <a:t>55</a:t>
            </a:fld>
            <a:endParaRPr lang="it-IT"/>
          </a:p>
        </p:txBody>
      </p:sp>
    </p:spTree>
    <p:extLst>
      <p:ext uri="{BB962C8B-B14F-4D97-AF65-F5344CB8AC3E}">
        <p14:creationId xmlns:p14="http://schemas.microsoft.com/office/powerpoint/2010/main" val="1894016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F09EADA-130C-0ED3-EAB7-C4E1944F7178}"/>
              </a:ext>
            </a:extLst>
          </p:cNvPr>
          <p:cNvSpPr>
            <a:spLocks noGrp="1"/>
          </p:cNvSpPr>
          <p:nvPr>
            <p:ph type="title"/>
          </p:nvPr>
        </p:nvSpPr>
        <p:spPr/>
        <p:txBody>
          <a:bodyPr/>
          <a:lstStyle/>
          <a:p>
            <a:r>
              <a:rPr lang="it-IT">
                <a:ea typeface="Calibri Light"/>
                <a:cs typeface="Times New Roman" panose="02020603050405020304" pitchFamily="18" charset="0"/>
              </a:rPr>
              <a:t>7. </a:t>
            </a:r>
            <a:r>
              <a:rPr lang="it-IT" sz="4400" err="1">
                <a:solidFill>
                  <a:schemeClr val="accent1"/>
                </a:solidFill>
              </a:rPr>
              <a:t>Introduction</a:t>
            </a:r>
            <a:endParaRPr lang="it-IT">
              <a:solidFill>
                <a:schemeClr val="accent1"/>
              </a:solidFill>
            </a:endParaRPr>
          </a:p>
        </p:txBody>
      </p:sp>
      <p:sp>
        <p:nvSpPr>
          <p:cNvPr id="2" name="Segnaposto numero diapositiva 1">
            <a:extLst>
              <a:ext uri="{FF2B5EF4-FFF2-40B4-BE49-F238E27FC236}">
                <a16:creationId xmlns:a16="http://schemas.microsoft.com/office/drawing/2014/main" id="{0B99152F-9A9F-C8CA-6E1C-87AF30E5526F}"/>
              </a:ext>
            </a:extLst>
          </p:cNvPr>
          <p:cNvSpPr>
            <a:spLocks noGrp="1"/>
          </p:cNvSpPr>
          <p:nvPr>
            <p:ph type="sldNum" sz="quarter" idx="12"/>
          </p:nvPr>
        </p:nvSpPr>
        <p:spPr/>
        <p:txBody>
          <a:bodyPr/>
          <a:lstStyle/>
          <a:p>
            <a:fld id="{61C956A2-680A-48D7-A037-C726CE4ABA8D}" type="slidenum">
              <a:rPr lang="it-IT" smtClean="0"/>
              <a:t>56</a:t>
            </a:fld>
            <a:endParaRPr lang="it-IT"/>
          </a:p>
        </p:txBody>
      </p:sp>
      <p:sp>
        <p:nvSpPr>
          <p:cNvPr id="5" name="CasellaDiTesto 4">
            <a:extLst>
              <a:ext uri="{FF2B5EF4-FFF2-40B4-BE49-F238E27FC236}">
                <a16:creationId xmlns:a16="http://schemas.microsoft.com/office/drawing/2014/main" id="{ADBD66DA-6F96-26F2-C402-F97983C286A0}"/>
              </a:ext>
            </a:extLst>
          </p:cNvPr>
          <p:cNvSpPr txBox="1"/>
          <p:nvPr/>
        </p:nvSpPr>
        <p:spPr>
          <a:xfrm>
            <a:off x="838200" y="1891962"/>
            <a:ext cx="10262419" cy="1523494"/>
          </a:xfrm>
          <a:prstGeom prst="rect">
            <a:avLst/>
          </a:prstGeom>
          <a:noFill/>
        </p:spPr>
        <p:txBody>
          <a:bodyPr wrap="square" rtlCol="0">
            <a:spAutoFit/>
          </a:bodyPr>
          <a:lstStyle/>
          <a:p>
            <a:pPr>
              <a:spcAft>
                <a:spcPts val="600"/>
              </a:spcAft>
            </a:pPr>
            <a:r>
              <a:rPr lang="it-IT" sz="2200" err="1">
                <a:latin typeface="Times New Roman" panose="02020603050405020304" pitchFamily="18" charset="0"/>
              </a:rPr>
              <a:t>We</a:t>
            </a:r>
            <a:r>
              <a:rPr lang="it-IT" sz="2200">
                <a:latin typeface="Times New Roman" panose="02020603050405020304" pitchFamily="18" charset="0"/>
              </a:rPr>
              <a:t> pass to the </a:t>
            </a:r>
            <a:r>
              <a:rPr lang="it-IT" sz="2200">
                <a:solidFill>
                  <a:schemeClr val="accent1"/>
                </a:solidFill>
                <a:latin typeface="Times New Roman" panose="02020603050405020304" pitchFamily="18" charset="0"/>
              </a:rPr>
              <a:t>more </a:t>
            </a:r>
            <a:r>
              <a:rPr lang="it-IT" sz="2200" err="1">
                <a:solidFill>
                  <a:schemeClr val="accent1"/>
                </a:solidFill>
                <a:latin typeface="Times New Roman" panose="02020603050405020304" pitchFamily="18" charset="0"/>
              </a:rPr>
              <a:t>realistic</a:t>
            </a:r>
            <a:r>
              <a:rPr lang="it-IT" sz="2200">
                <a:solidFill>
                  <a:schemeClr val="accent1"/>
                </a:solidFill>
                <a:latin typeface="Times New Roman" panose="02020603050405020304" pitchFamily="18" charset="0"/>
              </a:rPr>
              <a:t> scenario </a:t>
            </a:r>
            <a:r>
              <a:rPr lang="it-IT" sz="2200" err="1">
                <a:latin typeface="Times New Roman" panose="02020603050405020304" pitchFamily="18" charset="0"/>
              </a:rPr>
              <a:t>where</a:t>
            </a:r>
            <a:r>
              <a:rPr lang="it-IT" sz="2200">
                <a:latin typeface="Times New Roman" panose="02020603050405020304" pitchFamily="18" charset="0"/>
              </a:rPr>
              <a:t> the following </a:t>
            </a:r>
            <a:r>
              <a:rPr lang="it-IT" sz="2200" err="1">
                <a:latin typeface="Times New Roman" panose="02020603050405020304" pitchFamily="18" charset="0"/>
              </a:rPr>
              <a:t>parameters</a:t>
            </a:r>
            <a:r>
              <a:rPr lang="it-IT" sz="2200">
                <a:latin typeface="Times New Roman" panose="02020603050405020304" pitchFamily="18" charset="0"/>
              </a:rPr>
              <a:t> are </a:t>
            </a:r>
            <a:r>
              <a:rPr lang="it-IT" sz="2200" err="1">
                <a:latin typeface="Times New Roman" panose="02020603050405020304" pitchFamily="18" charset="0"/>
              </a:rPr>
              <a:t>not</a:t>
            </a:r>
            <a:r>
              <a:rPr lang="it-IT" sz="2200">
                <a:latin typeface="Times New Roman" panose="02020603050405020304" pitchFamily="18" charset="0"/>
              </a:rPr>
              <a:t> </a:t>
            </a:r>
            <a:r>
              <a:rPr lang="it-IT" sz="2200" err="1">
                <a:latin typeface="Times New Roman" panose="02020603050405020304" pitchFamily="18" charset="0"/>
              </a:rPr>
              <a:t>known</a:t>
            </a:r>
            <a:r>
              <a:rPr lang="it-IT" sz="2200">
                <a:latin typeface="Times New Roman" panose="02020603050405020304" pitchFamily="18" charset="0"/>
              </a:rPr>
              <a:t> a priori:</a:t>
            </a:r>
          </a:p>
          <a:p>
            <a:pPr marL="285750" indent="-285750">
              <a:buFont typeface="Arial" panose="020B0604020202020204" pitchFamily="34" charset="0"/>
              <a:buChar char="•"/>
            </a:pPr>
            <a:r>
              <a:rPr lang="it-IT" sz="2200">
                <a:latin typeface="Times New Roman" panose="02020603050405020304" pitchFamily="18" charset="0"/>
              </a:rPr>
              <a:t>Alpha ratio of </a:t>
            </a:r>
            <a:r>
              <a:rPr lang="it-IT" sz="2200" err="1">
                <a:latin typeface="Times New Roman" panose="02020603050405020304" pitchFamily="18" charset="0"/>
              </a:rPr>
              <a:t>Dirichlet</a:t>
            </a:r>
            <a:r>
              <a:rPr lang="it-IT" sz="2200">
                <a:latin typeface="Times New Roman" panose="02020603050405020304" pitchFamily="18" charset="0"/>
              </a:rPr>
              <a:t> </a:t>
            </a:r>
            <a:r>
              <a:rPr lang="it-IT" sz="2200" err="1">
                <a:latin typeface="Times New Roman" panose="02020603050405020304" pitchFamily="18" charset="0"/>
              </a:rPr>
              <a:t>distribution</a:t>
            </a:r>
            <a:r>
              <a:rPr lang="it-IT" sz="2200">
                <a:latin typeface="Times New Roman" panose="02020603050405020304" pitchFamily="18" charset="0"/>
              </a:rPr>
              <a:t>;</a:t>
            </a:r>
          </a:p>
          <a:p>
            <a:pPr marL="285750" indent="-285750">
              <a:buFont typeface="Arial" panose="020B0604020202020204" pitchFamily="34" charset="0"/>
              <a:buChar char="•"/>
            </a:pPr>
            <a:r>
              <a:rPr lang="it-IT" sz="2200" err="1">
                <a:latin typeface="Times New Roman" panose="02020603050405020304" pitchFamily="18" charset="0"/>
              </a:rPr>
              <a:t>Mean</a:t>
            </a:r>
            <a:r>
              <a:rPr lang="it-IT" sz="2200">
                <a:latin typeface="Times New Roman" panose="02020603050405020304" pitchFamily="18" charset="0"/>
              </a:rPr>
              <a:t> </a:t>
            </a:r>
            <a:r>
              <a:rPr lang="it-IT" sz="2200" err="1">
                <a:latin typeface="Times New Roman" panose="02020603050405020304" pitchFamily="18" charset="0"/>
              </a:rPr>
              <a:t>number</a:t>
            </a:r>
            <a:r>
              <a:rPr lang="it-IT" sz="2200">
                <a:latin typeface="Times New Roman" panose="02020603050405020304" pitchFamily="18" charset="0"/>
              </a:rPr>
              <a:t> of </a:t>
            </a:r>
            <a:r>
              <a:rPr lang="it-IT" sz="2200" err="1">
                <a:latin typeface="Times New Roman" panose="02020603050405020304" pitchFamily="18" charset="0"/>
              </a:rPr>
              <a:t>purchase</a:t>
            </a:r>
            <a:r>
              <a:rPr lang="it-IT" sz="2200">
                <a:latin typeface="Times New Roman" panose="02020603050405020304" pitchFamily="18" charset="0"/>
              </a:rPr>
              <a:t> per product.</a:t>
            </a:r>
          </a:p>
        </p:txBody>
      </p:sp>
      <p:sp>
        <p:nvSpPr>
          <p:cNvPr id="6" name="CasellaDiTesto 5">
            <a:extLst>
              <a:ext uri="{FF2B5EF4-FFF2-40B4-BE49-F238E27FC236}">
                <a16:creationId xmlns:a16="http://schemas.microsoft.com/office/drawing/2014/main" id="{6CC0C540-46E5-5D48-C1FB-DF278512EFF7}"/>
              </a:ext>
            </a:extLst>
          </p:cNvPr>
          <p:cNvSpPr txBox="1"/>
          <p:nvPr/>
        </p:nvSpPr>
        <p:spPr>
          <a:xfrm>
            <a:off x="838200" y="3739841"/>
            <a:ext cx="9888794" cy="1184940"/>
          </a:xfrm>
          <a:prstGeom prst="rect">
            <a:avLst/>
          </a:prstGeom>
          <a:noFill/>
        </p:spPr>
        <p:txBody>
          <a:bodyPr wrap="square" rtlCol="0">
            <a:spAutoFit/>
          </a:bodyPr>
          <a:lstStyle/>
          <a:p>
            <a:pPr>
              <a:spcAft>
                <a:spcPts val="600"/>
              </a:spcAft>
            </a:pPr>
            <a:r>
              <a:rPr lang="it-IT" sz="2200">
                <a:latin typeface="Times New Roman" panose="02020603050405020304" pitchFamily="18" charset="0"/>
              </a:rPr>
              <a:t>In order to estimate </a:t>
            </a:r>
            <a:r>
              <a:rPr lang="it-IT" sz="2200" err="1">
                <a:latin typeface="Times New Roman" panose="02020603050405020304" pitchFamily="18" charset="0"/>
              </a:rPr>
              <a:t>them</a:t>
            </a:r>
            <a:r>
              <a:rPr lang="it-IT" sz="2200">
                <a:latin typeface="Times New Roman" panose="02020603050405020304" pitchFamily="18" charset="0"/>
              </a:rPr>
              <a:t>, </a:t>
            </a:r>
            <a:r>
              <a:rPr lang="it-IT" sz="2200" err="1">
                <a:latin typeface="Times New Roman" panose="02020603050405020304" pitchFamily="18" charset="0"/>
              </a:rPr>
              <a:t>we</a:t>
            </a:r>
            <a:r>
              <a:rPr lang="it-IT" sz="2200">
                <a:latin typeface="Times New Roman" panose="02020603050405020304" pitchFamily="18" charset="0"/>
              </a:rPr>
              <a:t> </a:t>
            </a:r>
            <a:r>
              <a:rPr lang="it-IT" sz="2200" err="1">
                <a:latin typeface="Times New Roman" panose="02020603050405020304" pitchFamily="18" charset="0"/>
              </a:rPr>
              <a:t>adopt</a:t>
            </a:r>
            <a:r>
              <a:rPr lang="it-IT" sz="2200">
                <a:latin typeface="Times New Roman" panose="02020603050405020304" pitchFamily="18" charset="0"/>
              </a:rPr>
              <a:t> a </a:t>
            </a:r>
            <a:r>
              <a:rPr lang="it-IT" sz="2200" err="1">
                <a:solidFill>
                  <a:schemeClr val="accent1"/>
                </a:solidFill>
                <a:latin typeface="Times New Roman" panose="02020603050405020304" pitchFamily="18" charset="0"/>
              </a:rPr>
              <a:t>purely</a:t>
            </a:r>
            <a:r>
              <a:rPr lang="it-IT" sz="2200">
                <a:solidFill>
                  <a:schemeClr val="accent1"/>
                </a:solidFill>
                <a:latin typeface="Times New Roman" panose="02020603050405020304" pitchFamily="18" charset="0"/>
              </a:rPr>
              <a:t> </a:t>
            </a:r>
            <a:r>
              <a:rPr lang="it-IT" sz="2200" err="1">
                <a:solidFill>
                  <a:schemeClr val="accent1"/>
                </a:solidFill>
                <a:latin typeface="Times New Roman" panose="02020603050405020304" pitchFamily="18" charset="0"/>
              </a:rPr>
              <a:t>frequentist</a:t>
            </a:r>
            <a:r>
              <a:rPr lang="it-IT" sz="2200">
                <a:solidFill>
                  <a:schemeClr val="accent1"/>
                </a:solidFill>
                <a:latin typeface="Times New Roman" panose="02020603050405020304" pitchFamily="18" charset="0"/>
              </a:rPr>
              <a:t> </a:t>
            </a:r>
            <a:r>
              <a:rPr lang="it-IT" sz="2200" err="1">
                <a:solidFill>
                  <a:schemeClr val="accent1"/>
                </a:solidFill>
                <a:latin typeface="Times New Roman" panose="02020603050405020304" pitchFamily="18" charset="0"/>
              </a:rPr>
              <a:t>approach</a:t>
            </a:r>
            <a:r>
              <a:rPr lang="it-IT" sz="2200">
                <a:latin typeface="Times New Roman" panose="02020603050405020304" pitchFamily="18" charset="0"/>
              </a:rPr>
              <a:t>:</a:t>
            </a:r>
          </a:p>
          <a:p>
            <a:pPr marL="285750" indent="-285750">
              <a:buFont typeface="Arial" panose="020B0604020202020204" pitchFamily="34" charset="0"/>
              <a:buChar char="•"/>
            </a:pPr>
            <a:r>
              <a:rPr lang="it-IT" sz="2200" err="1">
                <a:latin typeface="Times New Roman" panose="02020603050405020304" pitchFamily="18" charset="0"/>
              </a:rPr>
              <a:t>Directly</a:t>
            </a:r>
            <a:r>
              <a:rPr lang="it-IT" sz="2200">
                <a:latin typeface="Times New Roman" panose="02020603050405020304" pitchFamily="18" charset="0"/>
              </a:rPr>
              <a:t> update </a:t>
            </a:r>
            <a:r>
              <a:rPr lang="it-IT" sz="2200" err="1">
                <a:latin typeface="Times New Roman" panose="02020603050405020304" pitchFamily="18" charset="0"/>
              </a:rPr>
              <a:t>them</a:t>
            </a:r>
            <a:r>
              <a:rPr lang="it-IT" sz="2200">
                <a:latin typeface="Times New Roman" panose="02020603050405020304" pitchFamily="18" charset="0"/>
              </a:rPr>
              <a:t> with sample </a:t>
            </a:r>
            <a:r>
              <a:rPr lang="it-IT" sz="2200" err="1">
                <a:latin typeface="Times New Roman" panose="02020603050405020304" pitchFamily="18" charset="0"/>
              </a:rPr>
              <a:t>estimates</a:t>
            </a:r>
            <a:r>
              <a:rPr lang="it-IT" sz="2200">
                <a:latin typeface="Times New Roman" panose="02020603050405020304" pitchFamily="18" charset="0"/>
              </a:rPr>
              <a:t>;</a:t>
            </a:r>
          </a:p>
          <a:p>
            <a:pPr marL="285750" indent="-285750">
              <a:buFont typeface="Arial" panose="020B0604020202020204" pitchFamily="34" charset="0"/>
              <a:buChar char="•"/>
            </a:pPr>
            <a:r>
              <a:rPr lang="it-IT" sz="2200">
                <a:latin typeface="Times New Roman" panose="02020603050405020304" pitchFamily="18" charset="0"/>
              </a:rPr>
              <a:t>No </a:t>
            </a:r>
            <a:r>
              <a:rPr lang="it-IT" sz="2200" err="1">
                <a:latin typeface="Times New Roman" panose="02020603050405020304" pitchFamily="18" charset="0"/>
              </a:rPr>
              <a:t>prior</a:t>
            </a:r>
            <a:r>
              <a:rPr lang="it-IT" sz="2200">
                <a:latin typeface="Times New Roman" panose="02020603050405020304" pitchFamily="18" charset="0"/>
              </a:rPr>
              <a:t> knowledge or </a:t>
            </a:r>
            <a:r>
              <a:rPr lang="it-IT" sz="2200" err="1">
                <a:latin typeface="Times New Roman" panose="02020603050405020304" pitchFamily="18" charset="0"/>
              </a:rPr>
              <a:t>mult</a:t>
            </a:r>
            <a:r>
              <a:rPr lang="it-IT" sz="2200">
                <a:latin typeface="Times New Roman" panose="02020603050405020304" pitchFamily="18" charset="0"/>
              </a:rPr>
              <a:t>-arm </a:t>
            </a:r>
            <a:r>
              <a:rPr lang="it-IT" sz="2200" err="1">
                <a:latin typeface="Times New Roman" panose="02020603050405020304" pitchFamily="18" charset="0"/>
              </a:rPr>
              <a:t>bandit</a:t>
            </a:r>
            <a:r>
              <a:rPr lang="it-IT" sz="2200">
                <a:latin typeface="Times New Roman" panose="02020603050405020304" pitchFamily="18" charset="0"/>
              </a:rPr>
              <a:t>.</a:t>
            </a:r>
          </a:p>
        </p:txBody>
      </p:sp>
    </p:spTree>
    <p:extLst>
      <p:ext uri="{BB962C8B-B14F-4D97-AF65-F5344CB8AC3E}">
        <p14:creationId xmlns:p14="http://schemas.microsoft.com/office/powerpoint/2010/main" val="4005452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asellaDiTesto 1">
                <a:extLst>
                  <a:ext uri="{FF2B5EF4-FFF2-40B4-BE49-F238E27FC236}">
                    <a16:creationId xmlns:a16="http://schemas.microsoft.com/office/drawing/2014/main" id="{201F6A06-D8A2-B835-619A-A2C059288ADE}"/>
                  </a:ext>
                </a:extLst>
              </p:cNvPr>
              <p:cNvSpPr txBox="1"/>
              <p:nvPr/>
            </p:nvSpPr>
            <p:spPr>
              <a:xfrm>
                <a:off x="838200" y="2689868"/>
                <a:ext cx="10665542" cy="846386"/>
              </a:xfrm>
              <a:prstGeom prst="rect">
                <a:avLst/>
              </a:prstGeom>
              <a:noFill/>
            </p:spPr>
            <p:txBody>
              <a:bodyPr wrap="square" rtlCol="0">
                <a:spAutoFit/>
              </a:bodyPr>
              <a:lstStyle/>
              <a:p>
                <a:pPr>
                  <a:spcAft>
                    <a:spcPts val="600"/>
                  </a:spcAft>
                </a:pPr>
                <a:r>
                  <a:rPr lang="it-IT" sz="2200" err="1">
                    <a:solidFill>
                      <a:schemeClr val="accent1"/>
                    </a:solidFill>
                    <a:latin typeface="Times New Roman" panose="02020603050405020304" pitchFamily="18" charset="0"/>
                  </a:rPr>
                  <a:t>Dirichlet</a:t>
                </a:r>
                <a:r>
                  <a:rPr lang="it-IT" sz="2200">
                    <a:solidFill>
                      <a:schemeClr val="accent1"/>
                    </a:solidFill>
                    <a:latin typeface="Times New Roman" panose="02020603050405020304" pitchFamily="18" charset="0"/>
                  </a:rPr>
                  <a:t> </a:t>
                </a:r>
                <a:r>
                  <a:rPr lang="it-IT" sz="2200" err="1">
                    <a:solidFill>
                      <a:schemeClr val="accent1"/>
                    </a:solidFill>
                    <a:latin typeface="Times New Roman" panose="02020603050405020304" pitchFamily="18" charset="0"/>
                  </a:rPr>
                  <a:t>parameters</a:t>
                </a:r>
                <a:r>
                  <a:rPr lang="it-IT" sz="2200">
                    <a:latin typeface="Times New Roman" panose="02020603050405020304" pitchFamily="18" charset="0"/>
                  </a:rPr>
                  <a:t>:  </a:t>
                </a:r>
                <a14:m>
                  <m:oMath xmlns:m="http://schemas.openxmlformats.org/officeDocument/2006/math">
                    <m:sSub>
                      <m:sSubPr>
                        <m:ctrlPr>
                          <a:rPr lang="it-IT" sz="2200" i="1" smtClean="0">
                            <a:solidFill>
                              <a:srgbClr val="836967"/>
                            </a:solidFill>
                            <a:latin typeface="Cambria Math" panose="02040503050406030204" pitchFamily="18" charset="0"/>
                          </a:rPr>
                        </m:ctrlPr>
                      </m:sSubPr>
                      <m:e>
                        <m:acc>
                          <m:accPr>
                            <m:chr m:val="̂"/>
                            <m:ctrlPr>
                              <a:rPr lang="it-IT" sz="2200" i="1" smtClean="0">
                                <a:solidFill>
                                  <a:schemeClr val="tx1"/>
                                </a:solidFill>
                                <a:latin typeface="Cambria Math" panose="02040503050406030204" pitchFamily="18" charset="0"/>
                              </a:rPr>
                            </m:ctrlPr>
                          </m:accPr>
                          <m:e>
                            <m:r>
                              <a:rPr lang="it-IT" sz="2200" i="1" smtClean="0">
                                <a:solidFill>
                                  <a:schemeClr val="tx1"/>
                                </a:solidFill>
                                <a:latin typeface="Cambria Math" panose="02040503050406030204" pitchFamily="18" charset="0"/>
                              </a:rPr>
                              <m:t>𝛼</m:t>
                            </m:r>
                          </m:e>
                        </m:acc>
                      </m:e>
                      <m:sub>
                        <m:r>
                          <a:rPr lang="it-IT" sz="2200" i="1" smtClean="0">
                            <a:latin typeface="Cambria Math" panose="02040503050406030204" pitchFamily="18" charset="0"/>
                          </a:rPr>
                          <m:t>𝑖</m:t>
                        </m:r>
                      </m:sub>
                    </m:sSub>
                    <m:d>
                      <m:dPr>
                        <m:ctrlPr>
                          <a:rPr lang="it-IT" sz="2200" b="0" i="1" smtClean="0">
                            <a:latin typeface="Cambria Math" panose="02040503050406030204" pitchFamily="18" charset="0"/>
                          </a:rPr>
                        </m:ctrlPr>
                      </m:dPr>
                      <m:e>
                        <m:r>
                          <a:rPr lang="it-IT" sz="2200" b="0" i="1" smtClean="0">
                            <a:latin typeface="Cambria Math" panose="02040503050406030204" pitchFamily="18" charset="0"/>
                          </a:rPr>
                          <m:t>𝑡</m:t>
                        </m:r>
                      </m:e>
                    </m:d>
                    <m:r>
                      <a:rPr lang="it-IT" sz="2200" b="0" i="1" smtClean="0">
                        <a:latin typeface="Cambria Math" panose="02040503050406030204" pitchFamily="18" charset="0"/>
                      </a:rPr>
                      <m:t>= </m:t>
                    </m:r>
                    <m:sSub>
                      <m:sSubPr>
                        <m:ctrlPr>
                          <a:rPr lang="it-IT" sz="2200" b="0" i="1" smtClean="0">
                            <a:solidFill>
                              <a:srgbClr val="836967"/>
                            </a:solidFill>
                            <a:latin typeface="Cambria Math" panose="02040503050406030204" pitchFamily="18" charset="0"/>
                          </a:rPr>
                        </m:ctrlPr>
                      </m:sSubPr>
                      <m:e>
                        <m:acc>
                          <m:accPr>
                            <m:chr m:val="̂"/>
                            <m:ctrlPr>
                              <a:rPr lang="it-IT" sz="2200" i="1" smtClean="0">
                                <a:solidFill>
                                  <a:schemeClr val="tx1"/>
                                </a:solidFill>
                                <a:latin typeface="Cambria Math" panose="02040503050406030204" pitchFamily="18" charset="0"/>
                              </a:rPr>
                            </m:ctrlPr>
                          </m:accPr>
                          <m:e>
                            <m:r>
                              <a:rPr lang="it-IT" sz="2200" i="1">
                                <a:solidFill>
                                  <a:schemeClr val="tx1"/>
                                </a:solidFill>
                                <a:latin typeface="Cambria Math" panose="02040503050406030204" pitchFamily="18" charset="0"/>
                              </a:rPr>
                              <m:t>𝛼</m:t>
                            </m:r>
                          </m:e>
                        </m:acc>
                      </m:e>
                      <m:sub>
                        <m:r>
                          <a:rPr lang="it-IT" sz="2200" b="0" i="1" smtClean="0">
                            <a:latin typeface="Cambria Math" panose="02040503050406030204" pitchFamily="18" charset="0"/>
                          </a:rPr>
                          <m:t>𝑖</m:t>
                        </m:r>
                      </m:sub>
                    </m:sSub>
                    <m:d>
                      <m:dPr>
                        <m:ctrlPr>
                          <a:rPr lang="it-IT" sz="2200" b="0" i="1" smtClean="0">
                            <a:latin typeface="Cambria Math" panose="02040503050406030204" pitchFamily="18" charset="0"/>
                          </a:rPr>
                        </m:ctrlPr>
                      </m:dPr>
                      <m:e>
                        <m:r>
                          <a:rPr lang="it-IT" sz="2200" b="0" i="1" smtClean="0">
                            <a:latin typeface="Cambria Math" panose="02040503050406030204" pitchFamily="18" charset="0"/>
                          </a:rPr>
                          <m:t>𝑡</m:t>
                        </m:r>
                        <m:r>
                          <a:rPr lang="it-IT" sz="2200" b="0" i="1" smtClean="0">
                            <a:latin typeface="Cambria Math" panose="02040503050406030204" pitchFamily="18" charset="0"/>
                          </a:rPr>
                          <m:t>−1</m:t>
                        </m:r>
                      </m:e>
                    </m:d>
                    <m:r>
                      <a:rPr lang="it-IT" sz="2200" b="0" i="1" smtClean="0">
                        <a:latin typeface="Cambria Math" panose="02040503050406030204" pitchFamily="18" charset="0"/>
                      </a:rPr>
                      <m:t>+ </m:t>
                    </m:r>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𝑛</m:t>
                        </m:r>
                      </m:e>
                      <m:sub>
                        <m:r>
                          <a:rPr lang="it-IT" sz="2200" b="0" i="1" smtClean="0">
                            <a:latin typeface="Cambria Math" panose="02040503050406030204" pitchFamily="18" charset="0"/>
                          </a:rPr>
                          <m:t>𝑖</m:t>
                        </m:r>
                      </m:sub>
                    </m:sSub>
                    <m:r>
                      <a:rPr lang="it-IT" sz="2200" b="0" i="1" smtClean="0">
                        <a:latin typeface="Cambria Math" panose="02040503050406030204" pitchFamily="18" charset="0"/>
                      </a:rPr>
                      <m:t>(</m:t>
                    </m:r>
                    <m:r>
                      <a:rPr lang="it-IT" sz="2200" b="0" i="1" smtClean="0">
                        <a:latin typeface="Cambria Math" panose="02040503050406030204" pitchFamily="18" charset="0"/>
                      </a:rPr>
                      <m:t>𝑡</m:t>
                    </m:r>
                    <m:r>
                      <a:rPr lang="it-IT" sz="2200" b="0" i="1" smtClean="0">
                        <a:latin typeface="Cambria Math" panose="02040503050406030204" pitchFamily="18" charset="0"/>
                      </a:rPr>
                      <m:t>) </m:t>
                    </m:r>
                  </m:oMath>
                </a14:m>
                <a:r>
                  <a:rPr lang="it-IT" sz="2200">
                    <a:latin typeface="Times New Roman" panose="02020603050405020304" pitchFamily="18" charset="0"/>
                  </a:rPr>
                  <a:t> ,   </a:t>
                </a:r>
                <a14:m>
                  <m:oMath xmlns:m="http://schemas.openxmlformats.org/officeDocument/2006/math">
                    <m:sSub>
                      <m:sSubPr>
                        <m:ctrlPr>
                          <a:rPr lang="it-IT" sz="2200" i="1">
                            <a:solidFill>
                              <a:srgbClr val="836967"/>
                            </a:solidFill>
                            <a:latin typeface="Cambria Math" panose="02040503050406030204" pitchFamily="18" charset="0"/>
                          </a:rPr>
                        </m:ctrlPr>
                      </m:sSubPr>
                      <m:e>
                        <m:acc>
                          <m:accPr>
                            <m:chr m:val="̂"/>
                            <m:ctrlPr>
                              <a:rPr lang="it-IT" sz="2200" i="1">
                                <a:latin typeface="Cambria Math" panose="02040503050406030204" pitchFamily="18" charset="0"/>
                              </a:rPr>
                            </m:ctrlPr>
                          </m:accPr>
                          <m:e>
                            <m:r>
                              <a:rPr lang="it-IT" sz="2200" i="1">
                                <a:latin typeface="Cambria Math" panose="02040503050406030204" pitchFamily="18" charset="0"/>
                              </a:rPr>
                              <m:t>𝛼</m:t>
                            </m:r>
                          </m:e>
                        </m:acc>
                      </m:e>
                      <m:sub>
                        <m:r>
                          <a:rPr lang="it-IT" sz="2200" i="1">
                            <a:latin typeface="Cambria Math" panose="02040503050406030204" pitchFamily="18" charset="0"/>
                          </a:rPr>
                          <m:t>𝑖</m:t>
                        </m:r>
                      </m:sub>
                    </m:sSub>
                    <m:d>
                      <m:dPr>
                        <m:ctrlPr>
                          <a:rPr lang="it-IT" sz="2200" i="1">
                            <a:latin typeface="Cambria Math" panose="02040503050406030204" pitchFamily="18" charset="0"/>
                          </a:rPr>
                        </m:ctrlPr>
                      </m:dPr>
                      <m:e>
                        <m:r>
                          <a:rPr lang="it-IT" sz="2200" b="0" i="1" smtClean="0">
                            <a:latin typeface="Cambria Math" panose="02040503050406030204" pitchFamily="18" charset="0"/>
                          </a:rPr>
                          <m:t>0</m:t>
                        </m:r>
                      </m:e>
                    </m:d>
                  </m:oMath>
                </a14:m>
                <a:r>
                  <a:rPr lang="it-IT" sz="2200">
                    <a:latin typeface="Times New Roman" panose="02020603050405020304" pitchFamily="18" charset="0"/>
                  </a:rPr>
                  <a:t> =</a:t>
                </a:r>
                <a:r>
                  <a:rPr lang="it-IT" sz="2200"/>
                  <a:t> </a:t>
                </a:r>
                <a14:m>
                  <m:oMath xmlns:m="http://schemas.openxmlformats.org/officeDocument/2006/math">
                    <m:sSub>
                      <m:sSubPr>
                        <m:ctrlPr>
                          <a:rPr lang="it-IT" sz="2200" i="1">
                            <a:latin typeface="Cambria Math" panose="02040503050406030204" pitchFamily="18" charset="0"/>
                          </a:rPr>
                        </m:ctrlPr>
                      </m:sSubPr>
                      <m:e>
                        <m:r>
                          <a:rPr lang="it-IT" sz="2200" i="1">
                            <a:latin typeface="Cambria Math" panose="02040503050406030204" pitchFamily="18" charset="0"/>
                          </a:rPr>
                          <m:t>𝑛</m:t>
                        </m:r>
                      </m:e>
                      <m:sub>
                        <m:r>
                          <a:rPr lang="it-IT" sz="2200" i="1">
                            <a:latin typeface="Cambria Math" panose="02040503050406030204" pitchFamily="18" charset="0"/>
                          </a:rPr>
                          <m:t>𝑖</m:t>
                        </m:r>
                      </m:sub>
                    </m:sSub>
                    <m:r>
                      <a:rPr lang="it-IT" sz="2200" i="1">
                        <a:latin typeface="Cambria Math" panose="02040503050406030204" pitchFamily="18" charset="0"/>
                      </a:rPr>
                      <m:t>(</m:t>
                    </m:r>
                    <m:r>
                      <a:rPr lang="it-IT" sz="2200" b="0" i="1" smtClean="0">
                        <a:latin typeface="Cambria Math" panose="02040503050406030204" pitchFamily="18" charset="0"/>
                      </a:rPr>
                      <m:t>0</m:t>
                    </m:r>
                    <m:r>
                      <a:rPr lang="it-IT" sz="2200" i="1">
                        <a:latin typeface="Cambria Math" panose="02040503050406030204" pitchFamily="18" charset="0"/>
                      </a:rPr>
                      <m:t>) </m:t>
                    </m:r>
                  </m:oMath>
                </a14:m>
                <a:endParaRPr lang="it-IT" sz="2200">
                  <a:latin typeface="Times New Roman" panose="02020603050405020304" pitchFamily="18" charset="0"/>
                </a:endParaRPr>
              </a:p>
              <a:p>
                <a:r>
                  <a:rPr lang="it-IT" sz="2200">
                    <a:latin typeface="Times New Roman" panose="02020603050405020304" pitchFamily="18" charset="0"/>
                  </a:rPr>
                  <a:t>with </a:t>
                </a:r>
                <a14:m>
                  <m:oMath xmlns:m="http://schemas.openxmlformats.org/officeDocument/2006/math">
                    <m:sSub>
                      <m:sSubPr>
                        <m:ctrlPr>
                          <a:rPr lang="it-IT" sz="2200" i="1">
                            <a:latin typeface="Cambria Math" panose="02040503050406030204" pitchFamily="18" charset="0"/>
                          </a:rPr>
                        </m:ctrlPr>
                      </m:sSubPr>
                      <m:e>
                        <m:r>
                          <a:rPr lang="it-IT" sz="2200" i="1">
                            <a:latin typeface="Cambria Math" panose="02040503050406030204" pitchFamily="18" charset="0"/>
                          </a:rPr>
                          <m:t>𝑛</m:t>
                        </m:r>
                      </m:e>
                      <m:sub>
                        <m:r>
                          <a:rPr lang="it-IT" sz="2200" i="1">
                            <a:latin typeface="Cambria Math" panose="02040503050406030204" pitchFamily="18" charset="0"/>
                          </a:rPr>
                          <m:t>𝑖</m:t>
                        </m:r>
                      </m:sub>
                    </m:sSub>
                    <m:r>
                      <a:rPr lang="it-IT" sz="2200" b="0" i="1" smtClean="0">
                        <a:latin typeface="Cambria Math" panose="02040503050406030204" pitchFamily="18" charset="0"/>
                      </a:rPr>
                      <m:t>(</m:t>
                    </m:r>
                    <m:r>
                      <a:rPr lang="it-IT" sz="2200" b="0" i="1" smtClean="0">
                        <a:latin typeface="Cambria Math" panose="02040503050406030204" pitchFamily="18" charset="0"/>
                      </a:rPr>
                      <m:t>𝑡</m:t>
                    </m:r>
                    <m:r>
                      <a:rPr lang="it-IT" sz="2200" b="0" i="1" smtClean="0">
                        <a:latin typeface="Cambria Math" panose="02040503050406030204" pitchFamily="18" charset="0"/>
                      </a:rPr>
                      <m:t>)</m:t>
                    </m:r>
                  </m:oMath>
                </a14:m>
                <a:r>
                  <a:rPr lang="it-IT" sz="2200">
                    <a:latin typeface="Times New Roman" panose="02020603050405020304" pitchFamily="18" charset="0"/>
                  </a:rPr>
                  <a:t> </a:t>
                </a:r>
                <a:r>
                  <a:rPr lang="it-IT" sz="2200" err="1">
                    <a:latin typeface="Times New Roman" panose="02020603050405020304" pitchFamily="18" charset="0"/>
                  </a:rPr>
                  <a:t>number</a:t>
                </a:r>
                <a:r>
                  <a:rPr lang="it-IT" sz="2200">
                    <a:latin typeface="Times New Roman" panose="02020603050405020304" pitchFamily="18" charset="0"/>
                  </a:rPr>
                  <a:t> of users </a:t>
                </a:r>
                <a:r>
                  <a:rPr lang="it-IT" sz="2200" err="1">
                    <a:latin typeface="Times New Roman" panose="02020603050405020304" pitchFamily="18" charset="0"/>
                  </a:rPr>
                  <a:t>that</a:t>
                </a:r>
                <a:r>
                  <a:rPr lang="it-IT" sz="2200">
                    <a:latin typeface="Times New Roman" panose="02020603050405020304" pitchFamily="18" charset="0"/>
                  </a:rPr>
                  <a:t> </a:t>
                </a:r>
                <a:r>
                  <a:rPr lang="it-IT" sz="2200" err="1">
                    <a:latin typeface="Times New Roman" panose="02020603050405020304" pitchFamily="18" charset="0"/>
                  </a:rPr>
                  <a:t>bought</a:t>
                </a:r>
                <a:r>
                  <a:rPr lang="it-IT" sz="2200">
                    <a:latin typeface="Times New Roman" panose="02020603050405020304" pitchFamily="18" charset="0"/>
                  </a:rPr>
                  <a:t> product </a:t>
                </a:r>
                <a14:m>
                  <m:oMath xmlns:m="http://schemas.openxmlformats.org/officeDocument/2006/math">
                    <m:r>
                      <a:rPr lang="it-IT" sz="2200" b="0" i="1" smtClean="0">
                        <a:latin typeface="Cambria Math" panose="02040503050406030204" pitchFamily="18" charset="0"/>
                      </a:rPr>
                      <m:t>𝑖</m:t>
                    </m:r>
                  </m:oMath>
                </a14:m>
                <a:r>
                  <a:rPr lang="it-IT" sz="2200">
                    <a:latin typeface="Times New Roman" panose="02020603050405020304" pitchFamily="18" charset="0"/>
                  </a:rPr>
                  <a:t> </a:t>
                </a:r>
                <a:r>
                  <a:rPr lang="it-IT" sz="2200" err="1">
                    <a:latin typeface="Times New Roman" panose="02020603050405020304" pitchFamily="18" charset="0"/>
                  </a:rPr>
                  <a:t>at</a:t>
                </a:r>
                <a:r>
                  <a:rPr lang="it-IT" sz="2200">
                    <a:latin typeface="Times New Roman" panose="02020603050405020304" pitchFamily="18" charset="0"/>
                  </a:rPr>
                  <a:t> day </a:t>
                </a:r>
                <a14:m>
                  <m:oMath xmlns:m="http://schemas.openxmlformats.org/officeDocument/2006/math">
                    <m:r>
                      <a:rPr lang="it-IT" sz="2200" b="0" i="1" smtClean="0">
                        <a:latin typeface="Cambria Math" panose="02040503050406030204" pitchFamily="18" charset="0"/>
                      </a:rPr>
                      <m:t>𝑡</m:t>
                    </m:r>
                  </m:oMath>
                </a14:m>
                <a:r>
                  <a:rPr lang="it-IT" sz="2200">
                    <a:latin typeface="Times New Roman" panose="02020603050405020304" pitchFamily="18" charset="0"/>
                  </a:rPr>
                  <a:t>. </a:t>
                </a:r>
              </a:p>
            </p:txBody>
          </p:sp>
        </mc:Choice>
        <mc:Fallback>
          <p:sp>
            <p:nvSpPr>
              <p:cNvPr id="2" name="CasellaDiTesto 1">
                <a:extLst>
                  <a:ext uri="{FF2B5EF4-FFF2-40B4-BE49-F238E27FC236}">
                    <a16:creationId xmlns:a16="http://schemas.microsoft.com/office/drawing/2014/main" id="{201F6A06-D8A2-B835-619A-A2C059288ADE}"/>
                  </a:ext>
                </a:extLst>
              </p:cNvPr>
              <p:cNvSpPr txBox="1">
                <a:spLocks noRot="1" noChangeAspect="1" noMove="1" noResize="1" noEditPoints="1" noAdjustHandles="1" noChangeArrowheads="1" noChangeShapeType="1" noTextEdit="1"/>
              </p:cNvSpPr>
              <p:nvPr/>
            </p:nvSpPr>
            <p:spPr>
              <a:xfrm>
                <a:off x="838200" y="2689868"/>
                <a:ext cx="10665542" cy="846386"/>
              </a:xfrm>
              <a:prstGeom prst="rect">
                <a:avLst/>
              </a:prstGeom>
              <a:blipFill>
                <a:blip r:embed="rId3"/>
                <a:stretch>
                  <a:fillRect l="-743" t="-4317" b="-14388"/>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D49046EC-3B72-9A2E-3770-43A39A0CE6DA}"/>
                  </a:ext>
                </a:extLst>
              </p:cNvPr>
              <p:cNvSpPr txBox="1"/>
              <p:nvPr/>
            </p:nvSpPr>
            <p:spPr>
              <a:xfrm>
                <a:off x="838201" y="3907760"/>
                <a:ext cx="10665542" cy="1401987"/>
              </a:xfrm>
              <a:prstGeom prst="rect">
                <a:avLst/>
              </a:prstGeom>
              <a:noFill/>
            </p:spPr>
            <p:txBody>
              <a:bodyPr wrap="square" rtlCol="0">
                <a:spAutoFit/>
              </a:bodyPr>
              <a:lstStyle/>
              <a:p>
                <a:r>
                  <a:rPr lang="it-IT" sz="2200">
                    <a:solidFill>
                      <a:schemeClr val="accent1"/>
                    </a:solidFill>
                    <a:latin typeface="Times New Roman" panose="02020603050405020304" pitchFamily="18" charset="0"/>
                  </a:rPr>
                  <a:t>Number of </a:t>
                </a:r>
                <a:r>
                  <a:rPr lang="it-IT" sz="2200" err="1">
                    <a:solidFill>
                      <a:schemeClr val="accent1"/>
                    </a:solidFill>
                    <a:latin typeface="Times New Roman" panose="02020603050405020304" pitchFamily="18" charset="0"/>
                  </a:rPr>
                  <a:t>purchase</a:t>
                </a:r>
                <a:r>
                  <a:rPr lang="it-IT" sz="2200">
                    <a:solidFill>
                      <a:schemeClr val="accent1"/>
                    </a:solidFill>
                    <a:latin typeface="Times New Roman" panose="02020603050405020304" pitchFamily="18" charset="0"/>
                  </a:rPr>
                  <a:t> </a:t>
                </a:r>
                <a:r>
                  <a:rPr lang="it-IT" sz="2200" err="1">
                    <a:solidFill>
                      <a:schemeClr val="accent1"/>
                    </a:solidFill>
                    <a:latin typeface="Times New Roman" panose="02020603050405020304" pitchFamily="18" charset="0"/>
                  </a:rPr>
                  <a:t>parameter</a:t>
                </a:r>
                <a:r>
                  <a:rPr lang="it-IT" sz="2200">
                    <a:latin typeface="Times New Roman" panose="02020603050405020304" pitchFamily="18" charset="0"/>
                  </a:rPr>
                  <a:t>:  </a:t>
                </a:r>
                <a14:m>
                  <m:oMath xmlns:m="http://schemas.openxmlformats.org/officeDocument/2006/math">
                    <m:sSub>
                      <m:sSubPr>
                        <m:ctrlPr>
                          <a:rPr lang="it-IT" sz="2200" i="1" smtClean="0">
                            <a:solidFill>
                              <a:srgbClr val="836967"/>
                            </a:solidFill>
                            <a:latin typeface="Cambria Math" panose="02040503050406030204" pitchFamily="18" charset="0"/>
                          </a:rPr>
                        </m:ctrlPr>
                      </m:sSubPr>
                      <m:e>
                        <m:sSub>
                          <m:sSubPr>
                            <m:ctrlPr>
                              <a:rPr lang="it-IT" sz="2200" i="1" smtClean="0">
                                <a:solidFill>
                                  <a:srgbClr val="836967"/>
                                </a:solidFill>
                                <a:latin typeface="Cambria Math" panose="02040503050406030204" pitchFamily="18" charset="0"/>
                              </a:rPr>
                            </m:ctrlPr>
                          </m:sSubPr>
                          <m:e>
                            <m:acc>
                              <m:accPr>
                                <m:chr m:val="̂"/>
                                <m:ctrlPr>
                                  <a:rPr lang="it-IT" sz="2200" i="1" smtClean="0">
                                    <a:solidFill>
                                      <a:schemeClr val="tx1"/>
                                    </a:solidFill>
                                    <a:latin typeface="Cambria Math" panose="02040503050406030204" pitchFamily="18" charset="0"/>
                                  </a:rPr>
                                </m:ctrlPr>
                              </m:accPr>
                              <m:e>
                                <m:r>
                                  <a:rPr lang="it-IT" sz="2200" i="1" smtClean="0">
                                    <a:solidFill>
                                      <a:schemeClr val="tx1"/>
                                    </a:solidFill>
                                    <a:latin typeface="Cambria Math" panose="02040503050406030204" pitchFamily="18" charset="0"/>
                                  </a:rPr>
                                  <m:t>𝜃</m:t>
                                </m:r>
                              </m:e>
                            </m:acc>
                          </m:e>
                          <m:sub>
                            <m:r>
                              <a:rPr lang="it-IT" sz="2200" i="1" smtClean="0">
                                <a:latin typeface="Cambria Math" panose="02040503050406030204" pitchFamily="18" charset="0"/>
                              </a:rPr>
                              <m:t>𝑖𝑗</m:t>
                            </m:r>
                          </m:sub>
                        </m:sSub>
                      </m:e>
                      <m:sub>
                        <m:r>
                          <a:rPr lang="it-IT" sz="2200" b="0" i="1" smtClean="0">
                            <a:latin typeface="Cambria Math" panose="02040503050406030204" pitchFamily="18" charset="0"/>
                          </a:rPr>
                          <m:t> </m:t>
                        </m:r>
                      </m:sub>
                    </m:sSub>
                    <m:d>
                      <m:dPr>
                        <m:ctrlPr>
                          <a:rPr lang="it-IT" sz="2200" b="0" i="1" smtClean="0">
                            <a:latin typeface="Cambria Math" panose="02040503050406030204" pitchFamily="18" charset="0"/>
                          </a:rPr>
                        </m:ctrlPr>
                      </m:dPr>
                      <m:e>
                        <m:r>
                          <a:rPr lang="it-IT" sz="2200" b="0" i="1" smtClean="0">
                            <a:latin typeface="Cambria Math" panose="02040503050406030204" pitchFamily="18" charset="0"/>
                          </a:rPr>
                          <m:t>𝑡</m:t>
                        </m:r>
                      </m:e>
                    </m:d>
                    <m:r>
                      <a:rPr lang="it-IT" sz="2200" b="0" i="1" smtClean="0">
                        <a:latin typeface="Cambria Math" panose="02040503050406030204" pitchFamily="18" charset="0"/>
                      </a:rPr>
                      <m:t>= </m:t>
                    </m:r>
                    <m:f>
                      <m:fPr>
                        <m:ctrlPr>
                          <a:rPr lang="it-IT" sz="2200" b="0" i="1" smtClean="0">
                            <a:latin typeface="Cambria Math" panose="02040503050406030204" pitchFamily="18" charset="0"/>
                          </a:rPr>
                        </m:ctrlPr>
                      </m:fPr>
                      <m:num>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𝑏</m:t>
                            </m:r>
                          </m:e>
                          <m:sub>
                            <m:r>
                              <a:rPr lang="it-IT" sz="2200" b="0" i="1" smtClean="0">
                                <a:latin typeface="Cambria Math" panose="02040503050406030204" pitchFamily="18" charset="0"/>
                              </a:rPr>
                              <m:t>𝑖𝑗</m:t>
                            </m:r>
                          </m:sub>
                        </m:sSub>
                        <m:d>
                          <m:dPr>
                            <m:ctrlPr>
                              <a:rPr lang="it-IT" sz="2200" b="0" i="1" smtClean="0">
                                <a:latin typeface="Cambria Math" panose="02040503050406030204" pitchFamily="18" charset="0"/>
                              </a:rPr>
                            </m:ctrlPr>
                          </m:dPr>
                          <m:e>
                            <m:r>
                              <a:rPr lang="it-IT" sz="2200" b="0" i="1" smtClean="0">
                                <a:latin typeface="Cambria Math" panose="02040503050406030204" pitchFamily="18" charset="0"/>
                              </a:rPr>
                              <m:t>𝑡</m:t>
                            </m:r>
                          </m:e>
                        </m:d>
                      </m:num>
                      <m:den>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𝑛</m:t>
                            </m:r>
                          </m:e>
                          <m:sub>
                            <m:r>
                              <a:rPr lang="it-IT" sz="2200" b="0" i="1" smtClean="0">
                                <a:latin typeface="Cambria Math" panose="02040503050406030204" pitchFamily="18" charset="0"/>
                              </a:rPr>
                              <m:t>𝑖𝑗</m:t>
                            </m:r>
                          </m:sub>
                        </m:sSub>
                        <m:d>
                          <m:dPr>
                            <m:ctrlPr>
                              <a:rPr lang="it-IT" sz="2200" b="0" i="1" smtClean="0">
                                <a:latin typeface="Cambria Math" panose="02040503050406030204" pitchFamily="18" charset="0"/>
                              </a:rPr>
                            </m:ctrlPr>
                          </m:dPr>
                          <m:e>
                            <m:r>
                              <a:rPr lang="it-IT" sz="2200" b="0" i="1" smtClean="0">
                                <a:latin typeface="Cambria Math" panose="02040503050406030204" pitchFamily="18" charset="0"/>
                              </a:rPr>
                              <m:t>𝑡</m:t>
                            </m:r>
                          </m:e>
                        </m:d>
                      </m:den>
                    </m:f>
                    <m:r>
                      <a:rPr lang="it-IT" sz="2200" b="0" i="1" smtClean="0">
                        <a:latin typeface="Cambria Math" panose="02040503050406030204" pitchFamily="18" charset="0"/>
                      </a:rPr>
                      <m:t> −1</m:t>
                    </m:r>
                  </m:oMath>
                </a14:m>
                <a:r>
                  <a:rPr lang="it-IT" sz="2200">
                    <a:latin typeface="Times New Roman" panose="02020603050405020304" pitchFamily="18" charset="0"/>
                  </a:rPr>
                  <a:t>  </a:t>
                </a:r>
              </a:p>
              <a:p>
                <a:r>
                  <a:rPr lang="it-IT" sz="2200">
                    <a:latin typeface="Times New Roman" panose="02020603050405020304" pitchFamily="18" charset="0"/>
                  </a:rPr>
                  <a:t>with </a:t>
                </a:r>
                <a14:m>
                  <m:oMath xmlns:m="http://schemas.openxmlformats.org/officeDocument/2006/math">
                    <m:sSub>
                      <m:sSubPr>
                        <m:ctrlPr>
                          <a:rPr lang="it-IT" sz="2200" b="0" i="1" smtClean="0">
                            <a:latin typeface="Cambria Math" panose="02040503050406030204" pitchFamily="18" charset="0"/>
                          </a:rPr>
                        </m:ctrlPr>
                      </m:sSubPr>
                      <m:e>
                        <m:r>
                          <a:rPr lang="it-IT" sz="2200" b="0" i="1" smtClean="0">
                            <a:latin typeface="Cambria Math" panose="02040503050406030204" pitchFamily="18" charset="0"/>
                          </a:rPr>
                          <m:t>𝑏</m:t>
                        </m:r>
                      </m:e>
                      <m:sub>
                        <m:r>
                          <a:rPr lang="it-IT" sz="2200" b="0" i="1" smtClean="0">
                            <a:latin typeface="Cambria Math" panose="02040503050406030204" pitchFamily="18" charset="0"/>
                          </a:rPr>
                          <m:t>𝑖𝑗</m:t>
                        </m:r>
                      </m:sub>
                    </m:sSub>
                    <m:r>
                      <a:rPr lang="it-IT" sz="2200" b="0" i="1" smtClean="0">
                        <a:latin typeface="Cambria Math" panose="02040503050406030204" pitchFamily="18" charset="0"/>
                      </a:rPr>
                      <m:t>(</m:t>
                    </m:r>
                    <m:r>
                      <a:rPr lang="it-IT" sz="2200" b="0" i="1" smtClean="0">
                        <a:latin typeface="Cambria Math" panose="02040503050406030204" pitchFamily="18" charset="0"/>
                      </a:rPr>
                      <m:t>𝑡</m:t>
                    </m:r>
                    <m:r>
                      <a:rPr lang="it-IT" sz="2200" b="0" i="1" smtClean="0">
                        <a:latin typeface="Cambria Math" panose="02040503050406030204" pitchFamily="18" charset="0"/>
                      </a:rPr>
                      <m:t>)</m:t>
                    </m:r>
                  </m:oMath>
                </a14:m>
                <a:r>
                  <a:rPr lang="it-IT" sz="2200">
                    <a:latin typeface="Times New Roman" panose="02020603050405020304" pitchFamily="18" charset="0"/>
                  </a:rPr>
                  <a:t> total sales and </a:t>
                </a:r>
                <a14:m>
                  <m:oMath xmlns:m="http://schemas.openxmlformats.org/officeDocument/2006/math">
                    <m:sSub>
                      <m:sSubPr>
                        <m:ctrlPr>
                          <a:rPr lang="it-IT" sz="2200" i="1">
                            <a:latin typeface="Cambria Math" panose="02040503050406030204" pitchFamily="18" charset="0"/>
                          </a:rPr>
                        </m:ctrlPr>
                      </m:sSubPr>
                      <m:e>
                        <m:r>
                          <a:rPr lang="it-IT" sz="2200" b="0" i="1" smtClean="0">
                            <a:latin typeface="Cambria Math" panose="02040503050406030204" pitchFamily="18" charset="0"/>
                          </a:rPr>
                          <m:t>𝑛</m:t>
                        </m:r>
                      </m:e>
                      <m:sub>
                        <m:r>
                          <a:rPr lang="it-IT" sz="2200" i="1">
                            <a:latin typeface="Cambria Math" panose="02040503050406030204" pitchFamily="18" charset="0"/>
                          </a:rPr>
                          <m:t>𝑖𝑗</m:t>
                        </m:r>
                      </m:sub>
                    </m:sSub>
                    <m:r>
                      <a:rPr lang="it-IT" sz="2200" i="1">
                        <a:latin typeface="Cambria Math" panose="02040503050406030204" pitchFamily="18" charset="0"/>
                      </a:rPr>
                      <m:t>(</m:t>
                    </m:r>
                    <m:r>
                      <a:rPr lang="it-IT" sz="2200" i="1">
                        <a:latin typeface="Cambria Math" panose="02040503050406030204" pitchFamily="18" charset="0"/>
                      </a:rPr>
                      <m:t>𝑡</m:t>
                    </m:r>
                    <m:r>
                      <a:rPr lang="it-IT" sz="2200" i="1">
                        <a:latin typeface="Cambria Math" panose="02040503050406030204" pitchFamily="18" charset="0"/>
                      </a:rPr>
                      <m:t>)</m:t>
                    </m:r>
                  </m:oMath>
                </a14:m>
                <a:r>
                  <a:rPr lang="it-IT" sz="2200">
                    <a:latin typeface="Times New Roman" panose="02020603050405020304" pitchFamily="18" charset="0"/>
                  </a:rPr>
                  <a:t> total number of users of class </a:t>
                </a:r>
                <a14:m>
                  <m:oMath xmlns:m="http://schemas.openxmlformats.org/officeDocument/2006/math">
                    <m:r>
                      <a:rPr lang="it-IT" sz="2200" i="1">
                        <a:latin typeface="Cambria Math" panose="02040503050406030204" pitchFamily="18" charset="0"/>
                      </a:rPr>
                      <m:t>𝑗</m:t>
                    </m:r>
                  </m:oMath>
                </a14:m>
                <a:r>
                  <a:rPr lang="it-IT" sz="2200">
                    <a:latin typeface="Times New Roman" panose="02020603050405020304" pitchFamily="18" charset="0"/>
                  </a:rPr>
                  <a:t> </a:t>
                </a:r>
                <a:r>
                  <a:rPr lang="it-IT" sz="2200" err="1">
                    <a:latin typeface="Times New Roman" panose="02020603050405020304" pitchFamily="18" charset="0"/>
                  </a:rPr>
                  <a:t>that</a:t>
                </a:r>
                <a:r>
                  <a:rPr lang="it-IT" sz="2200">
                    <a:latin typeface="Times New Roman" panose="02020603050405020304" pitchFamily="18" charset="0"/>
                  </a:rPr>
                  <a:t> </a:t>
                </a:r>
                <a:r>
                  <a:rPr lang="it-IT" sz="2200" err="1">
                    <a:latin typeface="Times New Roman" panose="02020603050405020304" pitchFamily="18" charset="0"/>
                  </a:rPr>
                  <a:t>bought</a:t>
                </a:r>
                <a:r>
                  <a:rPr lang="it-IT" sz="2200">
                    <a:latin typeface="Times New Roman" panose="02020603050405020304" pitchFamily="18" charset="0"/>
                  </a:rPr>
                  <a:t> product </a:t>
                </a:r>
                <a14:m>
                  <m:oMath xmlns:m="http://schemas.openxmlformats.org/officeDocument/2006/math">
                    <m:r>
                      <a:rPr lang="it-IT" sz="2200" i="1">
                        <a:latin typeface="Cambria Math" panose="02040503050406030204" pitchFamily="18" charset="0"/>
                      </a:rPr>
                      <m:t>𝑖</m:t>
                    </m:r>
                  </m:oMath>
                </a14:m>
                <a:r>
                  <a:rPr lang="it-IT" sz="2200">
                    <a:latin typeface="Times New Roman" panose="02020603050405020304" pitchFamily="18" charset="0"/>
                  </a:rPr>
                  <a:t>, up to day t.</a:t>
                </a:r>
              </a:p>
            </p:txBody>
          </p:sp>
        </mc:Choice>
        <mc:Fallback>
          <p:sp>
            <p:nvSpPr>
              <p:cNvPr id="3" name="CasellaDiTesto 2">
                <a:extLst>
                  <a:ext uri="{FF2B5EF4-FFF2-40B4-BE49-F238E27FC236}">
                    <a16:creationId xmlns:a16="http://schemas.microsoft.com/office/drawing/2014/main" id="{D49046EC-3B72-9A2E-3770-43A39A0CE6DA}"/>
                  </a:ext>
                </a:extLst>
              </p:cNvPr>
              <p:cNvSpPr txBox="1">
                <a:spLocks noRot="1" noChangeAspect="1" noMove="1" noResize="1" noEditPoints="1" noAdjustHandles="1" noChangeArrowheads="1" noChangeShapeType="1" noTextEdit="1"/>
              </p:cNvSpPr>
              <p:nvPr/>
            </p:nvSpPr>
            <p:spPr>
              <a:xfrm>
                <a:off x="838201" y="3907760"/>
                <a:ext cx="10665542" cy="1401987"/>
              </a:xfrm>
              <a:prstGeom prst="rect">
                <a:avLst/>
              </a:prstGeom>
              <a:blipFill>
                <a:blip r:embed="rId4"/>
                <a:stretch>
                  <a:fillRect l="-743" b="-8261"/>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3498EF13-123F-DFF9-C633-230C976E8FB0}"/>
              </a:ext>
            </a:extLst>
          </p:cNvPr>
          <p:cNvSpPr txBox="1"/>
          <p:nvPr/>
        </p:nvSpPr>
        <p:spPr>
          <a:xfrm>
            <a:off x="838200" y="1918252"/>
            <a:ext cx="8027504" cy="430887"/>
          </a:xfrm>
          <a:prstGeom prst="rect">
            <a:avLst/>
          </a:prstGeom>
          <a:noFill/>
        </p:spPr>
        <p:txBody>
          <a:bodyPr wrap="square" rtlCol="0">
            <a:spAutoFit/>
          </a:bodyPr>
          <a:lstStyle/>
          <a:p>
            <a:r>
              <a:rPr lang="it-IT" sz="2200" err="1">
                <a:latin typeface="Times New Roman" panose="02020603050405020304" pitchFamily="18" charset="0"/>
              </a:rPr>
              <a:t>Frequentist</a:t>
            </a:r>
            <a:r>
              <a:rPr lang="it-IT" sz="2200">
                <a:latin typeface="Times New Roman" panose="02020603050405020304" pitchFamily="18" charset="0"/>
              </a:rPr>
              <a:t> </a:t>
            </a:r>
            <a:r>
              <a:rPr lang="it-IT" sz="2200" err="1">
                <a:latin typeface="Times New Roman" panose="02020603050405020304" pitchFamily="18" charset="0"/>
              </a:rPr>
              <a:t>parameter</a:t>
            </a:r>
            <a:r>
              <a:rPr lang="it-IT" sz="2200">
                <a:latin typeface="Times New Roman" panose="02020603050405020304" pitchFamily="18" charset="0"/>
              </a:rPr>
              <a:t> </a:t>
            </a:r>
            <a:r>
              <a:rPr lang="it-IT" sz="2200" err="1">
                <a:latin typeface="Times New Roman" panose="02020603050405020304" pitchFamily="18" charset="0"/>
              </a:rPr>
              <a:t>estimates</a:t>
            </a:r>
            <a:r>
              <a:rPr lang="it-IT" sz="2200">
                <a:latin typeface="Times New Roman" panose="02020603050405020304" pitchFamily="18" charset="0"/>
              </a:rPr>
              <a:t>:</a:t>
            </a:r>
          </a:p>
        </p:txBody>
      </p:sp>
      <p:sp>
        <p:nvSpPr>
          <p:cNvPr id="6" name="Titolo 1">
            <a:extLst>
              <a:ext uri="{FF2B5EF4-FFF2-40B4-BE49-F238E27FC236}">
                <a16:creationId xmlns:a16="http://schemas.microsoft.com/office/drawing/2014/main" id="{5EC80039-11B1-670C-ADF6-399EFED8457A}"/>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a:lstStyle>
          <a:p>
            <a:r>
              <a:rPr lang="it-IT" dirty="0">
                <a:ea typeface="Calibri Light"/>
                <a:cs typeface="Times New Roman" panose="02020603050405020304" pitchFamily="18" charset="0"/>
              </a:rPr>
              <a:t>7. </a:t>
            </a:r>
            <a:r>
              <a:rPr lang="it-IT" dirty="0" err="1">
                <a:solidFill>
                  <a:schemeClr val="accent1"/>
                </a:solidFill>
              </a:rPr>
              <a:t>Frequentist</a:t>
            </a:r>
            <a:r>
              <a:rPr lang="it-IT" dirty="0">
                <a:solidFill>
                  <a:schemeClr val="accent1"/>
                </a:solidFill>
              </a:rPr>
              <a:t> </a:t>
            </a:r>
            <a:r>
              <a:rPr lang="it-IT" dirty="0" err="1">
                <a:solidFill>
                  <a:schemeClr val="accent1"/>
                </a:solidFill>
              </a:rPr>
              <a:t>Parameter</a:t>
            </a:r>
            <a:r>
              <a:rPr lang="it-IT" dirty="0">
                <a:solidFill>
                  <a:schemeClr val="accent1"/>
                </a:solidFill>
              </a:rPr>
              <a:t> </a:t>
            </a:r>
            <a:r>
              <a:rPr lang="it-IT" dirty="0" err="1">
                <a:solidFill>
                  <a:schemeClr val="accent1"/>
                </a:solidFill>
              </a:rPr>
              <a:t>Estimates</a:t>
            </a:r>
            <a:endParaRPr lang="it-IT" dirty="0">
              <a:solidFill>
                <a:schemeClr val="accent1"/>
              </a:solidFill>
            </a:endParaRPr>
          </a:p>
        </p:txBody>
      </p:sp>
      <p:sp>
        <p:nvSpPr>
          <p:cNvPr id="4" name="Segnaposto numero diapositiva 3">
            <a:extLst>
              <a:ext uri="{FF2B5EF4-FFF2-40B4-BE49-F238E27FC236}">
                <a16:creationId xmlns:a16="http://schemas.microsoft.com/office/drawing/2014/main" id="{6DC18B20-27A1-A45E-44E6-C2A2A3F092D2}"/>
              </a:ext>
            </a:extLst>
          </p:cNvPr>
          <p:cNvSpPr>
            <a:spLocks noGrp="1"/>
          </p:cNvSpPr>
          <p:nvPr>
            <p:ph type="sldNum" sz="quarter" idx="12"/>
          </p:nvPr>
        </p:nvSpPr>
        <p:spPr/>
        <p:txBody>
          <a:bodyPr/>
          <a:lstStyle/>
          <a:p>
            <a:fld id="{61C956A2-680A-48D7-A037-C726CE4ABA8D}" type="slidenum">
              <a:rPr lang="it-IT" smtClean="0"/>
              <a:t>57</a:t>
            </a:fld>
            <a:endParaRPr lang="it-IT"/>
          </a:p>
        </p:txBody>
      </p:sp>
    </p:spTree>
    <p:extLst>
      <p:ext uri="{BB962C8B-B14F-4D97-AF65-F5344CB8AC3E}">
        <p14:creationId xmlns:p14="http://schemas.microsoft.com/office/powerpoint/2010/main" val="1001327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B85F13B8-79B0-C0F4-B382-164F189B6D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662608" y="2506662"/>
            <a:ext cx="8866783" cy="4351338"/>
          </a:xfrm>
        </p:spPr>
      </p:pic>
      <p:sp>
        <p:nvSpPr>
          <p:cNvPr id="2" name="Segnaposto numero diapositiva 1">
            <a:extLst>
              <a:ext uri="{FF2B5EF4-FFF2-40B4-BE49-F238E27FC236}">
                <a16:creationId xmlns:a16="http://schemas.microsoft.com/office/drawing/2014/main" id="{153DCD85-1185-8E2A-EBDF-997DD4B97BB8}"/>
              </a:ext>
            </a:extLst>
          </p:cNvPr>
          <p:cNvSpPr>
            <a:spLocks noGrp="1"/>
          </p:cNvSpPr>
          <p:nvPr>
            <p:ph type="sldNum" sz="quarter" idx="12"/>
          </p:nvPr>
        </p:nvSpPr>
        <p:spPr/>
        <p:txBody>
          <a:bodyPr/>
          <a:lstStyle/>
          <a:p>
            <a:fld id="{61C956A2-680A-48D7-A037-C726CE4ABA8D}" type="slidenum">
              <a:rPr lang="it-IT" smtClean="0"/>
              <a:t>58</a:t>
            </a:fld>
            <a:endParaRPr lang="it-IT"/>
          </a:p>
        </p:txBody>
      </p:sp>
      <p:sp>
        <p:nvSpPr>
          <p:cNvPr id="4" name="Titolo 1">
            <a:extLst>
              <a:ext uri="{FF2B5EF4-FFF2-40B4-BE49-F238E27FC236}">
                <a16:creationId xmlns:a16="http://schemas.microsoft.com/office/drawing/2014/main" id="{2112854A-F2A0-F1F6-BD44-C7810B700C86}"/>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atin typeface="Times New Roman" panose="02020603050405020304" pitchFamily="18" charset="0"/>
                <a:cs typeface="Times New Roman" panose="02020603050405020304" pitchFamily="18" charset="0"/>
              </a:rPr>
              <a:t>7. </a:t>
            </a:r>
            <a:r>
              <a:rPr lang="it-IT" sz="4400" err="1">
                <a:solidFill>
                  <a:schemeClr val="accent1"/>
                </a:solidFill>
                <a:latin typeface="Times New Roman" panose="02020603050405020304" pitchFamily="18" charset="0"/>
              </a:rPr>
              <a:t>Algorithm</a:t>
            </a:r>
            <a:r>
              <a:rPr lang="it-IT" sz="4400">
                <a:solidFill>
                  <a:schemeClr val="accent1"/>
                </a:solidFill>
                <a:latin typeface="Times New Roman" panose="02020603050405020304" pitchFamily="18" charset="0"/>
              </a:rPr>
              <a:t> </a:t>
            </a:r>
            <a:r>
              <a:rPr lang="it-IT" err="1">
                <a:solidFill>
                  <a:schemeClr val="accent1"/>
                </a:solidFill>
                <a:latin typeface="Times New Roman" panose="02020603050405020304" pitchFamily="18" charset="0"/>
              </a:rPr>
              <a:t>S</a:t>
            </a:r>
            <a:r>
              <a:rPr lang="it-IT" sz="4400" err="1">
                <a:solidFill>
                  <a:schemeClr val="accent1"/>
                </a:solidFill>
                <a:latin typeface="Times New Roman" panose="02020603050405020304" pitchFamily="18" charset="0"/>
              </a:rPr>
              <a:t>tructure</a:t>
            </a:r>
            <a:endParaRPr lang="it-IT">
              <a:solidFill>
                <a:schemeClr val="accent1"/>
              </a:solidFill>
              <a:latin typeface="Times New Roman" panose="02020603050405020304" pitchFamily="18" charset="0"/>
            </a:endParaRPr>
          </a:p>
        </p:txBody>
      </p:sp>
      <p:sp>
        <p:nvSpPr>
          <p:cNvPr id="3" name="CasellaDiTesto 2">
            <a:extLst>
              <a:ext uri="{FF2B5EF4-FFF2-40B4-BE49-F238E27FC236}">
                <a16:creationId xmlns:a16="http://schemas.microsoft.com/office/drawing/2014/main" id="{6FE568BB-B52F-FDBF-DDA4-787C3808D2DA}"/>
              </a:ext>
            </a:extLst>
          </p:cNvPr>
          <p:cNvSpPr txBox="1"/>
          <p:nvPr/>
        </p:nvSpPr>
        <p:spPr>
          <a:xfrm>
            <a:off x="838200" y="1690688"/>
            <a:ext cx="10267121" cy="707886"/>
          </a:xfrm>
          <a:prstGeom prst="rect">
            <a:avLst/>
          </a:prstGeom>
          <a:noFill/>
        </p:spPr>
        <p:txBody>
          <a:bodyPr wrap="square" rtlCol="0">
            <a:spAutoFit/>
          </a:bodyPr>
          <a:lstStyle/>
          <a:p>
            <a:r>
              <a:rPr lang="it-IT" sz="2000" err="1">
                <a:latin typeface="Times New Roman" panose="02020603050405020304" pitchFamily="18" charset="0"/>
              </a:rPr>
              <a:t>Current</a:t>
            </a:r>
            <a:r>
              <a:rPr lang="it-IT" sz="2000">
                <a:latin typeface="Times New Roman" panose="02020603050405020304" pitchFamily="18" charset="0"/>
              </a:rPr>
              <a:t> </a:t>
            </a:r>
            <a:r>
              <a:rPr lang="it-IT" sz="2000" err="1">
                <a:latin typeface="Times New Roman" panose="02020603050405020304" pitchFamily="18" charset="0"/>
              </a:rPr>
              <a:t>estimates</a:t>
            </a:r>
            <a:r>
              <a:rPr lang="it-IT" sz="2000">
                <a:latin typeface="Times New Roman" panose="02020603050405020304" pitchFamily="18" charset="0"/>
              </a:rPr>
              <a:t> of the </a:t>
            </a:r>
            <a:r>
              <a:rPr lang="it-IT" sz="2000" err="1">
                <a:latin typeface="Times New Roman" panose="02020603050405020304" pitchFamily="18" charset="0"/>
              </a:rPr>
              <a:t>parameters</a:t>
            </a:r>
            <a:r>
              <a:rPr lang="it-IT" sz="2000">
                <a:latin typeface="Times New Roman" panose="02020603050405020304" pitchFamily="18" charset="0"/>
              </a:rPr>
              <a:t> are </a:t>
            </a:r>
            <a:r>
              <a:rPr lang="it-IT" sz="2000" err="1">
                <a:latin typeface="Times New Roman" panose="02020603050405020304" pitchFamily="18" charset="0"/>
              </a:rPr>
              <a:t>updated</a:t>
            </a:r>
            <a:r>
              <a:rPr lang="it-IT" sz="2000">
                <a:latin typeface="Times New Roman" panose="02020603050405020304" pitchFamily="18" charset="0"/>
              </a:rPr>
              <a:t> and </a:t>
            </a:r>
            <a:r>
              <a:rPr lang="it-IT" sz="2000" err="1">
                <a:latin typeface="Times New Roman" panose="02020603050405020304" pitchFamily="18" charset="0"/>
              </a:rPr>
              <a:t>saved</a:t>
            </a:r>
            <a:r>
              <a:rPr lang="it-IT" sz="2000">
                <a:latin typeface="Times New Roman" panose="02020603050405020304" pitchFamily="18" charset="0"/>
              </a:rPr>
              <a:t> in </a:t>
            </a:r>
            <a:r>
              <a:rPr lang="it-IT" err="1">
                <a:latin typeface="Consolas" panose="020B0609020204030204" pitchFamily="49" charset="0"/>
              </a:rPr>
              <a:t>Items_Learner</a:t>
            </a:r>
            <a:r>
              <a:rPr lang="it-IT">
                <a:latin typeface="Consolas" panose="020B0609020204030204" pitchFamily="49" charset="0"/>
              </a:rPr>
              <a:t> </a:t>
            </a:r>
            <a:r>
              <a:rPr lang="it-IT" sz="2000" err="1">
                <a:latin typeface="Times New Roman" panose="02020603050405020304" pitchFamily="18" charset="0"/>
              </a:rPr>
              <a:t>wrapper</a:t>
            </a:r>
            <a:r>
              <a:rPr lang="it-IT" sz="2000">
                <a:latin typeface="Times New Roman" panose="02020603050405020304" pitchFamily="18" charset="0"/>
              </a:rPr>
              <a:t> class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collects</a:t>
            </a:r>
            <a:r>
              <a:rPr lang="it-IT" sz="2000">
                <a:latin typeface="Times New Roman" panose="02020603050405020304" pitchFamily="18" charset="0"/>
              </a:rPr>
              <a:t> </a:t>
            </a:r>
            <a:r>
              <a:rPr lang="it-IT" sz="2000" err="1">
                <a:latin typeface="Times New Roman" panose="02020603050405020304" pitchFamily="18" charset="0"/>
              </a:rPr>
              <a:t>needed</a:t>
            </a:r>
            <a:r>
              <a:rPr lang="it-IT" sz="2000">
                <a:latin typeface="Times New Roman" panose="02020603050405020304" pitchFamily="18" charset="0"/>
              </a:rPr>
              <a:t> information from the </a:t>
            </a:r>
            <a:r>
              <a:rPr lang="it-IT" sz="2000" err="1">
                <a:latin typeface="Times New Roman" panose="02020603050405020304" pitchFamily="18" charset="0"/>
              </a:rPr>
              <a:t>daily</a:t>
            </a:r>
            <a:r>
              <a:rPr lang="it-IT" sz="2000">
                <a:latin typeface="Times New Roman" panose="02020603050405020304" pitchFamily="18" charset="0"/>
              </a:rPr>
              <a:t> </a:t>
            </a:r>
            <a:r>
              <a:rPr lang="it-IT" sz="2000" err="1">
                <a:latin typeface="Times New Roman" panose="02020603050405020304" pitchFamily="18" charset="0"/>
              </a:rPr>
              <a:t>simulation</a:t>
            </a:r>
            <a:r>
              <a:rPr lang="it-IT" sz="2000">
                <a:latin typeface="Times New Roman" panose="02020603050405020304" pitchFamily="18" charset="0"/>
              </a:rPr>
              <a:t>.</a:t>
            </a:r>
          </a:p>
        </p:txBody>
      </p:sp>
    </p:spTree>
    <p:extLst>
      <p:ext uri="{BB962C8B-B14F-4D97-AF65-F5344CB8AC3E}">
        <p14:creationId xmlns:p14="http://schemas.microsoft.com/office/powerpoint/2010/main" val="19837893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3DE92C-06BA-1F79-43B9-9DAD1141C8B3}"/>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atin typeface="Times New Roman" panose="02020603050405020304" pitchFamily="18" charset="0"/>
                <a:cs typeface="Times New Roman" panose="02020603050405020304" pitchFamily="18" charset="0"/>
              </a:rPr>
              <a:t>7. </a:t>
            </a:r>
            <a:r>
              <a:rPr lang="it-IT" err="1">
                <a:solidFill>
                  <a:schemeClr val="accent1"/>
                </a:solidFill>
                <a:latin typeface="Times New Roman" panose="02020603050405020304" pitchFamily="18" charset="0"/>
                <a:cs typeface="Times New Roman" panose="02020603050405020304" pitchFamily="18" charset="0"/>
              </a:rPr>
              <a:t>Conclusions</a:t>
            </a:r>
            <a:endParaRPr lang="it-IT">
              <a:solidFill>
                <a:schemeClr val="accent1"/>
              </a:solidFill>
              <a:latin typeface="Times New Roman" panose="02020603050405020304" pitchFamily="18" charset="0"/>
              <a:cs typeface="Times New Roman" panose="02020603050405020304" pitchFamily="18" charset="0"/>
            </a:endParaRPr>
          </a:p>
        </p:txBody>
      </p:sp>
      <p:pic>
        <p:nvPicPr>
          <p:cNvPr id="4" name="Immagine 3">
            <a:extLst>
              <a:ext uri="{FF2B5EF4-FFF2-40B4-BE49-F238E27FC236}">
                <a16:creationId xmlns:a16="http://schemas.microsoft.com/office/drawing/2014/main" id="{D9ADE6B3-BE7C-C1BA-6277-2DDF4ADEE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72" y="2294357"/>
            <a:ext cx="4795774" cy="3596831"/>
          </a:xfrm>
          <a:prstGeom prst="rect">
            <a:avLst/>
          </a:prstGeom>
        </p:spPr>
      </p:pic>
      <p:pic>
        <p:nvPicPr>
          <p:cNvPr id="6" name="Immagine 5">
            <a:extLst>
              <a:ext uri="{FF2B5EF4-FFF2-40B4-BE49-F238E27FC236}">
                <a16:creationId xmlns:a16="http://schemas.microsoft.com/office/drawing/2014/main" id="{3C3C14B5-9430-AF9A-8D6D-AAD145EB9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077" y="2294357"/>
            <a:ext cx="4795774" cy="3596831"/>
          </a:xfrm>
          <a:prstGeom prst="rect">
            <a:avLst/>
          </a:prstGeom>
        </p:spPr>
      </p:pic>
      <p:sp>
        <p:nvSpPr>
          <p:cNvPr id="8" name="CasellaDiTesto 7">
            <a:extLst>
              <a:ext uri="{FF2B5EF4-FFF2-40B4-BE49-F238E27FC236}">
                <a16:creationId xmlns:a16="http://schemas.microsoft.com/office/drawing/2014/main" id="{0008E106-E134-5944-EBC8-EA58775F6031}"/>
              </a:ext>
            </a:extLst>
          </p:cNvPr>
          <p:cNvSpPr txBox="1"/>
          <p:nvPr/>
        </p:nvSpPr>
        <p:spPr>
          <a:xfrm>
            <a:off x="981306" y="1538868"/>
            <a:ext cx="10014545" cy="707886"/>
          </a:xfrm>
          <a:prstGeom prst="rect">
            <a:avLst/>
          </a:prstGeom>
          <a:noFill/>
        </p:spPr>
        <p:txBody>
          <a:bodyPr wrap="square" rtlCol="0">
            <a:spAutoFit/>
          </a:bodyPr>
          <a:lstStyle/>
          <a:p>
            <a:r>
              <a:rPr lang="it-IT" sz="2000" err="1">
                <a:latin typeface="Times New Roman" panose="02020603050405020304" pitchFamily="18" charset="0"/>
              </a:rPr>
              <a:t>Since</a:t>
            </a:r>
            <a:r>
              <a:rPr lang="it-IT" sz="2000">
                <a:latin typeface="Times New Roman" panose="02020603050405020304" pitchFamily="18" charset="0"/>
              </a:rPr>
              <a:t> the </a:t>
            </a:r>
            <a:r>
              <a:rPr lang="it-IT" sz="2000" err="1">
                <a:latin typeface="Times New Roman" panose="02020603050405020304" pitchFamily="18" charset="0"/>
              </a:rPr>
              <a:t>additional</a:t>
            </a:r>
            <a:r>
              <a:rPr lang="it-IT" sz="2000">
                <a:latin typeface="Times New Roman" panose="02020603050405020304" pitchFamily="18" charset="0"/>
              </a:rPr>
              <a:t> </a:t>
            </a:r>
            <a:r>
              <a:rPr lang="it-IT" sz="2000" err="1">
                <a:latin typeface="Times New Roman" panose="02020603050405020304" pitchFamily="18" charset="0"/>
              </a:rPr>
              <a:t>uncertain</a:t>
            </a:r>
            <a:r>
              <a:rPr lang="it-IT" sz="2000">
                <a:latin typeface="Times New Roman" panose="02020603050405020304" pitchFamily="18" charset="0"/>
              </a:rPr>
              <a:t> </a:t>
            </a:r>
            <a:r>
              <a:rPr lang="it-IT" sz="2000" err="1">
                <a:latin typeface="Times New Roman" panose="02020603050405020304" pitchFamily="18" charset="0"/>
              </a:rPr>
              <a:t>parameters</a:t>
            </a:r>
            <a:r>
              <a:rPr lang="it-IT" sz="2000">
                <a:latin typeface="Times New Roman" panose="02020603050405020304" pitchFamily="18" charset="0"/>
              </a:rPr>
              <a:t> can be </a:t>
            </a:r>
            <a:r>
              <a:rPr lang="it-IT" sz="2000" err="1">
                <a:latin typeface="Times New Roman" panose="02020603050405020304" pitchFamily="18" charset="0"/>
              </a:rPr>
              <a:t>learned</a:t>
            </a:r>
            <a:r>
              <a:rPr lang="it-IT" sz="2000">
                <a:latin typeface="Times New Roman" panose="02020603050405020304" pitchFamily="18" charset="0"/>
              </a:rPr>
              <a:t> </a:t>
            </a:r>
            <a:r>
              <a:rPr lang="it-IT" sz="2000" err="1">
                <a:latin typeface="Times New Roman" panose="02020603050405020304" pitchFamily="18" charset="0"/>
              </a:rPr>
              <a:t>efficiently</a:t>
            </a:r>
            <a:r>
              <a:rPr lang="it-IT" sz="2000">
                <a:latin typeface="Times New Roman" panose="02020603050405020304" pitchFamily="18" charset="0"/>
              </a:rPr>
              <a:t> by </a:t>
            </a:r>
            <a:r>
              <a:rPr lang="it-IT" sz="2000" err="1">
                <a:latin typeface="Times New Roman" panose="02020603050405020304" pitchFamily="18" charset="0"/>
              </a:rPr>
              <a:t>still</a:t>
            </a:r>
            <a:r>
              <a:rPr lang="it-IT" sz="2000">
                <a:latin typeface="Times New Roman" panose="02020603050405020304" pitchFamily="18" charset="0"/>
              </a:rPr>
              <a:t> </a:t>
            </a:r>
            <a:r>
              <a:rPr lang="it-IT" sz="2000" err="1">
                <a:latin typeface="Times New Roman" panose="02020603050405020304" pitchFamily="18" charset="0"/>
              </a:rPr>
              <a:t>using</a:t>
            </a:r>
            <a:r>
              <a:rPr lang="it-IT" sz="2000">
                <a:latin typeface="Times New Roman" panose="02020603050405020304" pitchFamily="18" charset="0"/>
              </a:rPr>
              <a:t> a </a:t>
            </a:r>
            <a:r>
              <a:rPr lang="it-IT" sz="2000" err="1">
                <a:latin typeface="Times New Roman" panose="02020603050405020304" pitchFamily="18" charset="0"/>
              </a:rPr>
              <a:t>fully</a:t>
            </a:r>
            <a:r>
              <a:rPr lang="it-IT" sz="2000">
                <a:latin typeface="Times New Roman" panose="02020603050405020304" pitchFamily="18" charset="0"/>
              </a:rPr>
              <a:t> </a:t>
            </a:r>
            <a:r>
              <a:rPr lang="it-IT" sz="2000" err="1">
                <a:latin typeface="Times New Roman" panose="02020603050405020304" pitchFamily="18" charset="0"/>
              </a:rPr>
              <a:t>exploitative</a:t>
            </a:r>
            <a:r>
              <a:rPr lang="it-IT" sz="2000">
                <a:latin typeface="Times New Roman" panose="02020603050405020304" pitchFamily="18" charset="0"/>
              </a:rPr>
              <a:t> strategy, the </a:t>
            </a:r>
            <a:r>
              <a:rPr lang="it-IT" sz="2000" err="1">
                <a:latin typeface="Times New Roman" panose="02020603050405020304" pitchFamily="18" charset="0"/>
              </a:rPr>
              <a:t>regret</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a:t>
            </a:r>
            <a:r>
              <a:rPr lang="it-IT" sz="2000" err="1">
                <a:latin typeface="Times New Roman" panose="02020603050405020304" pitchFamily="18" charset="0"/>
              </a:rPr>
              <a:t>not</a:t>
            </a:r>
            <a:r>
              <a:rPr lang="it-IT" sz="2000">
                <a:latin typeface="Times New Roman" panose="02020603050405020304" pitchFamily="18" charset="0"/>
              </a:rPr>
              <a:t> </a:t>
            </a:r>
            <a:r>
              <a:rPr lang="it-IT" sz="2000" err="1">
                <a:latin typeface="Times New Roman" panose="02020603050405020304" pitchFamily="18" charset="0"/>
              </a:rPr>
              <a:t>significantly</a:t>
            </a:r>
            <a:r>
              <a:rPr lang="it-IT" sz="2000">
                <a:latin typeface="Times New Roman" panose="02020603050405020304" pitchFamily="18" charset="0"/>
              </a:rPr>
              <a:t> </a:t>
            </a:r>
            <a:r>
              <a:rPr lang="it-IT" sz="2000" err="1">
                <a:latin typeface="Times New Roman" panose="02020603050405020304" pitchFamily="18" charset="0"/>
              </a:rPr>
              <a:t>different</a:t>
            </a:r>
            <a:r>
              <a:rPr lang="it-IT" sz="2000">
                <a:latin typeface="Times New Roman" panose="02020603050405020304" pitchFamily="18" charset="0"/>
              </a:rPr>
              <a:t> from the one of the </a:t>
            </a:r>
            <a:r>
              <a:rPr lang="it-IT" sz="2000" err="1">
                <a:latin typeface="Times New Roman" panose="02020603050405020304" pitchFamily="18" charset="0"/>
              </a:rPr>
              <a:t>simplified</a:t>
            </a:r>
            <a:r>
              <a:rPr lang="it-IT" sz="2000">
                <a:latin typeface="Times New Roman" panose="02020603050405020304" pitchFamily="18" charset="0"/>
              </a:rPr>
              <a:t> case.</a:t>
            </a:r>
          </a:p>
        </p:txBody>
      </p:sp>
      <p:sp>
        <p:nvSpPr>
          <p:cNvPr id="9" name="CasellaDiTesto 8">
            <a:extLst>
              <a:ext uri="{FF2B5EF4-FFF2-40B4-BE49-F238E27FC236}">
                <a16:creationId xmlns:a16="http://schemas.microsoft.com/office/drawing/2014/main" id="{B4DA04E4-39D9-1F6B-3F3D-B1BA05702CF4}"/>
              </a:ext>
            </a:extLst>
          </p:cNvPr>
          <p:cNvSpPr txBox="1"/>
          <p:nvPr/>
        </p:nvSpPr>
        <p:spPr>
          <a:xfrm>
            <a:off x="1744867" y="5880715"/>
            <a:ext cx="3195679" cy="369332"/>
          </a:xfrm>
          <a:prstGeom prst="rect">
            <a:avLst/>
          </a:prstGeom>
          <a:noFill/>
        </p:spPr>
        <p:txBody>
          <a:bodyPr wrap="square" rtlCol="0">
            <a:spAutoFit/>
          </a:bodyPr>
          <a:lstStyle/>
          <a:p>
            <a:pPr algn="ctr"/>
            <a:r>
              <a:rPr lang="it-IT">
                <a:latin typeface="Times New Roman" panose="02020603050405020304" pitchFamily="18" charset="0"/>
              </a:rPr>
              <a:t>TS </a:t>
            </a:r>
            <a:r>
              <a:rPr lang="it-IT" err="1">
                <a:latin typeface="Times New Roman" panose="02020603050405020304" pitchFamily="18" charset="0"/>
              </a:rPr>
              <a:t>based</a:t>
            </a:r>
            <a:r>
              <a:rPr lang="it-IT">
                <a:latin typeface="Times New Roman" panose="02020603050405020304" pitchFamily="18" charset="0"/>
              </a:rPr>
              <a:t> </a:t>
            </a:r>
            <a:r>
              <a:rPr lang="it-IT" err="1">
                <a:latin typeface="Times New Roman" panose="02020603050405020304" pitchFamily="18" charset="0"/>
              </a:rPr>
              <a:t>learner</a:t>
            </a:r>
            <a:r>
              <a:rPr lang="it-IT">
                <a:latin typeface="Times New Roman" panose="02020603050405020304" pitchFamily="18" charset="0"/>
              </a:rPr>
              <a:t> profit trend.</a:t>
            </a:r>
          </a:p>
        </p:txBody>
      </p:sp>
      <p:sp>
        <p:nvSpPr>
          <p:cNvPr id="10" name="CasellaDiTesto 9">
            <a:extLst>
              <a:ext uri="{FF2B5EF4-FFF2-40B4-BE49-F238E27FC236}">
                <a16:creationId xmlns:a16="http://schemas.microsoft.com/office/drawing/2014/main" id="{26B9BB7D-BB48-D1B5-B864-9BA372A063EC}"/>
              </a:ext>
            </a:extLst>
          </p:cNvPr>
          <p:cNvSpPr txBox="1"/>
          <p:nvPr/>
        </p:nvSpPr>
        <p:spPr>
          <a:xfrm>
            <a:off x="7335388" y="5880715"/>
            <a:ext cx="3033087" cy="369332"/>
          </a:xfrm>
          <a:prstGeom prst="rect">
            <a:avLst/>
          </a:prstGeom>
          <a:noFill/>
        </p:spPr>
        <p:txBody>
          <a:bodyPr wrap="square" rtlCol="0">
            <a:spAutoFit/>
          </a:bodyPr>
          <a:lstStyle/>
          <a:p>
            <a:pPr algn="ctr"/>
            <a:r>
              <a:rPr lang="it-IT">
                <a:latin typeface="Times New Roman" panose="02020603050405020304" pitchFamily="18" charset="0"/>
              </a:rPr>
              <a:t>TS </a:t>
            </a:r>
            <a:r>
              <a:rPr lang="it-IT" err="1">
                <a:latin typeface="Times New Roman" panose="02020603050405020304" pitchFamily="18" charset="0"/>
              </a:rPr>
              <a:t>based</a:t>
            </a:r>
            <a:r>
              <a:rPr lang="it-IT">
                <a:latin typeface="Times New Roman" panose="02020603050405020304" pitchFamily="18" charset="0"/>
              </a:rPr>
              <a:t> </a:t>
            </a:r>
            <a:r>
              <a:rPr lang="it-IT" err="1">
                <a:latin typeface="Times New Roman" panose="02020603050405020304" pitchFamily="18" charset="0"/>
              </a:rPr>
              <a:t>learner</a:t>
            </a:r>
            <a:r>
              <a:rPr lang="it-IT">
                <a:latin typeface="Times New Roman" panose="02020603050405020304" pitchFamily="18" charset="0"/>
              </a:rPr>
              <a:t> </a:t>
            </a:r>
            <a:r>
              <a:rPr lang="it-IT" err="1">
                <a:latin typeface="Times New Roman" panose="02020603050405020304" pitchFamily="18" charset="0"/>
              </a:rPr>
              <a:t>regret</a:t>
            </a:r>
            <a:r>
              <a:rPr lang="it-IT">
                <a:latin typeface="Times New Roman" panose="02020603050405020304" pitchFamily="18" charset="0"/>
              </a:rPr>
              <a:t> trend.</a:t>
            </a:r>
          </a:p>
        </p:txBody>
      </p:sp>
      <p:sp>
        <p:nvSpPr>
          <p:cNvPr id="3" name="Segnaposto numero diapositiva 2">
            <a:extLst>
              <a:ext uri="{FF2B5EF4-FFF2-40B4-BE49-F238E27FC236}">
                <a16:creationId xmlns:a16="http://schemas.microsoft.com/office/drawing/2014/main" id="{BF938323-FC01-0481-5182-4CA79A86D633}"/>
              </a:ext>
            </a:extLst>
          </p:cNvPr>
          <p:cNvSpPr>
            <a:spLocks noGrp="1"/>
          </p:cNvSpPr>
          <p:nvPr>
            <p:ph type="sldNum" sz="quarter" idx="12"/>
          </p:nvPr>
        </p:nvSpPr>
        <p:spPr/>
        <p:txBody>
          <a:bodyPr/>
          <a:lstStyle/>
          <a:p>
            <a:fld id="{61C956A2-680A-48D7-A037-C726CE4ABA8D}" type="slidenum">
              <a:rPr lang="it-IT" smtClean="0"/>
              <a:t>59</a:t>
            </a:fld>
            <a:endParaRPr lang="it-IT"/>
          </a:p>
        </p:txBody>
      </p:sp>
    </p:spTree>
    <p:extLst>
      <p:ext uri="{BB962C8B-B14F-4D97-AF65-F5344CB8AC3E}">
        <p14:creationId xmlns:p14="http://schemas.microsoft.com/office/powerpoint/2010/main" val="338410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3B00A217-5CBC-643F-BABD-1E27CDBE2ADD}"/>
              </a:ext>
            </a:extLst>
          </p:cNvPr>
          <p:cNvSpPr>
            <a:spLocks noGrp="1"/>
          </p:cNvSpPr>
          <p:nvPr>
            <p:ph type="title"/>
          </p:nvPr>
        </p:nvSpPr>
        <p:spPr>
          <a:xfrm>
            <a:off x="838200" y="354372"/>
            <a:ext cx="10515600" cy="1325563"/>
          </a:xfrm>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err="1">
                <a:solidFill>
                  <a:schemeClr val="accent1"/>
                </a:solidFill>
              </a:rPr>
              <a:t>Costumer</a:t>
            </a:r>
            <a:r>
              <a:rPr lang="it-IT">
                <a:solidFill>
                  <a:schemeClr val="accent1"/>
                </a:solidFill>
              </a:rPr>
              <a:t> </a:t>
            </a:r>
            <a:r>
              <a:rPr lang="it-IT" err="1">
                <a:solidFill>
                  <a:schemeClr val="accent1"/>
                </a:solidFill>
              </a:rPr>
              <a:t>Context</a:t>
            </a:r>
            <a:r>
              <a:rPr lang="it-IT">
                <a:solidFill>
                  <a:schemeClr val="accent1"/>
                </a:solidFill>
              </a:rPr>
              <a:t> Setting</a:t>
            </a:r>
            <a:endParaRPr lang="it-IT" sz="2400">
              <a:solidFill>
                <a:schemeClr val="accent1"/>
              </a:solidFill>
            </a:endParaRPr>
          </a:p>
        </p:txBody>
      </p:sp>
      <p:sp>
        <p:nvSpPr>
          <p:cNvPr id="3" name="Segnaposto contenuto 2">
            <a:extLst>
              <a:ext uri="{FF2B5EF4-FFF2-40B4-BE49-F238E27FC236}">
                <a16:creationId xmlns:a16="http://schemas.microsoft.com/office/drawing/2014/main" id="{CB75C08F-0983-CFE4-1B14-823C56E60733}"/>
              </a:ext>
            </a:extLst>
          </p:cNvPr>
          <p:cNvSpPr>
            <a:spLocks noGrp="1"/>
          </p:cNvSpPr>
          <p:nvPr>
            <p:ph idx="1"/>
          </p:nvPr>
        </p:nvSpPr>
        <p:spPr>
          <a:xfrm>
            <a:off x="838200" y="1664141"/>
            <a:ext cx="8624298" cy="4351338"/>
          </a:xfrm>
        </p:spPr>
        <p:txBody>
          <a:bodyPr>
            <a:noAutofit/>
          </a:bodyPr>
          <a:lstStyle/>
          <a:p>
            <a:pPr marL="0" indent="0">
              <a:spcBef>
                <a:spcPts val="0"/>
              </a:spcBef>
              <a:spcAft>
                <a:spcPts val="1200"/>
              </a:spcAft>
              <a:buNone/>
            </a:pPr>
            <a:r>
              <a:rPr lang="it-IT" sz="2000" dirty="0" err="1"/>
              <a:t>Based</a:t>
            </a:r>
            <a:r>
              <a:rPr lang="it-IT" sz="2000" dirty="0"/>
              <a:t> on the information </a:t>
            </a:r>
            <a:r>
              <a:rPr lang="it-IT" sz="2000" dirty="0" err="1"/>
              <a:t>that</a:t>
            </a:r>
            <a:r>
              <a:rPr lang="it-IT" sz="2000" dirty="0"/>
              <a:t> </a:t>
            </a:r>
            <a:r>
              <a:rPr lang="it-IT" sz="2000" dirty="0" err="1"/>
              <a:t>we</a:t>
            </a:r>
            <a:r>
              <a:rPr lang="it-IT" sz="2000" dirty="0"/>
              <a:t> retrive from the </a:t>
            </a:r>
            <a:r>
              <a:rPr lang="it-IT" sz="2000" dirty="0" err="1"/>
              <a:t>purchase</a:t>
            </a:r>
            <a:r>
              <a:rPr lang="it-IT" sz="2000" dirty="0"/>
              <a:t> of the ticket </a:t>
            </a:r>
            <a:r>
              <a:rPr lang="it-IT" sz="2000" dirty="0" err="1"/>
              <a:t>we</a:t>
            </a:r>
            <a:r>
              <a:rPr lang="it-IT" sz="2000" dirty="0"/>
              <a:t> can divide customers in </a:t>
            </a:r>
            <a:r>
              <a:rPr lang="it-IT" sz="2000" dirty="0" err="1">
                <a:solidFill>
                  <a:schemeClr val="accent1"/>
                </a:solidFill>
              </a:rPr>
              <a:t>different</a:t>
            </a:r>
            <a:r>
              <a:rPr lang="it-IT" sz="2000" dirty="0">
                <a:solidFill>
                  <a:schemeClr val="accent1"/>
                </a:solidFill>
              </a:rPr>
              <a:t> </a:t>
            </a:r>
            <a:r>
              <a:rPr lang="it-IT" sz="2000" dirty="0" err="1">
                <a:solidFill>
                  <a:schemeClr val="accent1"/>
                </a:solidFill>
              </a:rPr>
              <a:t>segments</a:t>
            </a:r>
            <a:r>
              <a:rPr lang="it-IT" sz="2000" dirty="0"/>
              <a:t>. </a:t>
            </a:r>
            <a:br>
              <a:rPr lang="it-IT" sz="2000" dirty="0"/>
            </a:br>
            <a:r>
              <a:rPr lang="it-IT" sz="2000" dirty="0"/>
              <a:t>The </a:t>
            </a:r>
            <a:r>
              <a:rPr lang="it-IT" sz="2000" dirty="0" err="1"/>
              <a:t>factors</a:t>
            </a:r>
            <a:r>
              <a:rPr lang="it-IT" sz="2000" dirty="0"/>
              <a:t> </a:t>
            </a:r>
            <a:r>
              <a:rPr lang="it-IT" sz="2000" dirty="0" err="1"/>
              <a:t>that</a:t>
            </a:r>
            <a:r>
              <a:rPr lang="it-IT" sz="2000" dirty="0"/>
              <a:t> </a:t>
            </a:r>
            <a:r>
              <a:rPr lang="it-IT" sz="2000" dirty="0" err="1"/>
              <a:t>we</a:t>
            </a:r>
            <a:r>
              <a:rPr lang="it-IT" sz="2000" dirty="0"/>
              <a:t> </a:t>
            </a:r>
            <a:r>
              <a:rPr lang="it-IT" sz="2000" dirty="0" err="1"/>
              <a:t>have</a:t>
            </a:r>
            <a:r>
              <a:rPr lang="it-IT" sz="2000" dirty="0"/>
              <a:t> </a:t>
            </a:r>
            <a:r>
              <a:rPr lang="it-IT" sz="2000" dirty="0" err="1"/>
              <a:t>chosen</a:t>
            </a:r>
            <a:r>
              <a:rPr lang="it-IT" sz="2000" dirty="0"/>
              <a:t> to </a:t>
            </a:r>
            <a:r>
              <a:rPr lang="it-IT" sz="2000" dirty="0" err="1"/>
              <a:t>classify</a:t>
            </a:r>
            <a:r>
              <a:rPr lang="it-IT" sz="2000" dirty="0"/>
              <a:t> users with are:</a:t>
            </a:r>
          </a:p>
          <a:p>
            <a:pPr>
              <a:spcBef>
                <a:spcPts val="600"/>
              </a:spcBef>
            </a:pPr>
            <a:r>
              <a:rPr lang="it-IT" sz="2000" dirty="0"/>
              <a:t>The </a:t>
            </a:r>
            <a:r>
              <a:rPr lang="it-IT" sz="2000" dirty="0" err="1">
                <a:solidFill>
                  <a:schemeClr val="accent1"/>
                </a:solidFill>
              </a:rPr>
              <a:t>amount</a:t>
            </a:r>
            <a:r>
              <a:rPr lang="it-IT" sz="2000" dirty="0">
                <a:solidFill>
                  <a:schemeClr val="accent1"/>
                </a:solidFill>
              </a:rPr>
              <a:t> of ticket </a:t>
            </a:r>
            <a:r>
              <a:rPr lang="it-IT" sz="2000" dirty="0" err="1">
                <a:solidFill>
                  <a:schemeClr val="accent1"/>
                </a:solidFill>
              </a:rPr>
              <a:t>bought</a:t>
            </a:r>
            <a:r>
              <a:rPr lang="it-IT" sz="2000" dirty="0"/>
              <a:t>, </a:t>
            </a:r>
            <a:r>
              <a:rPr lang="it-IT" sz="2000" dirty="0" err="1"/>
              <a:t>hence</a:t>
            </a:r>
            <a:r>
              <a:rPr lang="it-IT" sz="2000" dirty="0"/>
              <a:t> </a:t>
            </a:r>
            <a:r>
              <a:rPr lang="it-IT" sz="2000" dirty="0" err="1"/>
              <a:t>inferring</a:t>
            </a:r>
            <a:r>
              <a:rPr lang="it-IT" sz="2000" dirty="0"/>
              <a:t> </a:t>
            </a:r>
            <a:r>
              <a:rPr lang="it-IT" sz="2000" dirty="0" err="1"/>
              <a:t>if</a:t>
            </a:r>
            <a:r>
              <a:rPr lang="it-IT" sz="2000" dirty="0"/>
              <a:t> the </a:t>
            </a:r>
            <a:r>
              <a:rPr lang="it-IT" sz="2000" dirty="0" err="1"/>
              <a:t>costumer</a:t>
            </a:r>
            <a:r>
              <a:rPr lang="it-IT" sz="2000" dirty="0"/>
              <a:t> </a:t>
            </a:r>
            <a:r>
              <a:rPr lang="it-IT" sz="2000" dirty="0" err="1"/>
              <a:t>is</a:t>
            </a:r>
            <a:r>
              <a:rPr lang="it-IT" sz="2000" dirty="0"/>
              <a:t> single or </a:t>
            </a:r>
            <a:r>
              <a:rPr lang="it-IT" sz="2000" dirty="0" err="1"/>
              <a:t>travelling</a:t>
            </a:r>
            <a:r>
              <a:rPr lang="it-IT" sz="2000" dirty="0"/>
              <a:t> </a:t>
            </a:r>
            <a:r>
              <a:rPr lang="it-IT" sz="2000" dirty="0" err="1"/>
              <a:t>as</a:t>
            </a:r>
            <a:r>
              <a:rPr lang="it-IT" sz="2000" dirty="0"/>
              <a:t> a </a:t>
            </a:r>
            <a:r>
              <a:rPr lang="it-IT" sz="2000" dirty="0" err="1"/>
              <a:t>couple</a:t>
            </a:r>
            <a:r>
              <a:rPr lang="it-IT" sz="2000" dirty="0"/>
              <a:t>.</a:t>
            </a:r>
          </a:p>
          <a:p>
            <a:pPr>
              <a:spcBef>
                <a:spcPts val="600"/>
              </a:spcBef>
              <a:spcAft>
                <a:spcPts val="1200"/>
              </a:spcAft>
            </a:pPr>
            <a:r>
              <a:rPr lang="it-IT" sz="2000" dirty="0"/>
              <a:t>The</a:t>
            </a:r>
            <a:r>
              <a:rPr lang="it-IT" sz="2000" dirty="0">
                <a:solidFill>
                  <a:srgbClr val="C00000"/>
                </a:solidFill>
              </a:rPr>
              <a:t> </a:t>
            </a:r>
            <a:r>
              <a:rPr lang="it-IT" sz="2000" dirty="0"/>
              <a:t>use or </a:t>
            </a:r>
            <a:r>
              <a:rPr lang="it-IT" sz="2000" dirty="0" err="1"/>
              <a:t>not</a:t>
            </a:r>
            <a:r>
              <a:rPr lang="it-IT" sz="2000" dirty="0"/>
              <a:t> of a </a:t>
            </a:r>
            <a:r>
              <a:rPr lang="it-IT" sz="2000" dirty="0">
                <a:solidFill>
                  <a:schemeClr val="accent1"/>
                </a:solidFill>
              </a:rPr>
              <a:t>discount for </a:t>
            </a:r>
            <a:r>
              <a:rPr lang="it-IT" sz="2000" dirty="0" err="1">
                <a:solidFill>
                  <a:schemeClr val="accent1"/>
                </a:solidFill>
              </a:rPr>
              <a:t>retired</a:t>
            </a:r>
            <a:r>
              <a:rPr lang="it-IT" sz="2000" dirty="0">
                <a:solidFill>
                  <a:schemeClr val="accent1"/>
                </a:solidFill>
              </a:rPr>
              <a:t> people</a:t>
            </a:r>
            <a:r>
              <a:rPr lang="it-IT" sz="2000" dirty="0"/>
              <a:t>. </a:t>
            </a:r>
          </a:p>
          <a:p>
            <a:pPr marL="0" indent="0">
              <a:spcBef>
                <a:spcPts val="600"/>
              </a:spcBef>
              <a:buNone/>
            </a:pPr>
            <a:r>
              <a:rPr lang="it-IT" sz="2000" dirty="0" err="1"/>
              <a:t>Based</a:t>
            </a:r>
            <a:r>
              <a:rPr lang="it-IT" sz="2000" dirty="0"/>
              <a:t> on </a:t>
            </a:r>
            <a:r>
              <a:rPr lang="it-IT" sz="2000" dirty="0" err="1"/>
              <a:t>this</a:t>
            </a:r>
            <a:r>
              <a:rPr lang="it-IT" sz="2000" dirty="0"/>
              <a:t> information </a:t>
            </a:r>
            <a:r>
              <a:rPr lang="it-IT" sz="2000" dirty="0" err="1"/>
              <a:t>we</a:t>
            </a:r>
            <a:r>
              <a:rPr lang="it-IT" sz="2000" dirty="0"/>
              <a:t> create 3 </a:t>
            </a:r>
            <a:r>
              <a:rPr lang="it-IT" sz="2000" dirty="0" err="1"/>
              <a:t>contexts</a:t>
            </a:r>
            <a:r>
              <a:rPr lang="it-IT" sz="2000" dirty="0"/>
              <a:t>:</a:t>
            </a:r>
          </a:p>
          <a:p>
            <a:pPr>
              <a:spcBef>
                <a:spcPts val="600"/>
              </a:spcBef>
              <a:buClr>
                <a:schemeClr val="tx1"/>
              </a:buClr>
            </a:pPr>
            <a:r>
              <a:rPr lang="it-IT" sz="2000" dirty="0">
                <a:solidFill>
                  <a:schemeClr val="accent1"/>
                </a:solidFill>
              </a:rPr>
              <a:t>͏Singles</a:t>
            </a:r>
          </a:p>
          <a:p>
            <a:pPr>
              <a:spcBef>
                <a:spcPts val="600"/>
              </a:spcBef>
              <a:buClr>
                <a:schemeClr val="tx1"/>
              </a:buClr>
            </a:pPr>
            <a:r>
              <a:rPr lang="it-IT" sz="2000" dirty="0">
                <a:solidFill>
                  <a:schemeClr val="accent1"/>
                </a:solidFill>
              </a:rPr>
              <a:t>͏Young </a:t>
            </a:r>
            <a:r>
              <a:rPr lang="it-IT" sz="2000" dirty="0" err="1">
                <a:solidFill>
                  <a:schemeClr val="accent1"/>
                </a:solidFill>
              </a:rPr>
              <a:t>couples</a:t>
            </a:r>
            <a:endParaRPr lang="it-IT" sz="2000" dirty="0">
              <a:solidFill>
                <a:schemeClr val="accent1"/>
              </a:solidFill>
            </a:endParaRPr>
          </a:p>
          <a:p>
            <a:pPr>
              <a:spcBef>
                <a:spcPts val="600"/>
              </a:spcBef>
              <a:spcAft>
                <a:spcPts val="1200"/>
              </a:spcAft>
              <a:buClr>
                <a:schemeClr val="tx1"/>
              </a:buClr>
            </a:pPr>
            <a:r>
              <a:rPr lang="it-IT" sz="2000" dirty="0">
                <a:solidFill>
                  <a:schemeClr val="accent1"/>
                </a:solidFill>
              </a:rPr>
              <a:t>͏Senior </a:t>
            </a:r>
            <a:r>
              <a:rPr lang="it-IT" sz="2000" dirty="0" err="1">
                <a:solidFill>
                  <a:schemeClr val="accent1"/>
                </a:solidFill>
              </a:rPr>
              <a:t>couples</a:t>
            </a:r>
            <a:endParaRPr lang="it-IT" sz="2000" dirty="0"/>
          </a:p>
          <a:p>
            <a:pPr marL="0" indent="0">
              <a:buNone/>
            </a:pPr>
            <a:r>
              <a:rPr lang="it-IT" sz="2000" dirty="0" err="1"/>
              <a:t>We</a:t>
            </a:r>
            <a:r>
              <a:rPr lang="it-IT" sz="2000" dirty="0"/>
              <a:t> do </a:t>
            </a:r>
            <a:r>
              <a:rPr lang="it-IT" sz="2000" dirty="0" err="1"/>
              <a:t>not</a:t>
            </a:r>
            <a:r>
              <a:rPr lang="it-IT" sz="2000" dirty="0"/>
              <a:t> </a:t>
            </a:r>
            <a:r>
              <a:rPr lang="it-IT" sz="2000" dirty="0" err="1"/>
              <a:t>distinguish</a:t>
            </a:r>
            <a:r>
              <a:rPr lang="it-IT" sz="2000" dirty="0"/>
              <a:t> singles with </a:t>
            </a:r>
            <a:r>
              <a:rPr lang="it-IT" sz="2000" dirty="0" err="1"/>
              <a:t>respect</a:t>
            </a:r>
            <a:r>
              <a:rPr lang="it-IT" sz="2000" dirty="0"/>
              <a:t> to </a:t>
            </a:r>
            <a:r>
              <a:rPr lang="it-IT" sz="2000" dirty="0" err="1"/>
              <a:t>their</a:t>
            </a:r>
            <a:r>
              <a:rPr lang="it-IT" sz="2000" dirty="0"/>
              <a:t> age </a:t>
            </a:r>
            <a:r>
              <a:rPr lang="it-IT" sz="2000" dirty="0" err="1"/>
              <a:t>as</a:t>
            </a:r>
            <a:r>
              <a:rPr lang="it-IT" sz="2000" dirty="0"/>
              <a:t> </a:t>
            </a:r>
            <a:r>
              <a:rPr lang="it-IT" sz="2000" dirty="0" err="1"/>
              <a:t>we</a:t>
            </a:r>
            <a:r>
              <a:rPr lang="it-IT" sz="2000" dirty="0"/>
              <a:t> assume </a:t>
            </a:r>
            <a:r>
              <a:rPr lang="it-IT" sz="2000" dirty="0" err="1"/>
              <a:t>that</a:t>
            </a:r>
            <a:r>
              <a:rPr lang="it-IT" sz="2000" dirty="0"/>
              <a:t> the </a:t>
            </a:r>
            <a:r>
              <a:rPr lang="it-IT" sz="2000" dirty="0" err="1"/>
              <a:t>purchasing</a:t>
            </a:r>
            <a:r>
              <a:rPr lang="it-IT" sz="2000" dirty="0"/>
              <a:t> </a:t>
            </a:r>
            <a:r>
              <a:rPr lang="it-IT" sz="2000" dirty="0" err="1"/>
              <a:t>behavior</a:t>
            </a:r>
            <a:r>
              <a:rPr lang="it-IT" sz="2000" dirty="0"/>
              <a:t> of singles in a cruise </a:t>
            </a:r>
            <a:r>
              <a:rPr lang="it-IT" sz="2000" dirty="0" err="1"/>
              <a:t>ship</a:t>
            </a:r>
            <a:r>
              <a:rPr lang="it-IT" sz="2000" dirty="0"/>
              <a:t> </a:t>
            </a:r>
            <a:r>
              <a:rPr lang="it-IT" sz="2000" dirty="0" err="1"/>
              <a:t>is</a:t>
            </a:r>
            <a:r>
              <a:rPr lang="it-IT" sz="2000" dirty="0"/>
              <a:t> </a:t>
            </a:r>
            <a:r>
              <a:rPr lang="it-IT" sz="2000" dirty="0" err="1"/>
              <a:t>independent</a:t>
            </a:r>
            <a:r>
              <a:rPr lang="it-IT" sz="2000" dirty="0"/>
              <a:t> w.r.t. seniority.</a:t>
            </a:r>
          </a:p>
        </p:txBody>
      </p:sp>
      <p:sp>
        <p:nvSpPr>
          <p:cNvPr id="4" name="Segnaposto numero diapositiva 3">
            <a:extLst>
              <a:ext uri="{FF2B5EF4-FFF2-40B4-BE49-F238E27FC236}">
                <a16:creationId xmlns:a16="http://schemas.microsoft.com/office/drawing/2014/main" id="{49797348-9B8E-04A2-7B27-8399264085A3}"/>
              </a:ext>
            </a:extLst>
          </p:cNvPr>
          <p:cNvSpPr>
            <a:spLocks noGrp="1"/>
          </p:cNvSpPr>
          <p:nvPr>
            <p:ph type="sldNum" sz="quarter" idx="12"/>
          </p:nvPr>
        </p:nvSpPr>
        <p:spPr/>
        <p:txBody>
          <a:bodyPr/>
          <a:lstStyle/>
          <a:p>
            <a:fld id="{61C956A2-680A-48D7-A037-C726CE4ABA8D}" type="slidenum">
              <a:rPr lang="it-IT" smtClean="0"/>
              <a:t>6</a:t>
            </a:fld>
            <a:endParaRPr lang="it-IT"/>
          </a:p>
        </p:txBody>
      </p:sp>
      <p:graphicFrame>
        <p:nvGraphicFramePr>
          <p:cNvPr id="2" name="Tabella 3">
            <a:extLst>
              <a:ext uri="{FF2B5EF4-FFF2-40B4-BE49-F238E27FC236}">
                <a16:creationId xmlns:a16="http://schemas.microsoft.com/office/drawing/2014/main" id="{264F0D6C-D2AC-5891-3FB3-6826E31C6885}"/>
              </a:ext>
            </a:extLst>
          </p:cNvPr>
          <p:cNvGraphicFramePr>
            <a:graphicFrameLocks noGrp="1"/>
          </p:cNvGraphicFramePr>
          <p:nvPr>
            <p:extLst>
              <p:ext uri="{D42A27DB-BD31-4B8C-83A1-F6EECF244321}">
                <p14:modId xmlns:p14="http://schemas.microsoft.com/office/powerpoint/2010/main" val="756812904"/>
              </p:ext>
            </p:extLst>
          </p:nvPr>
        </p:nvGraphicFramePr>
        <p:xfrm>
          <a:off x="9459840" y="2613473"/>
          <a:ext cx="2155888" cy="2580386"/>
        </p:xfrm>
        <a:graphic>
          <a:graphicData uri="http://schemas.openxmlformats.org/drawingml/2006/table">
            <a:tbl>
              <a:tblPr firstRow="1" bandRow="1">
                <a:tableStyleId>{8A107856-5554-42FB-B03E-39F5DBC370BA}</a:tableStyleId>
              </a:tblPr>
              <a:tblGrid>
                <a:gridCol w="1077944">
                  <a:extLst>
                    <a:ext uri="{9D8B030D-6E8A-4147-A177-3AD203B41FA5}">
                      <a16:colId xmlns:a16="http://schemas.microsoft.com/office/drawing/2014/main" val="1275833306"/>
                    </a:ext>
                  </a:extLst>
                </a:gridCol>
                <a:gridCol w="1077944">
                  <a:extLst>
                    <a:ext uri="{9D8B030D-6E8A-4147-A177-3AD203B41FA5}">
                      <a16:colId xmlns:a16="http://schemas.microsoft.com/office/drawing/2014/main" val="2787690171"/>
                    </a:ext>
                  </a:extLst>
                </a:gridCol>
              </a:tblGrid>
              <a:tr h="1290193">
                <a:tc>
                  <a:txBody>
                    <a:bodyPr/>
                    <a:lstStyle/>
                    <a:p>
                      <a:pPr algn="ctr"/>
                      <a:r>
                        <a:rPr lang="it-IT" sz="2200">
                          <a:solidFill>
                            <a:schemeClr val="tx1"/>
                          </a:solidFill>
                        </a:rPr>
                        <a:t>12.5%</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it-IT" sz="2200">
                          <a:solidFill>
                            <a:schemeClr val="tx1"/>
                          </a:solidFill>
                        </a:rPr>
                        <a:t>12.5%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77063257"/>
                  </a:ext>
                </a:extLst>
              </a:tr>
              <a:tr h="1290193">
                <a:tc>
                  <a:txBody>
                    <a:bodyPr/>
                    <a:lstStyle/>
                    <a:p>
                      <a:pPr algn="ctr"/>
                      <a:r>
                        <a:rPr lang="it-IT" sz="2200" b="1">
                          <a:solidFill>
                            <a:schemeClr val="tx1"/>
                          </a:solidFill>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75000"/>
                      </a:schemeClr>
                    </a:solidFill>
                  </a:tcPr>
                </a:tc>
                <a:tc>
                  <a:txBody>
                    <a:bodyPr/>
                    <a:lstStyle/>
                    <a:p>
                      <a:pPr algn="ctr"/>
                      <a:r>
                        <a:rPr lang="it-IT" sz="2200" b="1">
                          <a:solidFill>
                            <a:schemeClr val="tx1"/>
                          </a:solidFill>
                        </a:rPr>
                        <a:t>30%</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508027034"/>
                  </a:ext>
                </a:extLst>
              </a:tr>
            </a:tbl>
          </a:graphicData>
        </a:graphic>
      </p:graphicFrame>
      <p:pic>
        <p:nvPicPr>
          <p:cNvPr id="14" name="Elemento grafico 13" descr="Uomo con bastone con riempimento a tinta unita">
            <a:extLst>
              <a:ext uri="{FF2B5EF4-FFF2-40B4-BE49-F238E27FC236}">
                <a16:creationId xmlns:a16="http://schemas.microsoft.com/office/drawing/2014/main" id="{11F9FD22-E243-FC8C-BD67-5CCD17488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9827" y="1605422"/>
            <a:ext cx="974169" cy="974169"/>
          </a:xfrm>
          <a:prstGeom prst="rect">
            <a:avLst/>
          </a:prstGeom>
        </p:spPr>
      </p:pic>
      <p:pic>
        <p:nvPicPr>
          <p:cNvPr id="7" name="Elemento grafico 6" descr="Due donne con riempimento a tinta unita">
            <a:extLst>
              <a:ext uri="{FF2B5EF4-FFF2-40B4-BE49-F238E27FC236}">
                <a16:creationId xmlns:a16="http://schemas.microsoft.com/office/drawing/2014/main" id="{62E34A39-EA01-B7FF-812D-1AEC830291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12795" y="4052054"/>
            <a:ext cx="974170" cy="974170"/>
          </a:xfrm>
          <a:prstGeom prst="rect">
            <a:avLst/>
          </a:prstGeom>
        </p:spPr>
      </p:pic>
      <p:pic>
        <p:nvPicPr>
          <p:cNvPr id="9" name="Elemento grafico 8" descr="Uomo con riempimento a tinta unita">
            <a:extLst>
              <a:ext uri="{FF2B5EF4-FFF2-40B4-BE49-F238E27FC236}">
                <a16:creationId xmlns:a16="http://schemas.microsoft.com/office/drawing/2014/main" id="{D056539C-6DA7-A75C-B6AE-DA0DDA4EA5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0562" y="2774721"/>
            <a:ext cx="974170" cy="974170"/>
          </a:xfrm>
          <a:prstGeom prst="rect">
            <a:avLst/>
          </a:prstGeom>
        </p:spPr>
      </p:pic>
      <p:sp>
        <p:nvSpPr>
          <p:cNvPr id="13" name="CasellaDiTesto 12">
            <a:extLst>
              <a:ext uri="{FF2B5EF4-FFF2-40B4-BE49-F238E27FC236}">
                <a16:creationId xmlns:a16="http://schemas.microsoft.com/office/drawing/2014/main" id="{2539DE95-E772-7B36-DF50-F79951A65088}"/>
              </a:ext>
            </a:extLst>
          </p:cNvPr>
          <p:cNvSpPr txBox="1"/>
          <p:nvPr/>
        </p:nvSpPr>
        <p:spPr>
          <a:xfrm>
            <a:off x="9064698" y="5329387"/>
            <a:ext cx="2946172" cy="369332"/>
          </a:xfrm>
          <a:prstGeom prst="rect">
            <a:avLst/>
          </a:prstGeom>
          <a:noFill/>
        </p:spPr>
        <p:txBody>
          <a:bodyPr wrap="square" rtlCol="0">
            <a:spAutoFit/>
          </a:bodyPr>
          <a:lstStyle/>
          <a:p>
            <a:pPr algn="ctr"/>
            <a:r>
              <a:rPr lang="it-IT" err="1">
                <a:latin typeface="Times New Roman" panose="02020603050405020304" pitchFamily="18" charset="0"/>
                <a:cs typeface="Times New Roman" panose="02020603050405020304" pitchFamily="18" charset="0"/>
              </a:rPr>
              <a:t>Proportion</a:t>
            </a:r>
            <a:r>
              <a:rPr lang="it-IT">
                <a:latin typeface="Times New Roman" panose="02020603050405020304" pitchFamily="18" charset="0"/>
                <a:cs typeface="Times New Roman" panose="02020603050405020304" pitchFamily="18" charset="0"/>
              </a:rPr>
              <a:t> of user </a:t>
            </a:r>
            <a:r>
              <a:rPr lang="it-IT" err="1">
                <a:latin typeface="Times New Roman" panose="02020603050405020304" pitchFamily="18" charset="0"/>
                <a:cs typeface="Times New Roman" panose="02020603050405020304" pitchFamily="18" charset="0"/>
              </a:rPr>
              <a:t>partition</a:t>
            </a:r>
            <a:endParaRPr lang="it-IT">
              <a:latin typeface="Times New Roman" panose="02020603050405020304" pitchFamily="18" charset="0"/>
              <a:cs typeface="Times New Roman" panose="02020603050405020304" pitchFamily="18" charset="0"/>
            </a:endParaRPr>
          </a:p>
        </p:txBody>
      </p:sp>
      <p:pic>
        <p:nvPicPr>
          <p:cNvPr id="17" name="Elemento grafico 16" descr="Impiegato con riempimento a tinta unita">
            <a:extLst>
              <a:ext uri="{FF2B5EF4-FFF2-40B4-BE49-F238E27FC236}">
                <a16:creationId xmlns:a16="http://schemas.microsoft.com/office/drawing/2014/main" id="{AAC277D7-913B-138C-1EE7-A4B908C125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41559" y="1639304"/>
            <a:ext cx="974169" cy="974169"/>
          </a:xfrm>
          <a:prstGeom prst="rect">
            <a:avLst/>
          </a:prstGeom>
        </p:spPr>
      </p:pic>
    </p:spTree>
    <p:extLst>
      <p:ext uri="{BB962C8B-B14F-4D97-AF65-F5344CB8AC3E}">
        <p14:creationId xmlns:p14="http://schemas.microsoft.com/office/powerpoint/2010/main" val="2560927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224005"/>
            <a:ext cx="10515600" cy="1800389"/>
          </a:xfrm>
        </p:spPr>
        <p:txBody>
          <a:bodyPr>
            <a:normAutofit fontScale="90000"/>
          </a:bodyPr>
          <a:lstStyle/>
          <a:p>
            <a:pPr algn="ctr"/>
            <a:r>
              <a:rPr lang="it-IT">
                <a:ea typeface="Calibri Light"/>
                <a:cs typeface="Times New Roman" panose="02020603050405020304" pitchFamily="18" charset="0"/>
              </a:rPr>
              <a:t>8. </a:t>
            </a:r>
            <a:r>
              <a:rPr lang="it-IT">
                <a:solidFill>
                  <a:schemeClr val="accent1"/>
                </a:solidFill>
                <a:ea typeface="Calibri Light"/>
                <a:cs typeface="Times New Roman" panose="02020603050405020304" pitchFamily="18" charset="0"/>
              </a:rPr>
              <a:t>Learning </a:t>
            </a:r>
            <a:r>
              <a:rPr lang="it-IT" err="1">
                <a:solidFill>
                  <a:schemeClr val="accent1"/>
                </a:solidFill>
                <a:ea typeface="Calibri Light"/>
                <a:cs typeface="Times New Roman" panose="02020603050405020304" pitchFamily="18" charset="0"/>
              </a:rPr>
              <a:t>Transition</a:t>
            </a:r>
            <a:r>
              <a:rPr lang="it-IT">
                <a:solidFill>
                  <a:schemeClr val="accent1"/>
                </a:solidFill>
                <a:ea typeface="Calibri Light"/>
                <a:cs typeface="Times New Roman" panose="02020603050405020304" pitchFamily="18" charset="0"/>
              </a:rPr>
              <a:t> </a:t>
            </a:r>
            <a:r>
              <a:rPr lang="it-IT" err="1">
                <a:solidFill>
                  <a:schemeClr val="accent1"/>
                </a:solidFill>
                <a:ea typeface="Calibri Light"/>
                <a:cs typeface="Times New Roman" panose="02020603050405020304" pitchFamily="18" charset="0"/>
              </a:rPr>
              <a:t>Probabilities</a:t>
            </a:r>
            <a:br>
              <a:rPr lang="it-IT">
                <a:solidFill>
                  <a:schemeClr val="accent1"/>
                </a:solidFill>
                <a:ea typeface="Calibri Light"/>
                <a:cs typeface="Times New Roman" panose="02020603050405020304" pitchFamily="18" charset="0"/>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B9105492-69BE-1F9C-C9E0-39437BDE635C}"/>
              </a:ext>
            </a:extLst>
          </p:cNvPr>
          <p:cNvSpPr>
            <a:spLocks noGrp="1"/>
          </p:cNvSpPr>
          <p:nvPr>
            <p:ph type="sldNum" sz="quarter" idx="12"/>
          </p:nvPr>
        </p:nvSpPr>
        <p:spPr/>
        <p:txBody>
          <a:bodyPr/>
          <a:lstStyle/>
          <a:p>
            <a:fld id="{61C956A2-680A-48D7-A037-C726CE4ABA8D}" type="slidenum">
              <a:rPr lang="it-IT" smtClean="0"/>
              <a:t>60</a:t>
            </a:fld>
            <a:endParaRPr lang="it-IT"/>
          </a:p>
        </p:txBody>
      </p:sp>
    </p:spTree>
    <p:extLst>
      <p:ext uri="{BB962C8B-B14F-4D97-AF65-F5344CB8AC3E}">
        <p14:creationId xmlns:p14="http://schemas.microsoft.com/office/powerpoint/2010/main" val="594014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3F09EADA-130C-0ED3-EAB7-C4E1944F7178}"/>
              </a:ext>
            </a:extLst>
          </p:cNvPr>
          <p:cNvSpPr>
            <a:spLocks noGrp="1"/>
          </p:cNvSpPr>
          <p:nvPr>
            <p:ph type="title"/>
          </p:nvPr>
        </p:nvSpPr>
        <p:spPr/>
        <p:txBody>
          <a:bodyPr/>
          <a:lstStyle/>
          <a:p>
            <a:r>
              <a:rPr lang="it-IT" sz="4400"/>
              <a:t>8. </a:t>
            </a:r>
            <a:r>
              <a:rPr lang="it-IT" sz="4400" err="1">
                <a:solidFill>
                  <a:schemeClr val="accent1"/>
                </a:solidFill>
              </a:rPr>
              <a:t>Introduction</a:t>
            </a:r>
            <a:endParaRPr lang="it-IT">
              <a:solidFill>
                <a:schemeClr val="accent1"/>
              </a:solidFill>
            </a:endParaRPr>
          </a:p>
        </p:txBody>
      </p:sp>
      <p:sp>
        <p:nvSpPr>
          <p:cNvPr id="2" name="Segnaposto numero diapositiva 1">
            <a:extLst>
              <a:ext uri="{FF2B5EF4-FFF2-40B4-BE49-F238E27FC236}">
                <a16:creationId xmlns:a16="http://schemas.microsoft.com/office/drawing/2014/main" id="{6C4E8A4A-0C92-CAAD-3006-37A1CF7F79DC}"/>
              </a:ext>
            </a:extLst>
          </p:cNvPr>
          <p:cNvSpPr>
            <a:spLocks noGrp="1"/>
          </p:cNvSpPr>
          <p:nvPr>
            <p:ph type="sldNum" sz="quarter" idx="12"/>
          </p:nvPr>
        </p:nvSpPr>
        <p:spPr/>
        <p:txBody>
          <a:bodyPr/>
          <a:lstStyle/>
          <a:p>
            <a:fld id="{61C956A2-680A-48D7-A037-C726CE4ABA8D}" type="slidenum">
              <a:rPr lang="it-IT" smtClean="0"/>
              <a:t>61</a:t>
            </a:fld>
            <a:endParaRPr lang="it-IT"/>
          </a:p>
        </p:txBody>
      </p:sp>
      <p:sp>
        <p:nvSpPr>
          <p:cNvPr id="5" name="CasellaDiTesto 4">
            <a:extLst>
              <a:ext uri="{FF2B5EF4-FFF2-40B4-BE49-F238E27FC236}">
                <a16:creationId xmlns:a16="http://schemas.microsoft.com/office/drawing/2014/main" id="{ADBD66DA-6F96-26F2-C402-F97983C286A0}"/>
              </a:ext>
            </a:extLst>
          </p:cNvPr>
          <p:cNvSpPr txBox="1"/>
          <p:nvPr/>
        </p:nvSpPr>
        <p:spPr>
          <a:xfrm>
            <a:off x="934063" y="1966452"/>
            <a:ext cx="9822427" cy="3170099"/>
          </a:xfrm>
          <a:prstGeom prst="rect">
            <a:avLst/>
          </a:prstGeom>
          <a:noFill/>
        </p:spPr>
        <p:txBody>
          <a:bodyPr wrap="square" rtlCol="0">
            <a:spAutoFit/>
          </a:bodyPr>
          <a:lstStyle/>
          <a:p>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now</a:t>
            </a:r>
            <a:r>
              <a:rPr lang="it-IT" sz="2000">
                <a:latin typeface="Times New Roman" panose="02020603050405020304" pitchFamily="18" charset="0"/>
              </a:rPr>
              <a:t> </a:t>
            </a:r>
            <a:r>
              <a:rPr lang="it-IT" sz="2000" err="1">
                <a:latin typeface="Times New Roman" panose="02020603050405020304" pitchFamily="18" charset="0"/>
              </a:rPr>
              <a:t>aim</a:t>
            </a:r>
            <a:r>
              <a:rPr lang="it-IT" sz="2000">
                <a:latin typeface="Times New Roman" panose="02020603050405020304" pitchFamily="18" charset="0"/>
              </a:rPr>
              <a:t> </a:t>
            </a:r>
            <a:r>
              <a:rPr lang="it-IT" sz="2000" err="1">
                <a:latin typeface="Times New Roman" panose="02020603050405020304" pitchFamily="18" charset="0"/>
              </a:rPr>
              <a:t>at</a:t>
            </a:r>
            <a:r>
              <a:rPr lang="it-IT" sz="2000">
                <a:latin typeface="Times New Roman" panose="02020603050405020304" pitchFamily="18" charset="0"/>
              </a:rPr>
              <a:t> </a:t>
            </a:r>
            <a:r>
              <a:rPr lang="it-IT" sz="2000" err="1">
                <a:latin typeface="Times New Roman" panose="02020603050405020304" pitchFamily="18" charset="0"/>
              </a:rPr>
              <a:t>finding</a:t>
            </a:r>
            <a:r>
              <a:rPr lang="it-IT" sz="2000">
                <a:latin typeface="Times New Roman" panose="02020603050405020304" pitchFamily="18" charset="0"/>
              </a:rPr>
              <a:t> the best strategy in the case of </a:t>
            </a:r>
            <a:r>
              <a:rPr lang="it-IT" sz="2000" err="1">
                <a:solidFill>
                  <a:schemeClr val="accent1"/>
                </a:solidFill>
                <a:latin typeface="Times New Roman" panose="02020603050405020304" pitchFamily="18" charset="0"/>
              </a:rPr>
              <a:t>unknown</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transition</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probabilities</a:t>
            </a:r>
            <a:r>
              <a:rPr lang="it-IT" sz="2000">
                <a:latin typeface="Times New Roman" panose="02020603050405020304" pitchFamily="18" charset="0"/>
              </a:rPr>
              <a:t>.</a:t>
            </a:r>
          </a:p>
          <a:p>
            <a:endParaRPr lang="it-IT" sz="2000">
              <a:latin typeface="Times New Roman" panose="02020603050405020304" pitchFamily="18" charset="0"/>
            </a:endParaRPr>
          </a:p>
          <a:p>
            <a:r>
              <a:rPr lang="it-IT" sz="2000" err="1">
                <a:latin typeface="Times New Roman" panose="02020603050405020304" pitchFamily="18" charset="0"/>
              </a:rPr>
              <a:t>This</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a </a:t>
            </a:r>
            <a:r>
              <a:rPr lang="it-IT" sz="2000" err="1">
                <a:latin typeface="Times New Roman" panose="02020603050405020304" pitchFamily="18" charset="0"/>
              </a:rPr>
              <a:t>simplified</a:t>
            </a:r>
            <a:r>
              <a:rPr lang="it-IT" sz="2000">
                <a:latin typeface="Times New Roman" panose="02020603050405020304" pitchFamily="18" charset="0"/>
              </a:rPr>
              <a:t> case of the social </a:t>
            </a:r>
            <a:r>
              <a:rPr lang="it-IT" sz="2000" err="1">
                <a:latin typeface="Times New Roman" panose="02020603050405020304" pitchFamily="18" charset="0"/>
              </a:rPr>
              <a:t>influence</a:t>
            </a:r>
            <a:r>
              <a:rPr lang="it-IT" sz="2000">
                <a:latin typeface="Times New Roman" panose="02020603050405020304" pitchFamily="18" charset="0"/>
              </a:rPr>
              <a:t> </a:t>
            </a:r>
            <a:r>
              <a:rPr lang="it-IT" sz="2000" err="1">
                <a:latin typeface="Times New Roman" panose="02020603050405020304" pitchFamily="18" charset="0"/>
              </a:rPr>
              <a:t>problems</a:t>
            </a:r>
            <a:r>
              <a:rPr lang="it-IT" sz="2000">
                <a:latin typeface="Times New Roman" panose="02020603050405020304" pitchFamily="18" charset="0"/>
              </a:rPr>
              <a:t>. </a:t>
            </a:r>
            <a:r>
              <a:rPr lang="it-IT" sz="2000" err="1">
                <a:latin typeface="Times New Roman" panose="02020603050405020304" pitchFamily="18" charset="0"/>
              </a:rPr>
              <a:t>Indeed</a:t>
            </a:r>
            <a:r>
              <a:rPr lang="it-IT" sz="2000">
                <a:latin typeface="Times New Roman" panose="02020603050405020304" pitchFamily="18" charset="0"/>
              </a:rPr>
              <a:t>, </a:t>
            </a:r>
            <a:r>
              <a:rPr lang="it-IT" sz="2000" err="1">
                <a:latin typeface="Times New Roman" panose="02020603050405020304" pitchFamily="18" charset="0"/>
              </a:rPr>
              <a:t>since</a:t>
            </a:r>
            <a:r>
              <a:rPr lang="it-IT" sz="2000">
                <a:latin typeface="Times New Roman" panose="02020603050405020304" pitchFamily="18" charset="0"/>
              </a:rPr>
              <a:t> the </a:t>
            </a:r>
            <a:r>
              <a:rPr lang="it-IT" sz="2000" err="1">
                <a:latin typeface="Times New Roman" panose="02020603050405020304" pitchFamily="18" charset="0"/>
              </a:rPr>
              <a:t>probability</a:t>
            </a:r>
            <a:r>
              <a:rPr lang="it-IT" sz="2000">
                <a:latin typeface="Times New Roman" panose="02020603050405020304" pitchFamily="18" charset="0"/>
              </a:rPr>
              <a:t> of </a:t>
            </a:r>
            <a:r>
              <a:rPr lang="it-IT" sz="2000" err="1">
                <a:latin typeface="Times New Roman" panose="02020603050405020304" pitchFamily="18" charset="0"/>
              </a:rPr>
              <a:t>clicking</a:t>
            </a:r>
            <a:r>
              <a:rPr lang="it-IT" sz="2000">
                <a:latin typeface="Times New Roman" panose="02020603050405020304" pitchFamily="18" charset="0"/>
              </a:rPr>
              <a:t> on a </a:t>
            </a:r>
            <a:r>
              <a:rPr lang="it-IT" sz="2000" err="1">
                <a:latin typeface="Times New Roman" panose="02020603050405020304" pitchFamily="18" charset="0"/>
              </a:rPr>
              <a:t>secondary</a:t>
            </a:r>
            <a:r>
              <a:rPr lang="it-IT" sz="2000">
                <a:latin typeface="Times New Roman" panose="02020603050405020304" pitchFamily="18" charset="0"/>
              </a:rPr>
              <a:t> product </a:t>
            </a:r>
            <a:r>
              <a:rPr lang="it-IT" sz="2000" err="1">
                <a:latin typeface="Times New Roman" panose="02020603050405020304" pitchFamily="18" charset="0"/>
              </a:rPr>
              <a:t>is</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independent</a:t>
            </a:r>
            <a:r>
              <a:rPr lang="it-IT" sz="2000">
                <a:latin typeface="Times New Roman" panose="02020603050405020304" pitchFamily="18" charset="0"/>
              </a:rPr>
              <a:t> from the </a:t>
            </a:r>
            <a:r>
              <a:rPr lang="it-IT" sz="2000" err="1">
                <a:latin typeface="Times New Roman" panose="02020603050405020304" pitchFamily="18" charset="0"/>
              </a:rPr>
              <a:t>conversion</a:t>
            </a:r>
            <a:r>
              <a:rPr lang="it-IT" sz="2000">
                <a:latin typeface="Times New Roman" panose="02020603050405020304" pitchFamily="18" charset="0"/>
              </a:rPr>
              <a:t> rate (</a:t>
            </a:r>
            <a:r>
              <a:rPr lang="it-IT" sz="2000" err="1">
                <a:latin typeface="Times New Roman" panose="02020603050405020304" pitchFamily="18" charset="0"/>
              </a:rPr>
              <a:t>hence</a:t>
            </a:r>
            <a:r>
              <a:rPr lang="it-IT" sz="2000">
                <a:latin typeface="Times New Roman" panose="02020603050405020304" pitchFamily="18" charset="0"/>
              </a:rPr>
              <a:t> the price) of the </a:t>
            </a:r>
            <a:r>
              <a:rPr lang="it-IT" sz="2000" err="1">
                <a:latin typeface="Times New Roman" panose="02020603050405020304" pitchFamily="18" charset="0"/>
              </a:rPr>
              <a:t>primary</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can </a:t>
            </a:r>
            <a:r>
              <a:rPr lang="it-IT" sz="2000" err="1">
                <a:latin typeface="Times New Roman" panose="02020603050405020304" pitchFamily="18" charset="0"/>
              </a:rPr>
              <a:t>condition</a:t>
            </a:r>
            <a:r>
              <a:rPr lang="it-IT" sz="2000">
                <a:latin typeface="Times New Roman" panose="02020603050405020304" pitchFamily="18" charset="0"/>
              </a:rPr>
              <a:t> on a user </a:t>
            </a:r>
            <a:r>
              <a:rPr lang="it-IT" sz="2000" err="1">
                <a:latin typeface="Times New Roman" panose="02020603050405020304" pitchFamily="18" charset="0"/>
              </a:rPr>
              <a:t>having</a:t>
            </a:r>
            <a:r>
              <a:rPr lang="it-IT" sz="2000">
                <a:latin typeface="Times New Roman" panose="02020603050405020304" pitchFamily="18" charset="0"/>
              </a:rPr>
              <a:t> </a:t>
            </a:r>
            <a:r>
              <a:rPr lang="it-IT" sz="2000" err="1">
                <a:latin typeface="Times New Roman" panose="02020603050405020304" pitchFamily="18" charset="0"/>
              </a:rPr>
              <a:t>actually</a:t>
            </a:r>
            <a:r>
              <a:rPr lang="it-IT" sz="2000">
                <a:latin typeface="Times New Roman" panose="02020603050405020304" pitchFamily="18" charset="0"/>
              </a:rPr>
              <a:t> </a:t>
            </a:r>
            <a:r>
              <a:rPr lang="it-IT" sz="2000" err="1">
                <a:latin typeface="Times New Roman" panose="02020603050405020304" pitchFamily="18" charset="0"/>
              </a:rPr>
              <a:t>bought</a:t>
            </a:r>
            <a:r>
              <a:rPr lang="it-IT" sz="2000">
                <a:latin typeface="Times New Roman" panose="02020603050405020304" pitchFamily="18" charset="0"/>
              </a:rPr>
              <a:t> the </a:t>
            </a:r>
            <a:r>
              <a:rPr lang="it-IT" sz="2000" err="1">
                <a:latin typeface="Times New Roman" panose="02020603050405020304" pitchFamily="18" charset="0"/>
              </a:rPr>
              <a:t>primary</a:t>
            </a:r>
            <a:r>
              <a:rPr lang="it-IT" sz="2000">
                <a:latin typeface="Times New Roman" panose="02020603050405020304" pitchFamily="18" charset="0"/>
              </a:rPr>
              <a:t>.</a:t>
            </a:r>
          </a:p>
          <a:p>
            <a:endParaRPr lang="it-IT" sz="2000">
              <a:latin typeface="Times New Roman" panose="02020603050405020304" pitchFamily="18" charset="0"/>
            </a:endParaRPr>
          </a:p>
          <a:p>
            <a:r>
              <a:rPr lang="it-IT" sz="2000" err="1">
                <a:latin typeface="Times New Roman" panose="02020603050405020304" pitchFamily="18" charset="0"/>
              </a:rPr>
              <a:t>As</a:t>
            </a:r>
            <a:r>
              <a:rPr lang="it-IT" sz="2000">
                <a:latin typeface="Times New Roman" panose="02020603050405020304" pitchFamily="18" charset="0"/>
              </a:rPr>
              <a:t> a </a:t>
            </a:r>
            <a:r>
              <a:rPr lang="it-IT" sz="2000" err="1">
                <a:latin typeface="Times New Roman" panose="02020603050405020304" pitchFamily="18" charset="0"/>
              </a:rPr>
              <a:t>consequence</a:t>
            </a:r>
            <a:r>
              <a:rPr lang="it-IT" sz="2000">
                <a:latin typeface="Times New Roman" panose="02020603050405020304" pitchFamily="18" charset="0"/>
              </a:rPr>
              <a:t>, the data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recieve</a:t>
            </a:r>
            <a:r>
              <a:rPr lang="it-IT" sz="2000">
                <a:latin typeface="Times New Roman" panose="02020603050405020304" pitchFamily="18" charset="0"/>
              </a:rPr>
              <a:t> are </a:t>
            </a:r>
            <a:r>
              <a:rPr lang="it-IT" sz="2000" err="1">
                <a:solidFill>
                  <a:schemeClr val="accent1"/>
                </a:solidFill>
                <a:latin typeface="Times New Roman" panose="02020603050405020304" pitchFamily="18" charset="0"/>
              </a:rPr>
              <a:t>not</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biased</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by the </a:t>
            </a:r>
            <a:r>
              <a:rPr lang="it-IT" sz="2000" err="1">
                <a:latin typeface="Times New Roman" panose="02020603050405020304" pitchFamily="18" charset="0"/>
              </a:rPr>
              <a:t>choices</a:t>
            </a:r>
            <a:r>
              <a:rPr lang="it-IT" sz="2000">
                <a:latin typeface="Times New Roman" panose="02020603050405020304" pitchFamily="18" charset="0"/>
              </a:rPr>
              <a:t> made and the actions </a:t>
            </a:r>
            <a:r>
              <a:rPr lang="it-IT" sz="2000" err="1">
                <a:latin typeface="Times New Roman" panose="02020603050405020304" pitchFamily="18" charset="0"/>
              </a:rPr>
              <a:t>taken</a:t>
            </a:r>
            <a:r>
              <a:rPr lang="it-IT" sz="2000">
                <a:latin typeface="Times New Roman" panose="02020603050405020304" pitchFamily="18" charset="0"/>
              </a:rPr>
              <a:t> on the </a:t>
            </a:r>
            <a:r>
              <a:rPr lang="it-IT" sz="2000" err="1">
                <a:latin typeface="Times New Roman" panose="02020603050405020304" pitchFamily="18" charset="0"/>
              </a:rPr>
              <a:t>environment</a:t>
            </a:r>
            <a:r>
              <a:rPr lang="it-IT" sz="2000">
                <a:latin typeface="Times New Roman" panose="02020603050405020304" pitchFamily="18" charset="0"/>
              </a:rPr>
              <a:t>. So,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sequentially</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learn</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the </a:t>
            </a:r>
            <a:r>
              <a:rPr lang="it-IT" sz="2000" err="1">
                <a:latin typeface="Times New Roman" panose="02020603050405020304" pitchFamily="18" charset="0"/>
              </a:rPr>
              <a:t>graph</a:t>
            </a:r>
            <a:r>
              <a:rPr lang="it-IT" sz="2000">
                <a:latin typeface="Times New Roman" panose="02020603050405020304" pitchFamily="18" charset="0"/>
              </a:rPr>
              <a:t> weights of the network with a </a:t>
            </a:r>
            <a:r>
              <a:rPr lang="it-IT" sz="2000" err="1">
                <a:solidFill>
                  <a:schemeClr val="accent1"/>
                </a:solidFill>
                <a:latin typeface="Times New Roman" panose="02020603050405020304" pitchFamily="18" charset="0"/>
              </a:rPr>
              <a:t>purely</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exploitative</a:t>
            </a:r>
            <a:r>
              <a:rPr lang="it-IT" sz="2000">
                <a:solidFill>
                  <a:schemeClr val="accent1"/>
                </a:solidFill>
                <a:latin typeface="Times New Roman" panose="02020603050405020304" pitchFamily="18" charset="0"/>
              </a:rPr>
              <a:t> strategy</a:t>
            </a:r>
            <a:r>
              <a:rPr lang="it-IT" sz="2000">
                <a:latin typeface="Times New Roman" panose="02020603050405020304" pitchFamily="18" charset="0"/>
              </a:rPr>
              <a:t>, </a:t>
            </a:r>
            <a:r>
              <a:rPr lang="it-IT" sz="2000" err="1">
                <a:latin typeface="Times New Roman" panose="02020603050405020304" pitchFamily="18" charset="0"/>
              </a:rPr>
              <a:t>using</a:t>
            </a:r>
            <a:r>
              <a:rPr lang="it-IT" sz="2000">
                <a:latin typeface="Times New Roman" panose="02020603050405020304" pitchFamily="18" charset="0"/>
              </a:rPr>
              <a:t> </a:t>
            </a:r>
            <a:r>
              <a:rPr lang="it-IT" sz="2000" err="1">
                <a:latin typeface="Times New Roman" panose="02020603050405020304" pitchFamily="18" charset="0"/>
              </a:rPr>
              <a:t>direct</a:t>
            </a:r>
            <a:r>
              <a:rPr lang="it-IT" sz="2000">
                <a:latin typeface="Times New Roman" panose="02020603050405020304" pitchFamily="18" charset="0"/>
              </a:rPr>
              <a:t> </a:t>
            </a:r>
            <a:r>
              <a:rPr lang="it-IT" sz="2000" err="1">
                <a:latin typeface="Times New Roman" panose="02020603050405020304" pitchFamily="18" charset="0"/>
              </a:rPr>
              <a:t>estimates</a:t>
            </a:r>
            <a:r>
              <a:rPr lang="it-IT" sz="2000">
                <a:latin typeface="Times New Roman" panose="02020603050405020304" pitchFamily="18" charset="0"/>
              </a:rPr>
              <a:t> of the </a:t>
            </a:r>
            <a:r>
              <a:rPr lang="it-IT" sz="2000" err="1">
                <a:latin typeface="Times New Roman" panose="02020603050405020304" pitchFamily="18" charset="0"/>
              </a:rPr>
              <a:t>transition</a:t>
            </a:r>
            <a:r>
              <a:rPr lang="it-IT" sz="2000">
                <a:latin typeface="Times New Roman" panose="02020603050405020304" pitchFamily="18" charset="0"/>
              </a:rPr>
              <a:t> </a:t>
            </a:r>
            <a:r>
              <a:rPr lang="it-IT" sz="2000" err="1">
                <a:latin typeface="Times New Roman" panose="02020603050405020304" pitchFamily="18" charset="0"/>
              </a:rPr>
              <a:t>probabilities</a:t>
            </a:r>
            <a:r>
              <a:rPr lang="it-IT" sz="2000">
                <a:latin typeface="Times New Roman" panose="02020603050405020304" pitchFamily="18" charset="0"/>
              </a:rPr>
              <a:t>. </a:t>
            </a:r>
            <a:r>
              <a:rPr lang="it-IT" sz="2000" err="1">
                <a:latin typeface="Times New Roman" panose="02020603050405020304" pitchFamily="18" charset="0"/>
              </a:rPr>
              <a:t>There</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no </a:t>
            </a:r>
            <a:r>
              <a:rPr lang="it-IT" sz="2000" err="1">
                <a:latin typeface="Times New Roman" panose="02020603050405020304" pitchFamily="18" charset="0"/>
              </a:rPr>
              <a:t>exploration</a:t>
            </a:r>
            <a:r>
              <a:rPr lang="it-IT" sz="2000">
                <a:latin typeface="Times New Roman" panose="02020603050405020304" pitchFamily="18" charset="0"/>
              </a:rPr>
              <a:t>-exploitation </a:t>
            </a:r>
            <a:r>
              <a:rPr lang="it-IT" sz="2000" err="1">
                <a:latin typeface="Times New Roman" panose="02020603050405020304" pitchFamily="18" charset="0"/>
              </a:rPr>
              <a:t>tradeoff</a:t>
            </a:r>
            <a:r>
              <a:rPr lang="it-IT" sz="2000">
                <a:latin typeface="Times New Roman" panose="02020603050405020304" pitchFamily="18" charset="0"/>
              </a:rPr>
              <a:t>.</a:t>
            </a:r>
          </a:p>
        </p:txBody>
      </p:sp>
    </p:spTree>
    <p:extLst>
      <p:ext uri="{BB962C8B-B14F-4D97-AF65-F5344CB8AC3E}">
        <p14:creationId xmlns:p14="http://schemas.microsoft.com/office/powerpoint/2010/main" val="1568354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5AA99F07-800A-E871-6A1C-A901723D024B}"/>
              </a:ext>
            </a:extLst>
          </p:cNvPr>
          <p:cNvSpPr>
            <a:spLocks noGrp="1"/>
          </p:cNvSpPr>
          <p:nvPr>
            <p:ph type="title"/>
          </p:nvPr>
        </p:nvSpPr>
        <p:spPr/>
        <p:txBody>
          <a:bodyPr/>
          <a:lstStyle/>
          <a:p>
            <a:r>
              <a:rPr lang="it-IT">
                <a:ea typeface="Calibri Light"/>
                <a:cs typeface="Times New Roman" panose="02020603050405020304" pitchFamily="18" charset="0"/>
              </a:rPr>
              <a:t>8. </a:t>
            </a:r>
            <a:r>
              <a:rPr lang="it-IT" sz="4400" err="1">
                <a:solidFill>
                  <a:schemeClr val="accent1"/>
                </a:solidFill>
              </a:rPr>
              <a:t>Algorithm</a:t>
            </a:r>
            <a:r>
              <a:rPr lang="it-IT" sz="4400">
                <a:solidFill>
                  <a:schemeClr val="accent1"/>
                </a:solidFill>
              </a:rPr>
              <a:t> </a:t>
            </a:r>
            <a:r>
              <a:rPr lang="it-IT" sz="4400" err="1">
                <a:solidFill>
                  <a:schemeClr val="accent1"/>
                </a:solidFill>
              </a:rPr>
              <a:t>Structure</a:t>
            </a:r>
            <a:endParaRPr lang="it-IT">
              <a:solidFill>
                <a:schemeClr val="accent1"/>
              </a:solidFill>
            </a:endParaRPr>
          </a:p>
        </p:txBody>
      </p:sp>
      <p:pic>
        <p:nvPicPr>
          <p:cNvPr id="5" name="Segnaposto contenuto 4">
            <a:extLst>
              <a:ext uri="{FF2B5EF4-FFF2-40B4-BE49-F238E27FC236}">
                <a16:creationId xmlns:a16="http://schemas.microsoft.com/office/drawing/2014/main" id="{0EB75DAB-89AB-45BB-6D55-376C722000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1161" y="2947630"/>
            <a:ext cx="7684056" cy="3863833"/>
          </a:xfrm>
        </p:spPr>
      </p:pic>
      <p:sp>
        <p:nvSpPr>
          <p:cNvPr id="2" name="Segnaposto numero diapositiva 1">
            <a:extLst>
              <a:ext uri="{FF2B5EF4-FFF2-40B4-BE49-F238E27FC236}">
                <a16:creationId xmlns:a16="http://schemas.microsoft.com/office/drawing/2014/main" id="{E8054999-0789-424E-3E6F-B53B8E4468DC}"/>
              </a:ext>
            </a:extLst>
          </p:cNvPr>
          <p:cNvSpPr>
            <a:spLocks noGrp="1"/>
          </p:cNvSpPr>
          <p:nvPr>
            <p:ph type="sldNum" sz="quarter" idx="12"/>
          </p:nvPr>
        </p:nvSpPr>
        <p:spPr/>
        <p:txBody>
          <a:bodyPr/>
          <a:lstStyle/>
          <a:p>
            <a:fld id="{61C956A2-680A-48D7-A037-C726CE4ABA8D}" type="slidenum">
              <a:rPr lang="it-IT" smtClean="0"/>
              <a:t>62</a:t>
            </a:fld>
            <a:endParaRPr lang="it-IT"/>
          </a:p>
        </p:txBody>
      </p:sp>
      <p:sp>
        <p:nvSpPr>
          <p:cNvPr id="7" name="CasellaDiTesto 6">
            <a:extLst>
              <a:ext uri="{FF2B5EF4-FFF2-40B4-BE49-F238E27FC236}">
                <a16:creationId xmlns:a16="http://schemas.microsoft.com/office/drawing/2014/main" id="{A7CDC35E-9248-FD8D-60A8-5584D8C074E3}"/>
              </a:ext>
            </a:extLst>
          </p:cNvPr>
          <p:cNvSpPr txBox="1"/>
          <p:nvPr/>
        </p:nvSpPr>
        <p:spPr>
          <a:xfrm>
            <a:off x="838200" y="1560882"/>
            <a:ext cx="10515600" cy="1631216"/>
          </a:xfrm>
          <a:prstGeom prst="rect">
            <a:avLst/>
          </a:prstGeom>
          <a:noFill/>
        </p:spPr>
        <p:txBody>
          <a:bodyPr wrap="square" rtlCol="0">
            <a:spAutoFit/>
          </a:bodyPr>
          <a:lstStyle/>
          <a:p>
            <a:pPr>
              <a:spcAft>
                <a:spcPts val="600"/>
              </a:spcAft>
            </a:pPr>
            <a:r>
              <a:rPr lang="it-IT" sz="2000">
                <a:latin typeface="Times New Roman" panose="02020603050405020304" pitchFamily="18" charset="0"/>
              </a:rPr>
              <a:t>The </a:t>
            </a:r>
            <a:r>
              <a:rPr lang="it-IT" sz="2000" err="1">
                <a:latin typeface="Times New Roman" panose="02020603050405020304" pitchFamily="18" charset="0"/>
              </a:rPr>
              <a:t>problem</a:t>
            </a:r>
            <a:r>
              <a:rPr lang="it-IT" sz="2000">
                <a:latin typeface="Times New Roman" panose="02020603050405020304" pitchFamily="18" charset="0"/>
              </a:rPr>
              <a:t> just </a:t>
            </a:r>
            <a:r>
              <a:rPr lang="it-IT" sz="2000" err="1">
                <a:latin typeface="Times New Roman" panose="02020603050405020304" pitchFamily="18" charset="0"/>
              </a:rPr>
              <a:t>boils</a:t>
            </a:r>
            <a:r>
              <a:rPr lang="it-IT" sz="2000">
                <a:latin typeface="Times New Roman" panose="02020603050405020304" pitchFamily="18" charset="0"/>
              </a:rPr>
              <a:t> down to </a:t>
            </a:r>
            <a:r>
              <a:rPr lang="it-IT" sz="2000" err="1">
                <a:latin typeface="Times New Roman" panose="02020603050405020304" pitchFamily="18" charset="0"/>
              </a:rPr>
              <a:t>extracting</a:t>
            </a:r>
            <a:r>
              <a:rPr lang="it-IT" sz="2000">
                <a:latin typeface="Times New Roman" panose="02020603050405020304" pitchFamily="18" charset="0"/>
              </a:rPr>
              <a:t> the </a:t>
            </a:r>
            <a:r>
              <a:rPr lang="it-IT" sz="2000" err="1">
                <a:latin typeface="Times New Roman" panose="02020603050405020304" pitchFamily="18" charset="0"/>
              </a:rPr>
              <a:t>number</a:t>
            </a:r>
            <a:r>
              <a:rPr lang="it-IT" sz="2000">
                <a:latin typeface="Times New Roman" panose="02020603050405020304" pitchFamily="18" charset="0"/>
              </a:rPr>
              <a:t> of times </a:t>
            </a:r>
            <a:r>
              <a:rPr lang="it-IT" sz="2000" err="1">
                <a:latin typeface="Times New Roman" panose="02020603050405020304" pitchFamily="18" charset="0"/>
              </a:rPr>
              <a:t>that</a:t>
            </a:r>
            <a:r>
              <a:rPr lang="it-IT" sz="2000">
                <a:latin typeface="Times New Roman" panose="02020603050405020304" pitchFamily="18" charset="0"/>
              </a:rPr>
              <a:t> a product </a:t>
            </a:r>
            <a:r>
              <a:rPr lang="it-IT" sz="2000" err="1">
                <a:latin typeface="Times New Roman" panose="02020603050405020304" pitchFamily="18" charset="0"/>
              </a:rPr>
              <a:t>has</a:t>
            </a:r>
            <a:r>
              <a:rPr lang="it-IT" sz="2000">
                <a:latin typeface="Times New Roman" panose="02020603050405020304" pitchFamily="18" charset="0"/>
              </a:rPr>
              <a:t> </a:t>
            </a:r>
            <a:r>
              <a:rPr lang="it-IT" sz="2000" err="1">
                <a:latin typeface="Times New Roman" panose="02020603050405020304" pitchFamily="18" charset="0"/>
              </a:rPr>
              <a:t>been</a:t>
            </a:r>
            <a:r>
              <a:rPr lang="it-IT" sz="2000">
                <a:latin typeface="Times New Roman" panose="02020603050405020304" pitchFamily="18" charset="0"/>
              </a:rPr>
              <a:t> </a:t>
            </a:r>
            <a:r>
              <a:rPr lang="it-IT" sz="2000" err="1">
                <a:latin typeface="Times New Roman" panose="02020603050405020304" pitchFamily="18" charset="0"/>
              </a:rPr>
              <a:t>shown</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a:t>
            </a:r>
            <a:r>
              <a:rPr lang="it-IT" sz="2000" err="1">
                <a:latin typeface="Times New Roman" panose="02020603050405020304" pitchFamily="18" charset="0"/>
              </a:rPr>
              <a:t>secondary</a:t>
            </a:r>
            <a:r>
              <a:rPr lang="it-IT" sz="2000">
                <a:latin typeface="Times New Roman" panose="02020603050405020304" pitchFamily="18" charset="0"/>
              </a:rPr>
              <a:t> (</a:t>
            </a:r>
            <a:r>
              <a:rPr lang="it-IT" sz="2000" err="1">
                <a:latin typeface="Times New Roman" panose="02020603050405020304" pitchFamily="18" charset="0"/>
              </a:rPr>
              <a:t>without</a:t>
            </a:r>
            <a:r>
              <a:rPr lang="it-IT" sz="2000">
                <a:latin typeface="Times New Roman" panose="02020603050405020304" pitchFamily="18" charset="0"/>
              </a:rPr>
              <a:t> </a:t>
            </a:r>
            <a:r>
              <a:rPr lang="it-IT" sz="2000" err="1">
                <a:latin typeface="Times New Roman" panose="02020603050405020304" pitchFamily="18" charset="0"/>
              </a:rPr>
              <a:t>having</a:t>
            </a:r>
            <a:r>
              <a:rPr lang="it-IT" sz="2000">
                <a:latin typeface="Times New Roman" panose="02020603050405020304" pitchFamily="18" charset="0"/>
              </a:rPr>
              <a:t> </a:t>
            </a:r>
            <a:r>
              <a:rPr lang="it-IT" sz="2000" err="1">
                <a:latin typeface="Times New Roman" panose="02020603050405020304" pitchFamily="18" charset="0"/>
              </a:rPr>
              <a:t>been</a:t>
            </a:r>
            <a:r>
              <a:rPr lang="it-IT" sz="2000">
                <a:latin typeface="Times New Roman" panose="02020603050405020304" pitchFamily="18" charset="0"/>
              </a:rPr>
              <a:t> </a:t>
            </a:r>
            <a:r>
              <a:rPr lang="it-IT" sz="2000" err="1">
                <a:latin typeface="Times New Roman" panose="02020603050405020304" pitchFamily="18" charset="0"/>
              </a:rPr>
              <a:t>seen</a:t>
            </a:r>
            <a:r>
              <a:rPr lang="it-IT" sz="2000">
                <a:latin typeface="Times New Roman" panose="02020603050405020304" pitchFamily="18" charset="0"/>
              </a:rPr>
              <a:t> </a:t>
            </a:r>
            <a:r>
              <a:rPr lang="it-IT" sz="2000" err="1">
                <a:latin typeface="Times New Roman" panose="02020603050405020304" pitchFamily="18" charset="0"/>
              </a:rPr>
              <a:t>before</a:t>
            </a:r>
            <a:r>
              <a:rPr lang="it-IT" sz="2000">
                <a:latin typeface="Times New Roman" panose="02020603050405020304" pitchFamily="18" charset="0"/>
              </a:rPr>
              <a:t>) after a </a:t>
            </a:r>
            <a:r>
              <a:rPr lang="it-IT" sz="2000" err="1">
                <a:latin typeface="Times New Roman" panose="02020603050405020304" pitchFamily="18" charset="0"/>
              </a:rPr>
              <a:t>given</a:t>
            </a:r>
            <a:r>
              <a:rPr lang="it-IT" sz="2000">
                <a:latin typeface="Times New Roman" panose="02020603050405020304" pitchFamily="18" charset="0"/>
              </a:rPr>
              <a:t> </a:t>
            </a:r>
            <a:r>
              <a:rPr lang="it-IT" sz="2000" err="1">
                <a:latin typeface="Times New Roman" panose="02020603050405020304" pitchFamily="18" charset="0"/>
              </a:rPr>
              <a:t>primary</a:t>
            </a:r>
            <a:r>
              <a:rPr lang="it-IT" sz="2000">
                <a:latin typeface="Times New Roman" panose="02020603050405020304" pitchFamily="18" charset="0"/>
              </a:rPr>
              <a:t> and the </a:t>
            </a:r>
            <a:r>
              <a:rPr lang="it-IT" sz="2000" err="1">
                <a:latin typeface="Times New Roman" panose="02020603050405020304" pitchFamily="18" charset="0"/>
              </a:rPr>
              <a:t>number</a:t>
            </a:r>
            <a:r>
              <a:rPr lang="it-IT" sz="2000">
                <a:latin typeface="Times New Roman" panose="02020603050405020304" pitchFamily="18" charset="0"/>
              </a:rPr>
              <a:t> of times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it</a:t>
            </a:r>
            <a:r>
              <a:rPr lang="it-IT" sz="2000">
                <a:latin typeface="Times New Roman" panose="02020603050405020304" pitchFamily="18" charset="0"/>
              </a:rPr>
              <a:t> </a:t>
            </a:r>
            <a:r>
              <a:rPr lang="it-IT" sz="2000" err="1">
                <a:latin typeface="Times New Roman" panose="02020603050405020304" pitchFamily="18" charset="0"/>
              </a:rPr>
              <a:t>has</a:t>
            </a:r>
            <a:r>
              <a:rPr lang="it-IT" sz="2000">
                <a:latin typeface="Times New Roman" panose="02020603050405020304" pitchFamily="18" charset="0"/>
              </a:rPr>
              <a:t> </a:t>
            </a:r>
            <a:r>
              <a:rPr lang="it-IT" sz="2000" err="1">
                <a:latin typeface="Times New Roman" panose="02020603050405020304" pitchFamily="18" charset="0"/>
              </a:rPr>
              <a:t>been</a:t>
            </a:r>
            <a:r>
              <a:rPr lang="it-IT" sz="2000">
                <a:latin typeface="Times New Roman" panose="02020603050405020304" pitchFamily="18" charset="0"/>
              </a:rPr>
              <a:t> </a:t>
            </a:r>
            <a:r>
              <a:rPr lang="it-IT" sz="2000" err="1">
                <a:latin typeface="Times New Roman" panose="02020603050405020304" pitchFamily="18" charset="0"/>
              </a:rPr>
              <a:t>clicked</a:t>
            </a:r>
            <a:r>
              <a:rPr lang="it-IT" sz="2000">
                <a:latin typeface="Times New Roman" panose="02020603050405020304" pitchFamily="18" charset="0"/>
              </a:rPr>
              <a:t> on for </a:t>
            </a:r>
            <a:r>
              <a:rPr lang="it-IT" sz="2000" err="1">
                <a:latin typeface="Times New Roman" panose="02020603050405020304" pitchFamily="18" charset="0"/>
              </a:rPr>
              <a:t>each</a:t>
            </a:r>
            <a:r>
              <a:rPr lang="it-IT" sz="2000">
                <a:latin typeface="Times New Roman" panose="02020603050405020304" pitchFamily="18" charset="0"/>
              </a:rPr>
              <a:t> day. </a:t>
            </a:r>
            <a:r>
              <a:rPr lang="it-IT" sz="2000" err="1">
                <a:latin typeface="Times New Roman" panose="02020603050405020304" pitchFamily="18" charset="0"/>
              </a:rPr>
              <a:t>We</a:t>
            </a:r>
            <a:r>
              <a:rPr lang="it-IT" sz="2000">
                <a:latin typeface="Times New Roman" panose="02020603050405020304" pitchFamily="18" charset="0"/>
              </a:rPr>
              <a:t> exploit the knowledge of </a:t>
            </a:r>
            <a:r>
              <a:rPr lang="it-IT" sz="2000" err="1">
                <a:latin typeface="Times New Roman" panose="02020603050405020304" pitchFamily="18" charset="0"/>
              </a:rPr>
              <a:t>user’s</a:t>
            </a:r>
            <a:r>
              <a:rPr lang="it-IT" sz="2000">
                <a:latin typeface="Times New Roman" panose="02020603050405020304" pitchFamily="18" charset="0"/>
              </a:rPr>
              <a:t> </a:t>
            </a:r>
            <a:r>
              <a:rPr lang="it-IT" sz="2000" err="1">
                <a:latin typeface="Times New Roman" panose="02020603050405020304" pitchFamily="18" charset="0"/>
              </a:rPr>
              <a:t>behaviour</a:t>
            </a:r>
            <a:r>
              <a:rPr lang="it-IT" sz="2000">
                <a:latin typeface="Times New Roman" panose="02020603050405020304" pitchFamily="18" charset="0"/>
              </a:rPr>
              <a:t> on the website to </a:t>
            </a:r>
            <a:r>
              <a:rPr lang="it-IT" sz="2000" err="1">
                <a:latin typeface="Times New Roman" panose="02020603050405020304" pitchFamily="18" charset="0"/>
              </a:rPr>
              <a:t>directly</a:t>
            </a:r>
            <a:r>
              <a:rPr lang="it-IT" sz="2000">
                <a:latin typeface="Times New Roman" panose="02020603050405020304" pitchFamily="18" charset="0"/>
              </a:rPr>
              <a:t> compute </a:t>
            </a:r>
            <a:r>
              <a:rPr lang="it-IT" sz="2000">
                <a:solidFill>
                  <a:schemeClr val="accent1"/>
                </a:solidFill>
                <a:latin typeface="Times New Roman" panose="02020603050405020304" pitchFamily="18" charset="0"/>
              </a:rPr>
              <a:t>running </a:t>
            </a:r>
            <a:r>
              <a:rPr lang="it-IT" sz="2000" err="1">
                <a:solidFill>
                  <a:schemeClr val="accent1"/>
                </a:solidFill>
                <a:latin typeface="Times New Roman" panose="02020603050405020304" pitchFamily="18" charset="0"/>
              </a:rPr>
              <a:t>averages</a:t>
            </a:r>
            <a:r>
              <a:rPr lang="it-IT" sz="2000">
                <a:latin typeface="Times New Roman" panose="02020603050405020304" pitchFamily="18" charset="0"/>
              </a:rPr>
              <a:t> for the </a:t>
            </a:r>
            <a:r>
              <a:rPr lang="it-IT" sz="2000" err="1">
                <a:latin typeface="Times New Roman" panose="02020603050405020304" pitchFamily="18" charset="0"/>
              </a:rPr>
              <a:t>transition</a:t>
            </a:r>
            <a:r>
              <a:rPr lang="it-IT" sz="2000">
                <a:latin typeface="Times New Roman" panose="02020603050405020304" pitchFamily="18" charset="0"/>
              </a:rPr>
              <a:t> </a:t>
            </a:r>
            <a:r>
              <a:rPr lang="it-IT" sz="2000" err="1">
                <a:latin typeface="Times New Roman" panose="02020603050405020304" pitchFamily="18" charset="0"/>
              </a:rPr>
              <a:t>probabilities</a:t>
            </a:r>
            <a:r>
              <a:rPr lang="it-IT" sz="2000">
                <a:latin typeface="Times New Roman" panose="02020603050405020304" pitchFamily="18" charset="0"/>
              </a:rPr>
              <a:t> with a </a:t>
            </a:r>
            <a:r>
              <a:rPr lang="it-IT" sz="2000" err="1">
                <a:latin typeface="Times New Roman" panose="02020603050405020304" pitchFamily="18" charset="0"/>
              </a:rPr>
              <a:t>frequentist</a:t>
            </a:r>
            <a:r>
              <a:rPr lang="it-IT" sz="2000">
                <a:latin typeface="Times New Roman" panose="02020603050405020304" pitchFamily="18" charset="0"/>
              </a:rPr>
              <a:t> </a:t>
            </a:r>
            <a:r>
              <a:rPr lang="it-IT" sz="2000" err="1">
                <a:latin typeface="Times New Roman" panose="02020603050405020304" pitchFamily="18" charset="0"/>
              </a:rPr>
              <a:t>approach</a:t>
            </a:r>
            <a:r>
              <a:rPr lang="it-IT" sz="2000">
                <a:latin typeface="Times New Roman" panose="02020603050405020304" pitchFamily="18" charset="0"/>
              </a:rPr>
              <a:t> from the </a:t>
            </a:r>
            <a:r>
              <a:rPr lang="it-IT" sz="2000" err="1">
                <a:latin typeface="Times New Roman" panose="02020603050405020304" pitchFamily="18" charset="0"/>
              </a:rPr>
              <a:t>observations</a:t>
            </a:r>
            <a:r>
              <a:rPr lang="it-IT" sz="2000">
                <a:latin typeface="Times New Roman" panose="02020603050405020304" pitchFamily="18" charset="0"/>
              </a:rPr>
              <a:t>.</a:t>
            </a:r>
          </a:p>
        </p:txBody>
      </p:sp>
    </p:spTree>
    <p:extLst>
      <p:ext uri="{BB962C8B-B14F-4D97-AF65-F5344CB8AC3E}">
        <p14:creationId xmlns:p14="http://schemas.microsoft.com/office/powerpoint/2010/main" val="1463273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174E70-4D03-343E-8DA3-17FE800BB84B}"/>
              </a:ext>
            </a:extLst>
          </p:cNvPr>
          <p:cNvSpPr>
            <a:spLocks noGrp="1"/>
          </p:cNvSpPr>
          <p:nvPr>
            <p:ph type="title"/>
          </p:nvPr>
        </p:nvSpPr>
        <p:spPr/>
        <p:txBody>
          <a:bodyPr/>
          <a:lstStyle/>
          <a:p>
            <a:r>
              <a:rPr lang="it-IT" sz="4400"/>
              <a:t>8. </a:t>
            </a:r>
            <a:r>
              <a:rPr lang="it-IT" err="1">
                <a:solidFill>
                  <a:schemeClr val="accent1"/>
                </a:solidFill>
              </a:rPr>
              <a:t>Conclusions</a:t>
            </a:r>
            <a:endParaRPr lang="it-IT">
              <a:solidFill>
                <a:schemeClr val="accent1"/>
              </a:solidFill>
            </a:endParaRPr>
          </a:p>
        </p:txBody>
      </p:sp>
      <p:sp>
        <p:nvSpPr>
          <p:cNvPr id="3" name="Segnaposto contenuto 2">
            <a:extLst>
              <a:ext uri="{FF2B5EF4-FFF2-40B4-BE49-F238E27FC236}">
                <a16:creationId xmlns:a16="http://schemas.microsoft.com/office/drawing/2014/main" id="{9DD8ED86-A329-2A4C-78AA-CC0F6F8C6570}"/>
              </a:ext>
            </a:extLst>
          </p:cNvPr>
          <p:cNvSpPr>
            <a:spLocks noGrp="1"/>
          </p:cNvSpPr>
          <p:nvPr>
            <p:ph idx="1"/>
          </p:nvPr>
        </p:nvSpPr>
        <p:spPr>
          <a:xfrm>
            <a:off x="838200" y="1690688"/>
            <a:ext cx="10515600" cy="652104"/>
          </a:xfrm>
        </p:spPr>
        <p:txBody>
          <a:bodyPr>
            <a:noAutofit/>
          </a:bodyPr>
          <a:lstStyle/>
          <a:p>
            <a:pPr marL="0" indent="0">
              <a:buNone/>
            </a:pPr>
            <a:r>
              <a:rPr lang="it-IT" sz="2000"/>
              <a:t>The </a:t>
            </a:r>
            <a:r>
              <a:rPr lang="it-IT" sz="2000" err="1"/>
              <a:t>algorithm</a:t>
            </a:r>
            <a:r>
              <a:rPr lang="it-IT" sz="2000"/>
              <a:t> </a:t>
            </a:r>
            <a:r>
              <a:rPr lang="it-IT" sz="2000" err="1"/>
              <a:t>learns</a:t>
            </a:r>
            <a:r>
              <a:rPr lang="it-IT" sz="2000"/>
              <a:t> </a:t>
            </a:r>
            <a:r>
              <a:rPr lang="it-IT" sz="2000" err="1"/>
              <a:t>particularly</a:t>
            </a:r>
            <a:r>
              <a:rPr lang="it-IT" sz="2000"/>
              <a:t> </a:t>
            </a:r>
            <a:r>
              <a:rPr lang="it-IT" sz="2000" err="1"/>
              <a:t>efficiently</a:t>
            </a:r>
            <a:r>
              <a:rPr lang="it-IT" sz="2000"/>
              <a:t> the </a:t>
            </a:r>
            <a:r>
              <a:rPr lang="it-IT" sz="2000" err="1"/>
              <a:t>optimal</a:t>
            </a:r>
            <a:r>
              <a:rPr lang="it-IT" sz="2000"/>
              <a:t> strategy, </a:t>
            </a:r>
            <a:r>
              <a:rPr lang="it-IT" sz="2000" err="1"/>
              <a:t>having</a:t>
            </a:r>
            <a:r>
              <a:rPr lang="it-IT" sz="2000"/>
              <a:t> </a:t>
            </a:r>
            <a:r>
              <a:rPr lang="it-IT" sz="2000" err="1"/>
              <a:t>minimal</a:t>
            </a:r>
            <a:r>
              <a:rPr lang="it-IT" sz="2000"/>
              <a:t> </a:t>
            </a:r>
            <a:r>
              <a:rPr lang="it-IT" sz="2000" err="1"/>
              <a:t>exploration</a:t>
            </a:r>
            <a:r>
              <a:rPr lang="it-IT" sz="2000"/>
              <a:t> to do.</a:t>
            </a:r>
            <a:br>
              <a:rPr lang="it-IT" sz="2000"/>
            </a:br>
            <a:r>
              <a:rPr lang="it-IT" sz="2000" err="1"/>
              <a:t>It</a:t>
            </a:r>
            <a:r>
              <a:rPr lang="it-IT" sz="2000"/>
              <a:t> </a:t>
            </a:r>
            <a:r>
              <a:rPr lang="it-IT" sz="2000" err="1"/>
              <a:t>indeed</a:t>
            </a:r>
            <a:r>
              <a:rPr lang="it-IT" sz="2000"/>
              <a:t> </a:t>
            </a:r>
            <a:r>
              <a:rPr lang="it-IT" sz="2000" err="1"/>
              <a:t>converges</a:t>
            </a:r>
            <a:r>
              <a:rPr lang="it-IT" sz="2000"/>
              <a:t> to the </a:t>
            </a:r>
            <a:r>
              <a:rPr lang="it-IT" sz="2000" err="1"/>
              <a:t>optimal</a:t>
            </a:r>
            <a:r>
              <a:rPr lang="it-IT" sz="2000"/>
              <a:t> price </a:t>
            </a:r>
            <a:r>
              <a:rPr lang="it-IT" sz="2000" err="1"/>
              <a:t>configuration</a:t>
            </a:r>
            <a:r>
              <a:rPr lang="it-IT" sz="2000"/>
              <a:t> after the first batch of data. </a:t>
            </a:r>
            <a:r>
              <a:rPr lang="it-IT" sz="2000" err="1"/>
              <a:t>It</a:t>
            </a:r>
            <a:r>
              <a:rPr lang="it-IT" sz="2000"/>
              <a:t> </a:t>
            </a:r>
            <a:r>
              <a:rPr lang="it-IT" sz="2000" err="1"/>
              <a:t>should</a:t>
            </a:r>
            <a:r>
              <a:rPr lang="it-IT" sz="2000"/>
              <a:t> be </a:t>
            </a:r>
            <a:r>
              <a:rPr lang="it-IT" sz="2000" err="1"/>
              <a:t>stressed</a:t>
            </a:r>
            <a:r>
              <a:rPr lang="it-IT" sz="2000"/>
              <a:t> </a:t>
            </a:r>
            <a:r>
              <a:rPr lang="it-IT" sz="2000" err="1"/>
              <a:t>that</a:t>
            </a:r>
            <a:r>
              <a:rPr lang="it-IT" sz="2000"/>
              <a:t> </a:t>
            </a:r>
            <a:r>
              <a:rPr lang="it-IT" sz="2000" err="1"/>
              <a:t>such</a:t>
            </a:r>
            <a:r>
              <a:rPr lang="it-IT" sz="2000"/>
              <a:t> batch of data </a:t>
            </a:r>
            <a:r>
              <a:rPr lang="it-IT" sz="2000" err="1"/>
              <a:t>is</a:t>
            </a:r>
            <a:r>
              <a:rPr lang="it-IT" sz="2000"/>
              <a:t> in the </a:t>
            </a:r>
            <a:r>
              <a:rPr lang="it-IT" sz="2000" err="1"/>
              <a:t>thousands</a:t>
            </a:r>
            <a:r>
              <a:rPr lang="it-IT" sz="2000"/>
              <a:t> of samples.</a:t>
            </a:r>
          </a:p>
        </p:txBody>
      </p:sp>
      <p:sp>
        <p:nvSpPr>
          <p:cNvPr id="4" name="Segnaposto numero diapositiva 3">
            <a:extLst>
              <a:ext uri="{FF2B5EF4-FFF2-40B4-BE49-F238E27FC236}">
                <a16:creationId xmlns:a16="http://schemas.microsoft.com/office/drawing/2014/main" id="{78B2BFB3-31CC-CB52-464C-B86A51F5CA1D}"/>
              </a:ext>
            </a:extLst>
          </p:cNvPr>
          <p:cNvSpPr>
            <a:spLocks noGrp="1"/>
          </p:cNvSpPr>
          <p:nvPr>
            <p:ph type="sldNum" sz="quarter" idx="12"/>
          </p:nvPr>
        </p:nvSpPr>
        <p:spPr/>
        <p:txBody>
          <a:bodyPr/>
          <a:lstStyle/>
          <a:p>
            <a:fld id="{61C956A2-680A-48D7-A037-C726CE4ABA8D}" type="slidenum">
              <a:rPr lang="it-IT" smtClean="0"/>
              <a:t>63</a:t>
            </a:fld>
            <a:endParaRPr lang="it-IT"/>
          </a:p>
        </p:txBody>
      </p:sp>
      <p:sp>
        <p:nvSpPr>
          <p:cNvPr id="8" name="CasellaDiTesto 7">
            <a:extLst>
              <a:ext uri="{FF2B5EF4-FFF2-40B4-BE49-F238E27FC236}">
                <a16:creationId xmlns:a16="http://schemas.microsoft.com/office/drawing/2014/main" id="{43B9DB0A-50F3-F780-DF1C-F92668DDB172}"/>
              </a:ext>
            </a:extLst>
          </p:cNvPr>
          <p:cNvSpPr txBox="1"/>
          <p:nvPr/>
        </p:nvSpPr>
        <p:spPr>
          <a:xfrm>
            <a:off x="2327727" y="6169580"/>
            <a:ext cx="1569232" cy="369332"/>
          </a:xfrm>
          <a:prstGeom prst="rect">
            <a:avLst/>
          </a:prstGeom>
          <a:noFill/>
        </p:spPr>
        <p:txBody>
          <a:bodyPr wrap="square" rtlCol="0">
            <a:spAutoFit/>
          </a:bodyPr>
          <a:lstStyle/>
          <a:p>
            <a:pPr algn="ctr"/>
            <a:r>
              <a:rPr lang="it-IT">
                <a:latin typeface="Times New Roman" panose="02020603050405020304" pitchFamily="18" charset="0"/>
              </a:rPr>
              <a:t>Profit trends.</a:t>
            </a:r>
          </a:p>
        </p:txBody>
      </p:sp>
      <p:sp>
        <p:nvSpPr>
          <p:cNvPr id="9" name="CasellaDiTesto 8">
            <a:extLst>
              <a:ext uri="{FF2B5EF4-FFF2-40B4-BE49-F238E27FC236}">
                <a16:creationId xmlns:a16="http://schemas.microsoft.com/office/drawing/2014/main" id="{B3B65ED8-792E-31BF-F985-351BFED1040C}"/>
              </a:ext>
            </a:extLst>
          </p:cNvPr>
          <p:cNvSpPr txBox="1"/>
          <p:nvPr/>
        </p:nvSpPr>
        <p:spPr>
          <a:xfrm>
            <a:off x="7061522" y="6169580"/>
            <a:ext cx="3175820" cy="369332"/>
          </a:xfrm>
          <a:prstGeom prst="rect">
            <a:avLst/>
          </a:prstGeom>
          <a:noFill/>
        </p:spPr>
        <p:txBody>
          <a:bodyPr wrap="square" rtlCol="0">
            <a:spAutoFit/>
          </a:bodyPr>
          <a:lstStyle/>
          <a:p>
            <a:pPr algn="ctr"/>
            <a:r>
              <a:rPr lang="it-IT">
                <a:latin typeface="Times New Roman" panose="02020603050405020304" pitchFamily="18" charset="0"/>
              </a:rPr>
              <a:t>Pseudo-</a:t>
            </a:r>
            <a:r>
              <a:rPr lang="it-IT" err="1">
                <a:latin typeface="Times New Roman" panose="02020603050405020304" pitchFamily="18" charset="0"/>
              </a:rPr>
              <a:t>Regret</a:t>
            </a:r>
            <a:r>
              <a:rPr lang="it-IT">
                <a:latin typeface="Times New Roman" panose="02020603050405020304" pitchFamily="18" charset="0"/>
              </a:rPr>
              <a:t> trends.</a:t>
            </a:r>
          </a:p>
        </p:txBody>
      </p:sp>
      <p:pic>
        <p:nvPicPr>
          <p:cNvPr id="10" name="Immagine 9">
            <a:extLst>
              <a:ext uri="{FF2B5EF4-FFF2-40B4-BE49-F238E27FC236}">
                <a16:creationId xmlns:a16="http://schemas.microsoft.com/office/drawing/2014/main" id="{690D9BF0-EC1D-1C9D-7F7D-8CB9FAF56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52" y="2884029"/>
            <a:ext cx="4511183" cy="3383387"/>
          </a:xfrm>
          <a:prstGeom prst="rect">
            <a:avLst/>
          </a:prstGeom>
        </p:spPr>
      </p:pic>
      <p:pic>
        <p:nvPicPr>
          <p:cNvPr id="12" name="Immagine 11">
            <a:extLst>
              <a:ext uri="{FF2B5EF4-FFF2-40B4-BE49-F238E27FC236}">
                <a16:creationId xmlns:a16="http://schemas.microsoft.com/office/drawing/2014/main" id="{56D83C03-C912-E36F-DB27-56C1678F7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639" y="2917325"/>
            <a:ext cx="4595587" cy="3237528"/>
          </a:xfrm>
          <a:prstGeom prst="rect">
            <a:avLst/>
          </a:prstGeom>
        </p:spPr>
      </p:pic>
    </p:spTree>
    <p:extLst>
      <p:ext uri="{BB962C8B-B14F-4D97-AF65-F5344CB8AC3E}">
        <p14:creationId xmlns:p14="http://schemas.microsoft.com/office/powerpoint/2010/main" val="2911554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528805"/>
            <a:ext cx="10515600" cy="1800389"/>
          </a:xfrm>
        </p:spPr>
        <p:txBody>
          <a:bodyPr>
            <a:normAutofit/>
          </a:bodyPr>
          <a:lstStyle/>
          <a:p>
            <a:pPr algn="ctr"/>
            <a:r>
              <a:rPr lang="it-IT">
                <a:ea typeface="Calibri Light"/>
                <a:cs typeface="Times New Roman" panose="02020603050405020304" pitchFamily="18" charset="0"/>
              </a:rPr>
              <a:t>9. </a:t>
            </a:r>
            <a:r>
              <a:rPr lang="it-IT" err="1">
                <a:solidFill>
                  <a:schemeClr val="accent1"/>
                </a:solidFill>
                <a:ea typeface="Calibri Light"/>
                <a:cs typeface="Times New Roman" panose="02020603050405020304" pitchFamily="18" charset="0"/>
              </a:rPr>
              <a:t>Change</a:t>
            </a:r>
            <a:r>
              <a:rPr lang="it-IT">
                <a:solidFill>
                  <a:schemeClr val="accent1"/>
                </a:solidFill>
                <a:ea typeface="Calibri Light"/>
                <a:cs typeface="Times New Roman" panose="02020603050405020304" pitchFamily="18" charset="0"/>
              </a:rPr>
              <a:t> </a:t>
            </a:r>
            <a:r>
              <a:rPr lang="it-IT" err="1">
                <a:solidFill>
                  <a:schemeClr val="accent1"/>
                </a:solidFill>
                <a:ea typeface="Calibri Light"/>
                <a:cs typeface="Times New Roman" panose="02020603050405020304" pitchFamily="18" charset="0"/>
              </a:rPr>
              <a:t>Detection</a:t>
            </a:r>
            <a:br>
              <a:rPr lang="it-IT">
                <a:solidFill>
                  <a:schemeClr val="accent1"/>
                </a:solidFill>
                <a:ea typeface="Calibri Light"/>
                <a:cs typeface="Times New Roman" panose="02020603050405020304" pitchFamily="18" charset="0"/>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6B35EDAF-982F-7B63-6D7C-1D1A9272800B}"/>
              </a:ext>
            </a:extLst>
          </p:cNvPr>
          <p:cNvSpPr>
            <a:spLocks noGrp="1"/>
          </p:cNvSpPr>
          <p:nvPr>
            <p:ph type="sldNum" sz="quarter" idx="12"/>
          </p:nvPr>
        </p:nvSpPr>
        <p:spPr/>
        <p:txBody>
          <a:bodyPr/>
          <a:lstStyle/>
          <a:p>
            <a:fld id="{61C956A2-680A-48D7-A037-C726CE4ABA8D}" type="slidenum">
              <a:rPr lang="it-IT" smtClean="0"/>
              <a:t>64</a:t>
            </a:fld>
            <a:endParaRPr lang="it-IT"/>
          </a:p>
        </p:txBody>
      </p:sp>
    </p:spTree>
    <p:extLst>
      <p:ext uri="{BB962C8B-B14F-4D97-AF65-F5344CB8AC3E}">
        <p14:creationId xmlns:p14="http://schemas.microsoft.com/office/powerpoint/2010/main" val="2834385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9. </a:t>
            </a:r>
            <a:r>
              <a:rPr lang="it-IT" sz="4400" err="1">
                <a:solidFill>
                  <a:schemeClr val="accent1"/>
                </a:solidFill>
              </a:rPr>
              <a:t>Introduction</a:t>
            </a:r>
            <a:endParaRPr lang="it-IT">
              <a:solidFill>
                <a:schemeClr val="accent1"/>
              </a:solidFill>
            </a:endParaRPr>
          </a:p>
        </p:txBody>
      </p:sp>
      <p:sp>
        <p:nvSpPr>
          <p:cNvPr id="2" name="Segnaposto numero diapositiva 1">
            <a:extLst>
              <a:ext uri="{FF2B5EF4-FFF2-40B4-BE49-F238E27FC236}">
                <a16:creationId xmlns:a16="http://schemas.microsoft.com/office/drawing/2014/main" id="{018F042C-7857-1DA9-C319-471381BE9A07}"/>
              </a:ext>
            </a:extLst>
          </p:cNvPr>
          <p:cNvSpPr>
            <a:spLocks noGrp="1"/>
          </p:cNvSpPr>
          <p:nvPr>
            <p:ph type="sldNum" sz="quarter" idx="12"/>
          </p:nvPr>
        </p:nvSpPr>
        <p:spPr/>
        <p:txBody>
          <a:bodyPr/>
          <a:lstStyle/>
          <a:p>
            <a:fld id="{61C956A2-680A-48D7-A037-C726CE4ABA8D}" type="slidenum">
              <a:rPr lang="it-IT" smtClean="0"/>
              <a:t>65</a:t>
            </a:fld>
            <a:endParaRPr lang="it-IT"/>
          </a:p>
        </p:txBody>
      </p:sp>
      <p:sp>
        <p:nvSpPr>
          <p:cNvPr id="3" name="CasellaDiTesto 2">
            <a:extLst>
              <a:ext uri="{FF2B5EF4-FFF2-40B4-BE49-F238E27FC236}">
                <a16:creationId xmlns:a16="http://schemas.microsoft.com/office/drawing/2014/main" id="{17CFE34F-6233-4C86-29B3-17AD964289FA}"/>
              </a:ext>
            </a:extLst>
          </p:cNvPr>
          <p:cNvSpPr txBox="1"/>
          <p:nvPr/>
        </p:nvSpPr>
        <p:spPr>
          <a:xfrm>
            <a:off x="934063" y="1966452"/>
            <a:ext cx="9822427" cy="4093428"/>
          </a:xfrm>
          <a:prstGeom prst="rect">
            <a:avLst/>
          </a:prstGeom>
          <a:noFill/>
        </p:spPr>
        <p:txBody>
          <a:bodyPr wrap="square" rtlCol="0">
            <a:spAutoFit/>
          </a:bodyPr>
          <a:lstStyle/>
          <a:p>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now</a:t>
            </a:r>
            <a:r>
              <a:rPr lang="it-IT" sz="2000" dirty="0">
                <a:latin typeface="Times New Roman" panose="02020603050405020304" pitchFamily="18" charset="0"/>
              </a:rPr>
              <a:t> introduce the </a:t>
            </a:r>
            <a:r>
              <a:rPr lang="it-IT" sz="2000" dirty="0" err="1">
                <a:latin typeface="Times New Roman" panose="02020603050405020304" pitchFamily="18" charset="0"/>
              </a:rPr>
              <a:t>different</a:t>
            </a:r>
            <a:r>
              <a:rPr lang="it-IT" sz="2000" dirty="0">
                <a:latin typeface="Times New Roman" panose="02020603050405020304" pitchFamily="18" charset="0"/>
              </a:rPr>
              <a:t> </a:t>
            </a:r>
            <a:r>
              <a:rPr lang="it-IT" sz="2000" dirty="0" err="1">
                <a:solidFill>
                  <a:schemeClr val="accent1"/>
                </a:solidFill>
                <a:latin typeface="Times New Roman" panose="02020603050405020304" pitchFamily="18" charset="0"/>
              </a:rPr>
              <a:t>seasonalities</a:t>
            </a:r>
            <a:r>
              <a:rPr lang="it-IT" sz="2000" dirty="0">
                <a:latin typeface="Times New Roman" panose="02020603050405020304" pitchFamily="18" charset="0"/>
              </a:rPr>
              <a:t> </a:t>
            </a:r>
            <a:r>
              <a:rPr lang="it-IT" sz="2000" dirty="0" err="1">
                <a:latin typeface="Times New Roman" panose="02020603050405020304" pitchFamily="18" charset="0"/>
              </a:rPr>
              <a:t>described</a:t>
            </a:r>
            <a:r>
              <a:rPr lang="it-IT" sz="2000" dirty="0">
                <a:latin typeface="Times New Roman" panose="02020603050405020304" pitchFamily="18" charset="0"/>
              </a:rPr>
              <a:t> in </a:t>
            </a:r>
            <a:r>
              <a:rPr lang="it-IT" sz="2000" dirty="0" err="1">
                <a:latin typeface="Times New Roman" panose="02020603050405020304" pitchFamily="18" charset="0"/>
              </a:rPr>
              <a:t>Section</a:t>
            </a:r>
            <a:r>
              <a:rPr lang="it-IT" sz="2000" dirty="0">
                <a:latin typeface="Times New Roman" panose="02020603050405020304" pitchFamily="18" charset="0"/>
              </a:rPr>
              <a:t> 1.</a:t>
            </a:r>
          </a:p>
          <a:p>
            <a:r>
              <a:rPr lang="it-IT" sz="2000" dirty="0" err="1">
                <a:latin typeface="Times New Roman" panose="02020603050405020304" pitchFamily="18" charset="0"/>
              </a:rPr>
              <a:t>During</a:t>
            </a:r>
            <a:r>
              <a:rPr lang="it-IT" sz="2000" dirty="0">
                <a:latin typeface="Times New Roman" panose="02020603050405020304" pitchFamily="18" charset="0"/>
              </a:rPr>
              <a:t> Low Season the pricing strategy </a:t>
            </a:r>
            <a:r>
              <a:rPr lang="it-IT" sz="2000" dirty="0" err="1">
                <a:latin typeface="Times New Roman" panose="02020603050405020304" pitchFamily="18" charset="0"/>
              </a:rPr>
              <a:t>should</a:t>
            </a:r>
            <a:r>
              <a:rPr lang="it-IT" sz="2000" dirty="0">
                <a:latin typeface="Times New Roman" panose="02020603050405020304" pitchFamily="18" charset="0"/>
              </a:rPr>
              <a:t> </a:t>
            </a:r>
            <a:r>
              <a:rPr lang="it-IT" sz="2000" dirty="0" err="1">
                <a:latin typeface="Times New Roman" panose="02020603050405020304" pitchFamily="18" charset="0"/>
              </a:rPr>
              <a:t>differ</a:t>
            </a:r>
            <a:r>
              <a:rPr lang="it-IT" sz="2000" dirty="0">
                <a:latin typeface="Times New Roman" panose="02020603050405020304" pitchFamily="18" charset="0"/>
              </a:rPr>
              <a:t> </a:t>
            </a:r>
            <a:r>
              <a:rPr lang="it-IT" sz="2000" dirty="0" err="1">
                <a:latin typeface="Times New Roman" panose="02020603050405020304" pitchFamily="18" charset="0"/>
              </a:rPr>
              <a:t>significantly</a:t>
            </a:r>
            <a:r>
              <a:rPr lang="it-IT" sz="2000" dirty="0">
                <a:latin typeface="Times New Roman" panose="02020603050405020304" pitchFamily="18" charset="0"/>
              </a:rPr>
              <a:t> </a:t>
            </a:r>
            <a:r>
              <a:rPr lang="it-IT" sz="2000" dirty="0" err="1">
                <a:latin typeface="Times New Roman" panose="02020603050405020304" pitchFamily="18" charset="0"/>
              </a:rPr>
              <a:t>as</a:t>
            </a:r>
            <a:r>
              <a:rPr lang="it-IT" sz="2000" dirty="0">
                <a:latin typeface="Times New Roman" panose="02020603050405020304" pitchFamily="18" charset="0"/>
              </a:rPr>
              <a:t> the customers </a:t>
            </a:r>
            <a:r>
              <a:rPr lang="it-IT" sz="2000" dirty="0" err="1">
                <a:latin typeface="Times New Roman" panose="02020603050405020304" pitchFamily="18" charset="0"/>
              </a:rPr>
              <a:t>expect</a:t>
            </a:r>
            <a:r>
              <a:rPr lang="it-IT" sz="2000" dirty="0">
                <a:latin typeface="Times New Roman" panose="02020603050405020304" pitchFamily="18" charset="0"/>
              </a:rPr>
              <a:t> to </a:t>
            </a:r>
            <a:r>
              <a:rPr lang="it-IT" sz="2000" dirty="0" err="1">
                <a:latin typeface="Times New Roman" panose="02020603050405020304" pitchFamily="18" charset="0"/>
              </a:rPr>
              <a:t>pay</a:t>
            </a:r>
            <a:r>
              <a:rPr lang="it-IT" sz="2000" dirty="0">
                <a:latin typeface="Times New Roman" panose="02020603050405020304" pitchFamily="18" charset="0"/>
              </a:rPr>
              <a:t> </a:t>
            </a:r>
            <a:r>
              <a:rPr lang="it-IT" sz="2000" dirty="0" err="1">
                <a:latin typeface="Times New Roman" panose="02020603050405020304" pitchFamily="18" charset="0"/>
              </a:rPr>
              <a:t>less</a:t>
            </a:r>
            <a:r>
              <a:rPr lang="it-IT" sz="2000" dirty="0">
                <a:latin typeface="Times New Roman" panose="02020603050405020304" pitchFamily="18" charset="0"/>
              </a:rPr>
              <a:t> </a:t>
            </a:r>
            <a:r>
              <a:rPr lang="it-IT" sz="2000" dirty="0" err="1">
                <a:latin typeface="Times New Roman" panose="02020603050405020304" pitchFamily="18" charset="0"/>
              </a:rPr>
              <a:t>than</a:t>
            </a:r>
            <a:r>
              <a:rPr lang="it-IT" sz="2000" dirty="0">
                <a:latin typeface="Times New Roman" panose="02020603050405020304" pitchFamily="18" charset="0"/>
              </a:rPr>
              <a:t> in High Season. </a:t>
            </a:r>
          </a:p>
          <a:p>
            <a:endParaRPr lang="it-IT" sz="2000" dirty="0">
              <a:latin typeface="Times New Roman" panose="02020603050405020304" pitchFamily="18" charset="0"/>
            </a:endParaRPr>
          </a:p>
          <a:p>
            <a:r>
              <a:rPr lang="it-IT" sz="2000" dirty="0" err="1">
                <a:latin typeface="Times New Roman" panose="02020603050405020304" pitchFamily="18" charset="0"/>
              </a:rPr>
              <a:t>We</a:t>
            </a:r>
            <a:r>
              <a:rPr lang="it-IT" sz="2000" dirty="0">
                <a:latin typeface="Times New Roman" panose="02020603050405020304" pitchFamily="18" charset="0"/>
              </a:rPr>
              <a:t> set </a:t>
            </a:r>
            <a:r>
              <a:rPr lang="it-IT" sz="2000" dirty="0" err="1">
                <a:latin typeface="Times New Roman" panose="02020603050405020304" pitchFamily="18" charset="0"/>
              </a:rPr>
              <a:t>ourself</a:t>
            </a:r>
            <a:r>
              <a:rPr lang="it-IT" sz="2000" dirty="0">
                <a:latin typeface="Times New Roman" panose="02020603050405020304" pitchFamily="18" charset="0"/>
              </a:rPr>
              <a:t> in the scenario </a:t>
            </a:r>
            <a:r>
              <a:rPr lang="it-IT" sz="2000" dirty="0" err="1">
                <a:latin typeface="Times New Roman" panose="02020603050405020304" pitchFamily="18" charset="0"/>
              </a:rPr>
              <a:t>where</a:t>
            </a:r>
            <a:r>
              <a:rPr lang="it-IT" sz="2000" dirty="0">
                <a:latin typeface="Times New Roman" panose="02020603050405020304" pitchFamily="18" charset="0"/>
              </a:rPr>
              <a:t>, after an </a:t>
            </a:r>
            <a:r>
              <a:rPr lang="it-IT" sz="2000" dirty="0" err="1">
                <a:latin typeface="Times New Roman" panose="02020603050405020304" pitchFamily="18" charset="0"/>
              </a:rPr>
              <a:t>initial</a:t>
            </a:r>
            <a:r>
              <a:rPr lang="it-IT" sz="2000" dirty="0">
                <a:latin typeface="Times New Roman" panose="02020603050405020304" pitchFamily="18" charset="0"/>
              </a:rPr>
              <a:t> high season,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have</a:t>
            </a:r>
            <a:r>
              <a:rPr lang="it-IT" sz="2000" dirty="0">
                <a:latin typeface="Times New Roman" panose="02020603050405020304" pitchFamily="18" charset="0"/>
              </a:rPr>
              <a:t> an </a:t>
            </a:r>
            <a:r>
              <a:rPr lang="it-IT" sz="2000" dirty="0" err="1">
                <a:solidFill>
                  <a:schemeClr val="accent1"/>
                </a:solidFill>
                <a:latin typeface="Times New Roman" panose="02020603050405020304" pitchFamily="18" charset="0"/>
              </a:rPr>
              <a:t>abrupt</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change</a:t>
            </a:r>
            <a:r>
              <a:rPr lang="it-IT" sz="2000" dirty="0">
                <a:solidFill>
                  <a:schemeClr val="accent1"/>
                </a:solidFill>
                <a:latin typeface="Times New Roman" panose="02020603050405020304" pitchFamily="18" charset="0"/>
              </a:rPr>
              <a:t> </a:t>
            </a:r>
            <a:r>
              <a:rPr lang="it-IT" sz="2000" dirty="0" err="1">
                <a:latin typeface="Times New Roman" panose="02020603050405020304" pitchFamily="18" charset="0"/>
              </a:rPr>
              <a:t>into</a:t>
            </a:r>
            <a:r>
              <a:rPr lang="it-IT" sz="2000" dirty="0">
                <a:latin typeface="Times New Roman" panose="02020603050405020304" pitchFamily="18" charset="0"/>
              </a:rPr>
              <a:t> a low season, after </a:t>
            </a:r>
            <a:r>
              <a:rPr lang="it-IT" sz="2000" dirty="0" err="1">
                <a:latin typeface="Times New Roman" panose="02020603050405020304" pitchFamily="18" charset="0"/>
              </a:rPr>
              <a:t>which</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move</a:t>
            </a:r>
            <a:r>
              <a:rPr lang="it-IT" sz="2000" dirty="0">
                <a:latin typeface="Times New Roman" panose="02020603050405020304" pitchFamily="18" charset="0"/>
              </a:rPr>
              <a:t> back to a high season. </a:t>
            </a:r>
            <a:r>
              <a:rPr lang="it-IT" sz="2000" dirty="0" err="1">
                <a:latin typeface="Times New Roman" panose="02020603050405020304" pitchFamily="18" charset="0"/>
              </a:rPr>
              <a:t>Each</a:t>
            </a:r>
            <a:r>
              <a:rPr lang="it-IT" sz="2000" dirty="0">
                <a:latin typeface="Times New Roman" panose="02020603050405020304" pitchFamily="18" charset="0"/>
              </a:rPr>
              <a:t> of </a:t>
            </a:r>
            <a:r>
              <a:rPr lang="it-IT" sz="2000" dirty="0" err="1">
                <a:latin typeface="Times New Roman" panose="02020603050405020304" pitchFamily="18" charset="0"/>
              </a:rPr>
              <a:t>these</a:t>
            </a:r>
            <a:r>
              <a:rPr lang="it-IT" sz="2000" dirty="0">
                <a:latin typeface="Times New Roman" panose="02020603050405020304" pitchFamily="18" charset="0"/>
              </a:rPr>
              <a:t> </a:t>
            </a:r>
            <a:r>
              <a:rPr lang="it-IT" sz="2000" dirty="0" err="1">
                <a:latin typeface="Times New Roman" panose="02020603050405020304" pitchFamily="18" charset="0"/>
              </a:rPr>
              <a:t>periods</a:t>
            </a:r>
            <a:r>
              <a:rPr lang="it-IT" sz="2000" dirty="0">
                <a:latin typeface="Times New Roman" panose="02020603050405020304" pitchFamily="18" charset="0"/>
              </a:rPr>
              <a:t> last for 30 time steps.</a:t>
            </a:r>
          </a:p>
          <a:p>
            <a:r>
              <a:rPr lang="it-IT" sz="2000" dirty="0" err="1">
                <a:latin typeface="Times New Roman" panose="02020603050405020304" pitchFamily="18" charset="0"/>
              </a:rPr>
              <a:t>Such</a:t>
            </a:r>
            <a:r>
              <a:rPr lang="it-IT" sz="2000" dirty="0">
                <a:latin typeface="Times New Roman" panose="02020603050405020304" pitchFamily="18" charset="0"/>
              </a:rPr>
              <a:t> </a:t>
            </a:r>
            <a:r>
              <a:rPr lang="it-IT" sz="2000" dirty="0" err="1">
                <a:latin typeface="Times New Roman" panose="02020603050405020304" pitchFamily="18" charset="0"/>
              </a:rPr>
              <a:t>changes</a:t>
            </a:r>
            <a:r>
              <a:rPr lang="it-IT" sz="2000" dirty="0">
                <a:latin typeface="Times New Roman" panose="02020603050405020304" pitchFamily="18" charset="0"/>
              </a:rPr>
              <a:t> are </a:t>
            </a:r>
            <a:r>
              <a:rPr lang="it-IT" sz="2000" dirty="0" err="1">
                <a:latin typeface="Times New Roman" panose="02020603050405020304" pitchFamily="18" charset="0"/>
              </a:rPr>
              <a:t>abrupt</a:t>
            </a:r>
            <a:r>
              <a:rPr lang="it-IT" sz="2000" dirty="0">
                <a:latin typeface="Times New Roman" panose="02020603050405020304" pitchFamily="18" charset="0"/>
              </a:rPr>
              <a:t>, so </a:t>
            </a:r>
            <a:r>
              <a:rPr lang="it-IT" sz="2000" dirty="0" err="1">
                <a:latin typeface="Times New Roman" panose="02020603050405020304" pitchFamily="18" charset="0"/>
              </a:rPr>
              <a:t>we</a:t>
            </a:r>
            <a:r>
              <a:rPr lang="it-IT" sz="2000" dirty="0">
                <a:latin typeface="Times New Roman" panose="02020603050405020304" pitchFamily="18" charset="0"/>
              </a:rPr>
              <a:t> model </a:t>
            </a:r>
            <a:r>
              <a:rPr lang="it-IT" sz="2000" dirty="0" err="1">
                <a:latin typeface="Times New Roman" panose="02020603050405020304" pitchFamily="18" charset="0"/>
              </a:rPr>
              <a:t>them</a:t>
            </a:r>
            <a:r>
              <a:rPr lang="it-IT" sz="2000" dirty="0">
                <a:latin typeface="Times New Roman" panose="02020603050405020304" pitchFamily="18" charset="0"/>
              </a:rPr>
              <a:t> with </a:t>
            </a:r>
            <a:r>
              <a:rPr lang="it-IT" sz="2000" dirty="0">
                <a:solidFill>
                  <a:schemeClr val="accent1"/>
                </a:solidFill>
                <a:latin typeface="Times New Roman" panose="02020603050405020304" pitchFamily="18" charset="0"/>
              </a:rPr>
              <a:t>immediate </a:t>
            </a:r>
            <a:r>
              <a:rPr lang="it-IT" sz="2000" dirty="0" err="1">
                <a:solidFill>
                  <a:schemeClr val="accent1"/>
                </a:solidFill>
                <a:latin typeface="Times New Roman" panose="02020603050405020304" pitchFamily="18" charset="0"/>
              </a:rPr>
              <a:t>changes</a:t>
            </a:r>
            <a:r>
              <a:rPr lang="it-IT" sz="2000" dirty="0">
                <a:solidFill>
                  <a:srgbClr val="C00000"/>
                </a:solidFill>
                <a:latin typeface="Times New Roman" panose="02020603050405020304" pitchFamily="18" charset="0"/>
              </a:rPr>
              <a:t> </a:t>
            </a:r>
            <a:r>
              <a:rPr lang="it-IT" sz="2000" dirty="0">
                <a:latin typeface="Times New Roman" panose="02020603050405020304" pitchFamily="18" charset="0"/>
              </a:rPr>
              <a:t>in the </a:t>
            </a:r>
            <a:r>
              <a:rPr lang="it-IT" sz="2000" dirty="0" err="1">
                <a:latin typeface="Times New Roman" panose="02020603050405020304" pitchFamily="18" charset="0"/>
              </a:rPr>
              <a:t>conversion</a:t>
            </a:r>
            <a:r>
              <a:rPr lang="it-IT" sz="2000" dirty="0">
                <a:latin typeface="Times New Roman" panose="02020603050405020304" pitchFamily="18" charset="0"/>
              </a:rPr>
              <a:t> rates of </a:t>
            </a:r>
            <a:r>
              <a:rPr lang="it-IT" sz="2000" dirty="0" err="1">
                <a:latin typeface="Times New Roman" panose="02020603050405020304" pitchFamily="18" charset="0"/>
              </a:rPr>
              <a:t>all</a:t>
            </a:r>
            <a:r>
              <a:rPr lang="it-IT" sz="2000" dirty="0">
                <a:latin typeface="Times New Roman" panose="02020603050405020304" pitchFamily="18" charset="0"/>
              </a:rPr>
              <a:t> the products for </a:t>
            </a:r>
            <a:r>
              <a:rPr lang="it-IT" sz="2000" dirty="0" err="1">
                <a:latin typeface="Times New Roman" panose="02020603050405020304" pitchFamily="18" charset="0"/>
              </a:rPr>
              <a:t>each</a:t>
            </a:r>
            <a:r>
              <a:rPr lang="it-IT" sz="2000" dirty="0">
                <a:latin typeface="Times New Roman" panose="02020603050405020304" pitchFamily="18" charset="0"/>
              </a:rPr>
              <a:t> pricing </a:t>
            </a:r>
            <a:r>
              <a:rPr lang="it-IT" sz="2000" dirty="0" err="1">
                <a:latin typeface="Times New Roman" panose="02020603050405020304" pitchFamily="18" charset="0"/>
              </a:rPr>
              <a:t>level</a:t>
            </a:r>
            <a:r>
              <a:rPr lang="it-IT" sz="2000" dirty="0">
                <a:latin typeface="Times New Roman" panose="02020603050405020304" pitchFamily="18" charset="0"/>
              </a:rPr>
              <a:t>. </a:t>
            </a:r>
          </a:p>
          <a:p>
            <a:endParaRPr lang="it-IT" sz="2000" dirty="0">
              <a:latin typeface="Times New Roman" panose="02020603050405020304" pitchFamily="18" charset="0"/>
            </a:endParaRPr>
          </a:p>
          <a:p>
            <a:r>
              <a:rPr lang="it-IT" sz="2000" dirty="0" err="1">
                <a:latin typeface="Times New Roman" panose="02020603050405020304" pitchFamily="18" charset="0"/>
              </a:rPr>
              <a:t>Such</a:t>
            </a:r>
            <a:r>
              <a:rPr lang="it-IT" sz="2000" dirty="0">
                <a:latin typeface="Times New Roman" panose="02020603050405020304" pitchFamily="18" charset="0"/>
              </a:rPr>
              <a:t> a </a:t>
            </a:r>
            <a:r>
              <a:rPr lang="it-IT" sz="2000" dirty="0" err="1">
                <a:latin typeface="Times New Roman" panose="02020603050405020304" pitchFamily="18" charset="0"/>
              </a:rPr>
              <a:t>modeling</a:t>
            </a:r>
            <a:r>
              <a:rPr lang="it-IT" sz="2000" dirty="0">
                <a:latin typeface="Times New Roman" panose="02020603050405020304" pitchFamily="18" charset="0"/>
              </a:rPr>
              <a:t> </a:t>
            </a:r>
            <a:r>
              <a:rPr lang="it-IT" sz="2000" dirty="0" err="1">
                <a:latin typeface="Times New Roman" panose="02020603050405020304" pitchFamily="18" charset="0"/>
              </a:rPr>
              <a:t>choice</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not</a:t>
            </a:r>
            <a:r>
              <a:rPr lang="it-IT" sz="2000" dirty="0">
                <a:latin typeface="Times New Roman" panose="02020603050405020304" pitchFamily="18" charset="0"/>
              </a:rPr>
              <a:t> </a:t>
            </a:r>
            <a:r>
              <a:rPr lang="it-IT" sz="2000" dirty="0" err="1">
                <a:latin typeface="Times New Roman" panose="02020603050405020304" pitchFamily="18" charset="0"/>
              </a:rPr>
              <a:t>unreasilistic</a:t>
            </a:r>
            <a:r>
              <a:rPr lang="it-IT" sz="2000" dirty="0">
                <a:latin typeface="Times New Roman" panose="02020603050405020304" pitchFamily="18" charset="0"/>
              </a:rPr>
              <a:t>, </a:t>
            </a:r>
            <a:r>
              <a:rPr lang="it-IT" sz="2000" dirty="0" err="1">
                <a:latin typeface="Times New Roman" panose="02020603050405020304" pitchFamily="18" charset="0"/>
              </a:rPr>
              <a:t>as</a:t>
            </a:r>
            <a:r>
              <a:rPr lang="it-IT" sz="2000" dirty="0">
                <a:latin typeface="Times New Roman" panose="02020603050405020304" pitchFamily="18" charset="0"/>
              </a:rPr>
              <a:t> </a:t>
            </a:r>
            <a:r>
              <a:rPr lang="it-IT" sz="2000" dirty="0" err="1">
                <a:latin typeface="Times New Roman" panose="02020603050405020304" pitchFamily="18" charset="0"/>
              </a:rPr>
              <a:t>seasonalities</a:t>
            </a:r>
            <a:r>
              <a:rPr lang="it-IT" sz="2000" dirty="0">
                <a:latin typeface="Times New Roman" panose="02020603050405020304" pitchFamily="18" charset="0"/>
              </a:rPr>
              <a:t> in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industry</a:t>
            </a:r>
            <a:r>
              <a:rPr lang="it-IT" sz="2000" dirty="0">
                <a:latin typeface="Times New Roman" panose="02020603050405020304" pitchFamily="18" charset="0"/>
              </a:rPr>
              <a:t> are </a:t>
            </a:r>
            <a:r>
              <a:rPr lang="it-IT" sz="2000" dirty="0" err="1">
                <a:latin typeface="Times New Roman" panose="02020603050405020304" pitchFamily="18" charset="0"/>
              </a:rPr>
              <a:t>mainly</a:t>
            </a:r>
            <a:r>
              <a:rPr lang="it-IT" sz="2000" dirty="0">
                <a:latin typeface="Times New Roman" panose="02020603050405020304" pitchFamily="18" charset="0"/>
              </a:rPr>
              <a:t> </a:t>
            </a:r>
            <a:r>
              <a:rPr lang="it-IT" sz="2000" dirty="0" err="1">
                <a:latin typeface="Times New Roman" panose="02020603050405020304" pitchFamily="18" charset="0"/>
              </a:rPr>
              <a:t>dictated</a:t>
            </a:r>
            <a:r>
              <a:rPr lang="it-IT" sz="2000" dirty="0">
                <a:latin typeface="Times New Roman" panose="02020603050405020304" pitchFamily="18" charset="0"/>
              </a:rPr>
              <a:t> by </a:t>
            </a:r>
            <a:r>
              <a:rPr lang="it-IT" sz="2000" dirty="0" err="1">
                <a:latin typeface="Times New Roman" panose="02020603050405020304" pitchFamily="18" charset="0"/>
              </a:rPr>
              <a:t>holidays</a:t>
            </a:r>
            <a:r>
              <a:rPr lang="it-IT" sz="2000" dirty="0">
                <a:latin typeface="Times New Roman" panose="02020603050405020304" pitchFamily="18" charset="0"/>
              </a:rPr>
              <a:t> and school closing, for </a:t>
            </a:r>
            <a:r>
              <a:rPr lang="it-IT" sz="2000" dirty="0" err="1">
                <a:latin typeface="Times New Roman" panose="02020603050405020304" pitchFamily="18" charset="0"/>
              </a:rPr>
              <a:t>which</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not</a:t>
            </a:r>
            <a:r>
              <a:rPr lang="it-IT" sz="2000" dirty="0">
                <a:latin typeface="Times New Roman" panose="02020603050405020304" pitchFamily="18" charset="0"/>
              </a:rPr>
              <a:t> </a:t>
            </a:r>
            <a:r>
              <a:rPr lang="it-IT" sz="2000" dirty="0" err="1">
                <a:latin typeface="Times New Roman" panose="02020603050405020304" pitchFamily="18" charset="0"/>
              </a:rPr>
              <a:t>unreasonable</a:t>
            </a:r>
            <a:r>
              <a:rPr lang="it-IT" sz="2000" dirty="0">
                <a:latin typeface="Times New Roman" panose="02020603050405020304" pitchFamily="18" charset="0"/>
              </a:rPr>
              <a:t> to assume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even</a:t>
            </a:r>
            <a:r>
              <a:rPr lang="it-IT" sz="2000" dirty="0">
                <a:latin typeface="Times New Roman" panose="02020603050405020304" pitchFamily="18" charset="0"/>
              </a:rPr>
              <a:t> a single day </a:t>
            </a:r>
            <a:r>
              <a:rPr lang="it-IT" sz="2000" dirty="0" err="1">
                <a:latin typeface="Times New Roman" panose="02020603050405020304" pitchFamily="18" charset="0"/>
              </a:rPr>
              <a:t>difference</a:t>
            </a:r>
            <a:r>
              <a:rPr lang="it-IT" sz="2000" dirty="0">
                <a:latin typeface="Times New Roman" panose="02020603050405020304" pitchFamily="18" charset="0"/>
              </a:rPr>
              <a:t> can lead to </a:t>
            </a:r>
            <a:r>
              <a:rPr lang="it-IT" sz="2000" dirty="0" err="1">
                <a:latin typeface="Times New Roman" panose="02020603050405020304" pitchFamily="18" charset="0"/>
              </a:rPr>
              <a:t>massively</a:t>
            </a:r>
            <a:r>
              <a:rPr lang="it-IT" sz="2000" dirty="0">
                <a:latin typeface="Times New Roman" panose="02020603050405020304" pitchFamily="18" charset="0"/>
              </a:rPr>
              <a:t> </a:t>
            </a:r>
            <a:r>
              <a:rPr lang="it-IT" sz="2000" dirty="0" err="1">
                <a:latin typeface="Times New Roman" panose="02020603050405020304" pitchFamily="18" charset="0"/>
              </a:rPr>
              <a:t>different</a:t>
            </a:r>
            <a:r>
              <a:rPr lang="it-IT" sz="2000" dirty="0">
                <a:latin typeface="Times New Roman" panose="02020603050405020304" pitchFamily="18" charset="0"/>
              </a:rPr>
              <a:t> </a:t>
            </a:r>
            <a:r>
              <a:rPr lang="it-IT" sz="2000" dirty="0" err="1">
                <a:latin typeface="Times New Roman" panose="02020603050405020304" pitchFamily="18" charset="0"/>
              </a:rPr>
              <a:t>behaviours</a:t>
            </a:r>
            <a:r>
              <a:rPr lang="it-IT" sz="2000" dirty="0">
                <a:latin typeface="Times New Roman" panose="02020603050405020304" pitchFamily="18" charset="0"/>
              </a:rPr>
              <a:t> on the </a:t>
            </a:r>
            <a:r>
              <a:rPr lang="it-IT" sz="2000" dirty="0" err="1">
                <a:latin typeface="Times New Roman" panose="02020603050405020304" pitchFamily="18" charset="0"/>
              </a:rPr>
              <a:t>costumers</a:t>
            </a:r>
            <a:r>
              <a:rPr lang="it-IT" sz="2000" dirty="0">
                <a:latin typeface="Times New Roman" panose="02020603050405020304" pitchFamily="18" charset="0"/>
              </a:rPr>
              <a:t>’ end.</a:t>
            </a:r>
          </a:p>
        </p:txBody>
      </p:sp>
    </p:spTree>
    <p:extLst>
      <p:ext uri="{BB962C8B-B14F-4D97-AF65-F5344CB8AC3E}">
        <p14:creationId xmlns:p14="http://schemas.microsoft.com/office/powerpoint/2010/main" val="3225344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9. </a:t>
            </a:r>
            <a:r>
              <a:rPr lang="it-IT" sz="4400">
                <a:solidFill>
                  <a:schemeClr val="accent1"/>
                </a:solidFill>
              </a:rPr>
              <a:t>Change </a:t>
            </a:r>
            <a:r>
              <a:rPr lang="it-IT" sz="4400" err="1">
                <a:solidFill>
                  <a:schemeClr val="accent1"/>
                </a:solidFill>
              </a:rPr>
              <a:t>Detection</a:t>
            </a:r>
            <a:r>
              <a:rPr lang="it-IT" sz="4400">
                <a:solidFill>
                  <a:schemeClr val="accent1"/>
                </a:solidFill>
              </a:rPr>
              <a:t> Strategy</a:t>
            </a:r>
            <a:endParaRPr lang="it-IT">
              <a:solidFill>
                <a:schemeClr val="accent1"/>
              </a:solidFill>
            </a:endParaRPr>
          </a:p>
        </p:txBody>
      </p:sp>
      <p:sp>
        <p:nvSpPr>
          <p:cNvPr id="2" name="Segnaposto numero diapositiva 1">
            <a:extLst>
              <a:ext uri="{FF2B5EF4-FFF2-40B4-BE49-F238E27FC236}">
                <a16:creationId xmlns:a16="http://schemas.microsoft.com/office/drawing/2014/main" id="{B8478BB5-804C-E758-3446-C0CA42BAAFB5}"/>
              </a:ext>
            </a:extLst>
          </p:cNvPr>
          <p:cNvSpPr>
            <a:spLocks noGrp="1"/>
          </p:cNvSpPr>
          <p:nvPr>
            <p:ph type="sldNum" sz="quarter" idx="12"/>
          </p:nvPr>
        </p:nvSpPr>
        <p:spPr/>
        <p:txBody>
          <a:bodyPr/>
          <a:lstStyle/>
          <a:p>
            <a:fld id="{61C956A2-680A-48D7-A037-C726CE4ABA8D}" type="slidenum">
              <a:rPr lang="it-IT" smtClean="0"/>
              <a:t>66</a:t>
            </a:fld>
            <a:endParaRPr lang="it-IT"/>
          </a:p>
        </p:txBody>
      </p:sp>
      <p:sp>
        <p:nvSpPr>
          <p:cNvPr id="3" name="CasellaDiTesto 2">
            <a:extLst>
              <a:ext uri="{FF2B5EF4-FFF2-40B4-BE49-F238E27FC236}">
                <a16:creationId xmlns:a16="http://schemas.microsoft.com/office/drawing/2014/main" id="{17CFE34F-6233-4C86-29B3-17AD964289FA}"/>
              </a:ext>
            </a:extLst>
          </p:cNvPr>
          <p:cNvSpPr txBox="1"/>
          <p:nvPr/>
        </p:nvSpPr>
        <p:spPr>
          <a:xfrm>
            <a:off x="934063" y="1966452"/>
            <a:ext cx="9822427" cy="4093428"/>
          </a:xfrm>
          <a:prstGeom prst="rect">
            <a:avLst/>
          </a:prstGeom>
          <a:noFill/>
        </p:spPr>
        <p:txBody>
          <a:bodyPr wrap="square" rtlCol="0">
            <a:spAutoFit/>
          </a:bodyPr>
          <a:lstStyle/>
          <a:p>
            <a:r>
              <a:rPr lang="it-IT" sz="2000" dirty="0">
                <a:latin typeface="Times New Roman" panose="02020603050405020304" pitchFamily="18" charset="0"/>
              </a:rPr>
              <a:t>In order to </a:t>
            </a:r>
            <a:r>
              <a:rPr lang="it-IT" sz="2000" dirty="0" err="1">
                <a:latin typeface="Times New Roman" panose="02020603050405020304" pitchFamily="18" charset="0"/>
              </a:rPr>
              <a:t>allow</a:t>
            </a:r>
            <a:r>
              <a:rPr lang="it-IT" sz="2000" dirty="0">
                <a:latin typeface="Times New Roman" panose="02020603050405020304" pitchFamily="18" charset="0"/>
              </a:rPr>
              <a:t> </a:t>
            </a:r>
            <a:r>
              <a:rPr lang="it-IT" sz="2000" dirty="0" err="1">
                <a:latin typeface="Times New Roman" panose="02020603050405020304" pitchFamily="18" charset="0"/>
              </a:rPr>
              <a:t>our</a:t>
            </a:r>
            <a:r>
              <a:rPr lang="it-IT" sz="2000" dirty="0">
                <a:latin typeface="Times New Roman" panose="02020603050405020304" pitchFamily="18" charset="0"/>
              </a:rPr>
              <a:t> </a:t>
            </a:r>
            <a:r>
              <a:rPr lang="it-IT" sz="2000" dirty="0" err="1">
                <a:latin typeface="Times New Roman" panose="02020603050405020304" pitchFamily="18" charset="0"/>
              </a:rPr>
              <a:t>learner</a:t>
            </a:r>
            <a:r>
              <a:rPr lang="it-IT" sz="2000" dirty="0">
                <a:latin typeface="Times New Roman" panose="02020603050405020304" pitchFamily="18" charset="0"/>
              </a:rPr>
              <a:t> to </a:t>
            </a:r>
            <a:r>
              <a:rPr lang="it-IT" sz="2000" dirty="0" err="1">
                <a:latin typeface="Times New Roman" panose="02020603050405020304" pitchFamily="18" charset="0"/>
              </a:rPr>
              <a:t>detect</a:t>
            </a:r>
            <a:r>
              <a:rPr lang="it-IT" sz="2000" dirty="0">
                <a:latin typeface="Times New Roman" panose="02020603050405020304" pitchFamily="18" charset="0"/>
              </a:rPr>
              <a:t> </a:t>
            </a:r>
            <a:r>
              <a:rPr lang="it-IT" sz="2000" dirty="0" err="1">
                <a:latin typeface="Times New Roman" panose="02020603050405020304" pitchFamily="18" charset="0"/>
              </a:rPr>
              <a:t>changes</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plug in a </a:t>
            </a:r>
            <a:r>
              <a:rPr lang="it-IT" sz="2000" dirty="0">
                <a:solidFill>
                  <a:schemeClr val="accent1"/>
                </a:solidFill>
                <a:latin typeface="Times New Roman" panose="02020603050405020304" pitchFamily="18" charset="0"/>
              </a:rPr>
              <a:t>CUSUM</a:t>
            </a:r>
            <a:r>
              <a:rPr lang="it-IT" sz="2000" dirty="0">
                <a:latin typeface="Times New Roman" panose="02020603050405020304" pitchFamily="18" charset="0"/>
              </a:rPr>
              <a:t> </a:t>
            </a:r>
            <a:r>
              <a:rPr lang="it-IT" sz="2000" dirty="0" err="1">
                <a:latin typeface="Times New Roman" panose="02020603050405020304" pitchFamily="18" charset="0"/>
              </a:rPr>
              <a:t>mechanism</a:t>
            </a:r>
            <a:r>
              <a:rPr lang="it-IT" sz="2000" dirty="0">
                <a:latin typeface="Times New Roman" panose="02020603050405020304" pitchFamily="18" charset="0"/>
              </a:rPr>
              <a:t> on top of </a:t>
            </a:r>
            <a:r>
              <a:rPr lang="it-IT" sz="2000" dirty="0" err="1">
                <a:latin typeface="Times New Roman" panose="02020603050405020304" pitchFamily="18" charset="0"/>
              </a:rPr>
              <a:t>each</a:t>
            </a:r>
            <a:r>
              <a:rPr lang="it-IT" sz="2000" dirty="0">
                <a:latin typeface="Times New Roman" panose="02020603050405020304" pitchFamily="18" charset="0"/>
              </a:rPr>
              <a:t> </a:t>
            </a:r>
            <a:r>
              <a:rPr lang="it-IT" sz="2000" dirty="0" err="1">
                <a:latin typeface="Times New Roman" panose="02020603050405020304" pitchFamily="18" charset="0"/>
              </a:rPr>
              <a:t>independent</a:t>
            </a:r>
            <a:r>
              <a:rPr lang="it-IT" sz="2000" dirty="0">
                <a:latin typeface="Times New Roman" panose="02020603050405020304" pitchFamily="18" charset="0"/>
              </a:rPr>
              <a:t> UCB </a:t>
            </a:r>
            <a:r>
              <a:rPr lang="it-IT" sz="2000" dirty="0" err="1">
                <a:latin typeface="Times New Roman" panose="02020603050405020304" pitchFamily="18" charset="0"/>
              </a:rPr>
              <a:t>learner</a:t>
            </a:r>
            <a:r>
              <a:rPr lang="it-IT" sz="2000" dirty="0">
                <a:latin typeface="Times New Roman" panose="02020603050405020304" pitchFamily="18" charset="0"/>
              </a:rPr>
              <a:t>.</a:t>
            </a:r>
          </a:p>
          <a:p>
            <a:r>
              <a:rPr lang="it-IT" sz="2000" dirty="0" err="1">
                <a:latin typeface="Times New Roman" panose="02020603050405020304" pitchFamily="18" charset="0"/>
              </a:rPr>
              <a:t>Our</a:t>
            </a:r>
            <a:r>
              <a:rPr lang="it-IT" sz="2000" dirty="0">
                <a:latin typeface="Times New Roman" panose="02020603050405020304" pitchFamily="18" charset="0"/>
              </a:rPr>
              <a:t> </a:t>
            </a:r>
            <a:r>
              <a:rPr lang="it-IT" sz="2000" dirty="0" err="1">
                <a:latin typeface="Times New Roman" panose="02020603050405020304" pitchFamily="18" charset="0"/>
              </a:rPr>
              <a:t>choice</a:t>
            </a:r>
            <a:r>
              <a:rPr lang="it-IT" sz="2000" dirty="0">
                <a:latin typeface="Times New Roman" panose="02020603050405020304" pitchFamily="18" charset="0"/>
              </a:rPr>
              <a:t> of UCB </a:t>
            </a:r>
            <a:r>
              <a:rPr lang="it-IT" sz="2000" dirty="0" err="1">
                <a:latin typeface="Times New Roman" panose="02020603050405020304" pitchFamily="18" charset="0"/>
              </a:rPr>
              <a:t>based</a:t>
            </a:r>
            <a:r>
              <a:rPr lang="it-IT" sz="2000" dirty="0">
                <a:latin typeface="Times New Roman" panose="02020603050405020304" pitchFamily="18" charset="0"/>
              </a:rPr>
              <a:t> </a:t>
            </a:r>
            <a:r>
              <a:rPr lang="it-IT" sz="2000" dirty="0" err="1">
                <a:latin typeface="Times New Roman" panose="02020603050405020304" pitchFamily="18" charset="0"/>
              </a:rPr>
              <a:t>learners</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led by the immediate and easy </a:t>
            </a:r>
            <a:r>
              <a:rPr lang="it-IT" sz="2000" dirty="0" err="1">
                <a:solidFill>
                  <a:schemeClr val="accent1"/>
                </a:solidFill>
                <a:latin typeface="Times New Roman" panose="02020603050405020304" pitchFamily="18" charset="0"/>
              </a:rPr>
              <a:t>compatibility</a:t>
            </a:r>
            <a:r>
              <a:rPr lang="it-IT" sz="2000" dirty="0">
                <a:latin typeface="Times New Roman" panose="02020603050405020304" pitchFamily="18" charset="0"/>
              </a:rPr>
              <a:t> with the CUSUM </a:t>
            </a:r>
            <a:r>
              <a:rPr lang="it-IT" sz="2000" dirty="0" err="1">
                <a:latin typeface="Times New Roman" panose="02020603050405020304" pitchFamily="18" charset="0"/>
              </a:rPr>
              <a:t>change</a:t>
            </a:r>
            <a:r>
              <a:rPr lang="it-IT" sz="2000" dirty="0">
                <a:latin typeface="Times New Roman" panose="02020603050405020304" pitchFamily="18" charset="0"/>
              </a:rPr>
              <a:t> </a:t>
            </a:r>
            <a:r>
              <a:rPr lang="it-IT" sz="2000" dirty="0" err="1">
                <a:latin typeface="Times New Roman" panose="02020603050405020304" pitchFamily="18" charset="0"/>
              </a:rPr>
              <a:t>detection</a:t>
            </a:r>
            <a:r>
              <a:rPr lang="it-IT" sz="2000" dirty="0">
                <a:latin typeface="Times New Roman" panose="02020603050405020304" pitchFamily="18" charset="0"/>
              </a:rPr>
              <a:t> </a:t>
            </a:r>
            <a:r>
              <a:rPr lang="it-IT" sz="2000" dirty="0" err="1">
                <a:latin typeface="Times New Roman" panose="02020603050405020304" pitchFamily="18" charset="0"/>
              </a:rPr>
              <a:t>mechanism</a:t>
            </a:r>
            <a:r>
              <a:rPr lang="it-IT" sz="2000" dirty="0">
                <a:latin typeface="Times New Roman" panose="02020603050405020304" pitchFamily="18" charset="0"/>
              </a:rPr>
              <a:t>.</a:t>
            </a:r>
          </a:p>
          <a:p>
            <a:endParaRPr lang="it-IT" sz="2000" dirty="0">
              <a:latin typeface="Times New Roman" panose="02020603050405020304" pitchFamily="18" charset="0"/>
            </a:endParaRPr>
          </a:p>
          <a:p>
            <a:r>
              <a:rPr lang="it-IT" sz="2000" dirty="0" err="1">
                <a:latin typeface="Times New Roman" panose="02020603050405020304" pitchFamily="18" charset="0"/>
              </a:rPr>
              <a:t>Usually</a:t>
            </a:r>
            <a:r>
              <a:rPr lang="it-IT" sz="2000" dirty="0">
                <a:latin typeface="Times New Roman" panose="02020603050405020304" pitchFamily="18" charset="0"/>
              </a:rPr>
              <a:t> </a:t>
            </a:r>
            <a:r>
              <a:rPr lang="it-IT" sz="2000" dirty="0" err="1">
                <a:latin typeface="Times New Roman" panose="02020603050405020304" pitchFamily="18" charset="0"/>
              </a:rPr>
              <a:t>such</a:t>
            </a:r>
            <a:r>
              <a:rPr lang="it-IT" sz="2000" dirty="0">
                <a:latin typeface="Times New Roman" panose="02020603050405020304" pitchFamily="18" charset="0"/>
              </a:rPr>
              <a:t> </a:t>
            </a:r>
            <a:r>
              <a:rPr lang="it-IT" sz="2000" dirty="0" err="1">
                <a:latin typeface="Times New Roman" panose="02020603050405020304" pitchFamily="18" charset="0"/>
              </a:rPr>
              <a:t>mechanism</a:t>
            </a:r>
            <a:r>
              <a:rPr lang="it-IT" sz="2000" dirty="0">
                <a:latin typeface="Times New Roman" panose="02020603050405020304" pitchFamily="18" charset="0"/>
              </a:rPr>
              <a:t> </a:t>
            </a:r>
            <a:r>
              <a:rPr lang="it-IT" sz="2000" dirty="0" err="1">
                <a:latin typeface="Times New Roman" panose="02020603050405020304" pitchFamily="18" charset="0"/>
              </a:rPr>
              <a:t>has</a:t>
            </a:r>
            <a:r>
              <a:rPr lang="it-IT" sz="2000" dirty="0">
                <a:latin typeface="Times New Roman" panose="02020603050405020304" pitchFamily="18" charset="0"/>
              </a:rPr>
              <a:t> a </a:t>
            </a:r>
            <a:r>
              <a:rPr lang="it-IT" sz="2000" dirty="0" err="1">
                <a:latin typeface="Times New Roman" panose="02020603050405020304" pitchFamily="18" charset="0"/>
              </a:rPr>
              <a:t>treshold</a:t>
            </a:r>
            <a:r>
              <a:rPr lang="it-IT" sz="2000" dirty="0">
                <a:latin typeface="Times New Roman" panose="02020603050405020304" pitchFamily="18" charset="0"/>
              </a:rPr>
              <a:t> </a:t>
            </a:r>
            <a:r>
              <a:rPr lang="it-IT" sz="2000" dirty="0" err="1">
                <a:latin typeface="Times New Roman" panose="02020603050405020304" pitchFamily="18" charset="0"/>
              </a:rPr>
              <a:t>which</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surpassed</a:t>
            </a:r>
            <a:r>
              <a:rPr lang="it-IT" sz="2000" dirty="0">
                <a:latin typeface="Times New Roman" panose="02020603050405020304" pitchFamily="18" charset="0"/>
              </a:rPr>
              <a:t>, </a:t>
            </a:r>
            <a:r>
              <a:rPr lang="it-IT" sz="2000" dirty="0" err="1">
                <a:latin typeface="Times New Roman" panose="02020603050405020304" pitchFamily="18" charset="0"/>
              </a:rPr>
              <a:t>determines</a:t>
            </a:r>
            <a:r>
              <a:rPr lang="it-IT" sz="2000" dirty="0">
                <a:latin typeface="Times New Roman" panose="02020603050405020304" pitchFamily="18" charset="0"/>
              </a:rPr>
              <a:t> a reset of the arm over </a:t>
            </a:r>
            <a:r>
              <a:rPr lang="it-IT" sz="2000" dirty="0" err="1">
                <a:latin typeface="Times New Roman" panose="02020603050405020304" pitchFamily="18" charset="0"/>
              </a:rPr>
              <a:t>which</a:t>
            </a:r>
            <a:r>
              <a:rPr lang="it-IT" sz="2000" dirty="0">
                <a:latin typeface="Times New Roman" panose="02020603050405020304" pitchFamily="18" charset="0"/>
              </a:rPr>
              <a:t> the </a:t>
            </a:r>
            <a:r>
              <a:rPr lang="it-IT" sz="2000" dirty="0" err="1">
                <a:latin typeface="Times New Roman" panose="02020603050405020304" pitchFamily="18" charset="0"/>
              </a:rPr>
              <a:t>change</a:t>
            </a:r>
            <a:r>
              <a:rPr lang="it-IT" sz="2000" dirty="0">
                <a:latin typeface="Times New Roman" panose="02020603050405020304" pitchFamily="18" charset="0"/>
              </a:rPr>
              <a:t> </a:t>
            </a:r>
            <a:r>
              <a:rPr lang="it-IT" sz="2000" dirty="0" err="1">
                <a:latin typeface="Times New Roman" panose="02020603050405020304" pitchFamily="18" charset="0"/>
              </a:rPr>
              <a:t>has</a:t>
            </a:r>
            <a:r>
              <a:rPr lang="it-IT" sz="2000" dirty="0">
                <a:latin typeface="Times New Roman" panose="02020603050405020304" pitchFamily="18" charset="0"/>
              </a:rPr>
              <a:t> </a:t>
            </a:r>
            <a:r>
              <a:rPr lang="it-IT" sz="2000" dirty="0" err="1">
                <a:latin typeface="Times New Roman" panose="02020603050405020304" pitchFamily="18" charset="0"/>
              </a:rPr>
              <a:t>been</a:t>
            </a:r>
            <a:r>
              <a:rPr lang="it-IT" sz="2000" dirty="0">
                <a:latin typeface="Times New Roman" panose="02020603050405020304" pitchFamily="18" charset="0"/>
              </a:rPr>
              <a:t> </a:t>
            </a:r>
            <a:r>
              <a:rPr lang="it-IT" sz="2000" dirty="0" err="1">
                <a:latin typeface="Times New Roman" panose="02020603050405020304" pitchFamily="18" charset="0"/>
              </a:rPr>
              <a:t>detected</a:t>
            </a:r>
            <a:r>
              <a:rPr lang="it-IT" sz="2000" dirty="0">
                <a:latin typeface="Times New Roman" panose="02020603050405020304" pitchFamily="18" charset="0"/>
              </a:rPr>
              <a:t>. </a:t>
            </a:r>
            <a:r>
              <a:rPr lang="it-IT" sz="2000" dirty="0" err="1">
                <a:latin typeface="Times New Roman" panose="02020603050405020304" pitchFamily="18" charset="0"/>
              </a:rPr>
              <a:t>Since</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can suppose a priori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such</a:t>
            </a:r>
            <a:r>
              <a:rPr lang="it-IT" sz="2000" dirty="0">
                <a:latin typeface="Times New Roman" panose="02020603050405020304" pitchFamily="18" charset="0"/>
              </a:rPr>
              <a:t> </a:t>
            </a:r>
            <a:r>
              <a:rPr lang="it-IT" sz="2000" dirty="0" err="1">
                <a:latin typeface="Times New Roman" panose="02020603050405020304" pitchFamily="18" charset="0"/>
              </a:rPr>
              <a:t>changes</a:t>
            </a:r>
            <a:r>
              <a:rPr lang="it-IT" sz="2000" dirty="0">
                <a:latin typeface="Times New Roman" panose="02020603050405020304" pitchFamily="18" charset="0"/>
              </a:rPr>
              <a:t> are </a:t>
            </a:r>
            <a:r>
              <a:rPr lang="it-IT" sz="2000" dirty="0" err="1">
                <a:latin typeface="Times New Roman" panose="02020603050405020304" pitchFamily="18" charset="0"/>
              </a:rPr>
              <a:t>abrupt</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propose an </a:t>
            </a:r>
            <a:r>
              <a:rPr lang="it-IT" sz="2000" dirty="0" err="1">
                <a:latin typeface="Times New Roman" panose="02020603050405020304" pitchFamily="18" charset="0"/>
              </a:rPr>
              <a:t>even</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more aggressive strategy </a:t>
            </a:r>
            <a:r>
              <a:rPr lang="it-IT" sz="2000" dirty="0">
                <a:latin typeface="Times New Roman" panose="02020603050405020304" pitchFamily="18" charset="0"/>
              </a:rPr>
              <a:t>for </a:t>
            </a:r>
            <a:r>
              <a:rPr lang="it-IT" sz="2000" dirty="0" err="1">
                <a:latin typeface="Times New Roman" panose="02020603050405020304" pitchFamily="18" charset="0"/>
              </a:rPr>
              <a:t>detecting</a:t>
            </a:r>
            <a:r>
              <a:rPr lang="it-IT" sz="2000" dirty="0">
                <a:latin typeface="Times New Roman" panose="02020603050405020304" pitchFamily="18" charset="0"/>
              </a:rPr>
              <a:t> </a:t>
            </a:r>
            <a:r>
              <a:rPr lang="it-IT" sz="2000" dirty="0" err="1">
                <a:latin typeface="Times New Roman" panose="02020603050405020304" pitchFamily="18" charset="0"/>
              </a:rPr>
              <a:t>changes</a:t>
            </a:r>
            <a:r>
              <a:rPr lang="it-IT" sz="2000" dirty="0">
                <a:latin typeface="Times New Roman" panose="02020603050405020304" pitchFamily="18" charset="0"/>
              </a:rPr>
              <a:t> so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when</a:t>
            </a:r>
            <a:r>
              <a:rPr lang="it-IT" sz="2000" dirty="0">
                <a:latin typeface="Times New Roman" panose="02020603050405020304" pitchFamily="18" charset="0"/>
              </a:rPr>
              <a:t> a </a:t>
            </a:r>
            <a:r>
              <a:rPr lang="it-IT" sz="2000" dirty="0" err="1">
                <a:latin typeface="Times New Roman" panose="02020603050405020304" pitchFamily="18" charset="0"/>
              </a:rPr>
              <a:t>change</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detected</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reset the </a:t>
            </a:r>
            <a:r>
              <a:rPr lang="it-IT" sz="2000" dirty="0" err="1">
                <a:solidFill>
                  <a:schemeClr val="accent1"/>
                </a:solidFill>
                <a:latin typeface="Times New Roman" panose="02020603050405020304" pitchFamily="18" charset="0"/>
              </a:rPr>
              <a:t>whole</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learner</a:t>
            </a:r>
            <a:r>
              <a:rPr lang="it-IT" sz="2000" dirty="0">
                <a:solidFill>
                  <a:schemeClr val="accent1"/>
                </a:solidFill>
                <a:latin typeface="Times New Roman" panose="02020603050405020304" pitchFamily="18" charset="0"/>
              </a:rPr>
              <a:t> </a:t>
            </a:r>
            <a:r>
              <a:rPr lang="it-IT" sz="2000" dirty="0">
                <a:latin typeface="Times New Roman" panose="02020603050405020304" pitchFamily="18" charset="0"/>
              </a:rPr>
              <a:t>and </a:t>
            </a:r>
            <a:r>
              <a:rPr lang="it-IT" sz="2000" dirty="0" err="1">
                <a:latin typeface="Times New Roman" panose="02020603050405020304" pitchFamily="18" charset="0"/>
              </a:rPr>
              <a:t>not</a:t>
            </a:r>
            <a:r>
              <a:rPr lang="it-IT" sz="2000" dirty="0">
                <a:latin typeface="Times New Roman" panose="02020603050405020304" pitchFamily="18" charset="0"/>
              </a:rPr>
              <a:t> just a single arm.</a:t>
            </a:r>
          </a:p>
          <a:p>
            <a:endParaRPr lang="it-IT" sz="2000" dirty="0">
              <a:latin typeface="Times New Roman" panose="02020603050405020304" pitchFamily="18" charset="0"/>
            </a:endParaRPr>
          </a:p>
          <a:p>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then</a:t>
            </a:r>
            <a:r>
              <a:rPr lang="it-IT" sz="2000" dirty="0">
                <a:latin typeface="Times New Roman" panose="02020603050405020304" pitchFamily="18" charset="0"/>
              </a:rPr>
              <a:t> compare the performances to a </a:t>
            </a:r>
            <a:r>
              <a:rPr lang="it-IT" sz="2000" dirty="0">
                <a:solidFill>
                  <a:schemeClr val="accent1"/>
                </a:solidFill>
                <a:latin typeface="Times New Roman" panose="02020603050405020304" pitchFamily="18" charset="0"/>
              </a:rPr>
              <a:t>Sliding Window </a:t>
            </a:r>
            <a:r>
              <a:rPr lang="it-IT" sz="2000" dirty="0" err="1">
                <a:latin typeface="Times New Roman" panose="02020603050405020304" pitchFamily="18" charset="0"/>
              </a:rPr>
              <a:t>approach</a:t>
            </a:r>
            <a:r>
              <a:rPr lang="it-IT" sz="2000" dirty="0">
                <a:latin typeface="Times New Roman" panose="02020603050405020304" pitchFamily="18" charset="0"/>
              </a:rPr>
              <a:t>, </a:t>
            </a:r>
            <a:r>
              <a:rPr lang="it-IT" sz="2000" dirty="0" err="1">
                <a:latin typeface="Times New Roman" panose="02020603050405020304" pitchFamily="18" charset="0"/>
              </a:rPr>
              <a:t>using</a:t>
            </a:r>
            <a:r>
              <a:rPr lang="it-IT" sz="2000" dirty="0">
                <a:latin typeface="Times New Roman" panose="02020603050405020304" pitchFamily="18" charset="0"/>
              </a:rPr>
              <a:t> a window 14 time steps long.</a:t>
            </a:r>
          </a:p>
          <a:p>
            <a:endParaRPr lang="it-IT" sz="2000" dirty="0">
              <a:latin typeface="Times New Roman" panose="02020603050405020304" pitchFamily="18" charset="0"/>
            </a:endParaRPr>
          </a:p>
        </p:txBody>
      </p:sp>
    </p:spTree>
    <p:extLst>
      <p:ext uri="{BB962C8B-B14F-4D97-AF65-F5344CB8AC3E}">
        <p14:creationId xmlns:p14="http://schemas.microsoft.com/office/powerpoint/2010/main" val="4264866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B0C55E-0577-5804-8698-E4AE3A42CE0A}"/>
              </a:ext>
            </a:extLst>
          </p:cNvPr>
          <p:cNvSpPr>
            <a:spLocks noGrp="1"/>
          </p:cNvSpPr>
          <p:nvPr>
            <p:ph type="title"/>
          </p:nvPr>
        </p:nvSpPr>
        <p:spPr/>
        <p:txBody>
          <a:bodyPr/>
          <a:lstStyle/>
          <a:p>
            <a:r>
              <a:rPr lang="it-IT" sz="4400"/>
              <a:t>9. </a:t>
            </a:r>
            <a:r>
              <a:rPr lang="it-IT" sz="4400">
                <a:solidFill>
                  <a:schemeClr val="accent1"/>
                </a:solidFill>
              </a:rPr>
              <a:t>Algorithm </a:t>
            </a:r>
            <a:r>
              <a:rPr lang="it-IT" sz="4400" err="1">
                <a:solidFill>
                  <a:schemeClr val="accent1"/>
                </a:solidFill>
              </a:rPr>
              <a:t>Structure</a:t>
            </a:r>
            <a:endParaRPr lang="it-IT">
              <a:solidFill>
                <a:schemeClr val="accent1"/>
              </a:solidFill>
            </a:endParaRPr>
          </a:p>
        </p:txBody>
      </p:sp>
      <p:pic>
        <p:nvPicPr>
          <p:cNvPr id="5" name="Segnaposto contenuto 4">
            <a:extLst>
              <a:ext uri="{FF2B5EF4-FFF2-40B4-BE49-F238E27FC236}">
                <a16:creationId xmlns:a16="http://schemas.microsoft.com/office/drawing/2014/main" id="{EF74C22E-180E-07CB-AC66-000C837F5C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037" y="1825625"/>
            <a:ext cx="9629925" cy="4351338"/>
          </a:xfrm>
        </p:spPr>
      </p:pic>
      <p:sp>
        <p:nvSpPr>
          <p:cNvPr id="3" name="Segnaposto numero diapositiva 2">
            <a:extLst>
              <a:ext uri="{FF2B5EF4-FFF2-40B4-BE49-F238E27FC236}">
                <a16:creationId xmlns:a16="http://schemas.microsoft.com/office/drawing/2014/main" id="{35B44695-CFD2-A2DA-BFC9-CDBC408763C6}"/>
              </a:ext>
            </a:extLst>
          </p:cNvPr>
          <p:cNvSpPr>
            <a:spLocks noGrp="1"/>
          </p:cNvSpPr>
          <p:nvPr>
            <p:ph type="sldNum" sz="quarter" idx="12"/>
          </p:nvPr>
        </p:nvSpPr>
        <p:spPr/>
        <p:txBody>
          <a:bodyPr/>
          <a:lstStyle/>
          <a:p>
            <a:fld id="{61C956A2-680A-48D7-A037-C726CE4ABA8D}" type="slidenum">
              <a:rPr lang="it-IT" smtClean="0"/>
              <a:t>67</a:t>
            </a:fld>
            <a:endParaRPr lang="it-IT"/>
          </a:p>
        </p:txBody>
      </p:sp>
    </p:spTree>
    <p:extLst>
      <p:ext uri="{BB962C8B-B14F-4D97-AF65-F5344CB8AC3E}">
        <p14:creationId xmlns:p14="http://schemas.microsoft.com/office/powerpoint/2010/main" val="3529917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F2D7E01-0DCE-B075-C2CD-A4EF59F91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84" y="2822834"/>
            <a:ext cx="4153168" cy="3114876"/>
          </a:xfrm>
          <a:prstGeom prst="rect">
            <a:avLst/>
          </a:prstGeom>
        </p:spPr>
      </p:pic>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9. </a:t>
            </a:r>
            <a:r>
              <a:rPr lang="it-IT" sz="4400" err="1">
                <a:solidFill>
                  <a:schemeClr val="accent1"/>
                </a:solidFill>
              </a:rPr>
              <a:t>Results</a:t>
            </a:r>
            <a:r>
              <a:rPr lang="it-IT" sz="4400">
                <a:solidFill>
                  <a:schemeClr val="accent1"/>
                </a:solidFill>
              </a:rPr>
              <a:t>: Full Reset CUSUM</a:t>
            </a:r>
            <a:endParaRPr lang="it-IT">
              <a:solidFill>
                <a:schemeClr val="accent1"/>
              </a:solidFill>
            </a:endParaRPr>
          </a:p>
        </p:txBody>
      </p:sp>
      <p:sp>
        <p:nvSpPr>
          <p:cNvPr id="3" name="Segnaposto contenuto 2">
            <a:extLst>
              <a:ext uri="{FF2B5EF4-FFF2-40B4-BE49-F238E27FC236}">
                <a16:creationId xmlns:a16="http://schemas.microsoft.com/office/drawing/2014/main" id="{5BB45598-C3A2-BFC8-025F-D620F143C56C}"/>
              </a:ext>
            </a:extLst>
          </p:cNvPr>
          <p:cNvSpPr>
            <a:spLocks noGrp="1"/>
          </p:cNvSpPr>
          <p:nvPr>
            <p:ph idx="1"/>
          </p:nvPr>
        </p:nvSpPr>
        <p:spPr>
          <a:xfrm>
            <a:off x="838200" y="1680856"/>
            <a:ext cx="10515600" cy="997209"/>
          </a:xfrm>
        </p:spPr>
        <p:txBody>
          <a:bodyPr>
            <a:noAutofit/>
          </a:bodyPr>
          <a:lstStyle/>
          <a:p>
            <a:pPr marL="0" indent="0">
              <a:buNone/>
            </a:pPr>
            <a:r>
              <a:rPr lang="it-IT" sz="2000" err="1"/>
              <a:t>Although</a:t>
            </a:r>
            <a:r>
              <a:rPr lang="it-IT" sz="2000"/>
              <a:t> the full reset of the </a:t>
            </a:r>
            <a:r>
              <a:rPr lang="it-IT" sz="2000" err="1"/>
              <a:t>learners</a:t>
            </a:r>
            <a:r>
              <a:rPr lang="it-IT" sz="2000"/>
              <a:t> </a:t>
            </a:r>
            <a:r>
              <a:rPr lang="it-IT" sz="2000" err="1"/>
              <a:t>performed</a:t>
            </a:r>
            <a:r>
              <a:rPr lang="it-IT" sz="2000"/>
              <a:t> </a:t>
            </a:r>
            <a:r>
              <a:rPr lang="it-IT" sz="2000" err="1"/>
              <a:t>better</a:t>
            </a:r>
            <a:r>
              <a:rPr lang="it-IT" sz="2000"/>
              <a:t> in working trials, once </a:t>
            </a:r>
            <a:r>
              <a:rPr lang="it-IT" sz="2000" err="1"/>
              <a:t>applied</a:t>
            </a:r>
            <a:r>
              <a:rPr lang="it-IT" sz="2000"/>
              <a:t> to the </a:t>
            </a:r>
            <a:r>
              <a:rPr lang="it-IT" sz="2000" err="1"/>
              <a:t>proposed</a:t>
            </a:r>
            <a:r>
              <a:rPr lang="it-IT" sz="2000"/>
              <a:t> data </a:t>
            </a:r>
            <a:r>
              <a:rPr lang="it-IT" sz="2000" err="1"/>
              <a:t>there</a:t>
            </a:r>
            <a:r>
              <a:rPr lang="it-IT" sz="2000"/>
              <a:t> </a:t>
            </a:r>
            <a:r>
              <a:rPr lang="it-IT" sz="2000" err="1"/>
              <a:t>seems</a:t>
            </a:r>
            <a:r>
              <a:rPr lang="it-IT" sz="2000"/>
              <a:t> to be no </a:t>
            </a:r>
            <a:r>
              <a:rPr lang="it-IT" sz="2000" err="1"/>
              <a:t>significant</a:t>
            </a:r>
            <a:r>
              <a:rPr lang="it-IT" sz="2000"/>
              <a:t> </a:t>
            </a:r>
            <a:r>
              <a:rPr lang="it-IT" sz="2000" err="1"/>
              <a:t>differences</a:t>
            </a:r>
            <a:r>
              <a:rPr lang="it-IT" sz="2000"/>
              <a:t>. </a:t>
            </a:r>
            <a:r>
              <a:rPr lang="it-IT" sz="2000" err="1"/>
              <a:t>It</a:t>
            </a:r>
            <a:r>
              <a:rPr lang="it-IT" sz="2000"/>
              <a:t> </a:t>
            </a:r>
            <a:r>
              <a:rPr lang="it-IT" sz="2000" err="1"/>
              <a:t>should</a:t>
            </a:r>
            <a:r>
              <a:rPr lang="it-IT" sz="2000"/>
              <a:t> </a:t>
            </a:r>
            <a:r>
              <a:rPr lang="it-IT" sz="2000" err="1"/>
              <a:t>indeed</a:t>
            </a:r>
            <a:r>
              <a:rPr lang="it-IT" sz="2000"/>
              <a:t> be </a:t>
            </a:r>
            <a:r>
              <a:rPr lang="it-IT" sz="2000" err="1"/>
              <a:t>noted</a:t>
            </a:r>
            <a:r>
              <a:rPr lang="it-IT" sz="2000"/>
              <a:t> </a:t>
            </a:r>
            <a:r>
              <a:rPr lang="it-IT" sz="2000" err="1"/>
              <a:t>that</a:t>
            </a:r>
            <a:r>
              <a:rPr lang="it-IT" sz="2000"/>
              <a:t> in </a:t>
            </a:r>
            <a:r>
              <a:rPr lang="it-IT" sz="2000" err="1"/>
              <a:t>this</a:t>
            </a:r>
            <a:r>
              <a:rPr lang="it-IT" sz="2000"/>
              <a:t> </a:t>
            </a:r>
            <a:r>
              <a:rPr lang="it-IT" sz="2000" err="1"/>
              <a:t>examples</a:t>
            </a:r>
            <a:r>
              <a:rPr lang="it-IT" sz="2000"/>
              <a:t> </a:t>
            </a:r>
            <a:r>
              <a:rPr lang="it-IT" sz="2000" err="1"/>
              <a:t>seasonalities</a:t>
            </a:r>
            <a:r>
              <a:rPr lang="it-IT" sz="2000"/>
              <a:t> are </a:t>
            </a:r>
            <a:r>
              <a:rPr lang="it-IT" sz="2000" err="1"/>
              <a:t>clearly</a:t>
            </a:r>
            <a:r>
              <a:rPr lang="it-IT" sz="2000"/>
              <a:t> </a:t>
            </a:r>
            <a:r>
              <a:rPr lang="it-IT" sz="2000" err="1"/>
              <a:t>separated</a:t>
            </a:r>
            <a:r>
              <a:rPr lang="it-IT" sz="2000"/>
              <a:t>, and </a:t>
            </a:r>
            <a:r>
              <a:rPr lang="it-IT" sz="2000" err="1"/>
              <a:t>as</a:t>
            </a:r>
            <a:r>
              <a:rPr lang="it-IT" sz="2000"/>
              <a:t> </a:t>
            </a:r>
            <a:r>
              <a:rPr lang="it-IT" sz="2000" err="1"/>
              <a:t>such</a:t>
            </a:r>
            <a:r>
              <a:rPr lang="it-IT" sz="2000"/>
              <a:t> </a:t>
            </a:r>
            <a:r>
              <a:rPr lang="it-IT" sz="2000" err="1"/>
              <a:t>even</a:t>
            </a:r>
            <a:r>
              <a:rPr lang="it-IT" sz="2000"/>
              <a:t> a </a:t>
            </a:r>
            <a:r>
              <a:rPr lang="it-IT" sz="2000" err="1"/>
              <a:t>less</a:t>
            </a:r>
            <a:r>
              <a:rPr lang="it-IT" sz="2000"/>
              <a:t> aggressive </a:t>
            </a:r>
            <a:r>
              <a:rPr lang="it-IT" sz="2000" err="1"/>
              <a:t>change</a:t>
            </a:r>
            <a:r>
              <a:rPr lang="it-IT" sz="2000"/>
              <a:t> </a:t>
            </a:r>
            <a:r>
              <a:rPr lang="it-IT" sz="2000" err="1"/>
              <a:t>detection</a:t>
            </a:r>
            <a:r>
              <a:rPr lang="it-IT" sz="2000"/>
              <a:t> </a:t>
            </a:r>
            <a:r>
              <a:rPr lang="it-IT" sz="2000" err="1"/>
              <a:t>mechanism</a:t>
            </a:r>
            <a:r>
              <a:rPr lang="it-IT" sz="2000"/>
              <a:t> </a:t>
            </a:r>
            <a:r>
              <a:rPr lang="it-IT" sz="2000" err="1"/>
              <a:t>could</a:t>
            </a:r>
            <a:r>
              <a:rPr lang="it-IT" sz="2000"/>
              <a:t> be </a:t>
            </a:r>
            <a:r>
              <a:rPr lang="it-IT" sz="2000" err="1"/>
              <a:t>enough</a:t>
            </a:r>
            <a:r>
              <a:rPr lang="it-IT" sz="2000"/>
              <a:t>.</a:t>
            </a:r>
          </a:p>
        </p:txBody>
      </p:sp>
      <p:sp>
        <p:nvSpPr>
          <p:cNvPr id="2" name="Segnaposto numero diapositiva 1">
            <a:extLst>
              <a:ext uri="{FF2B5EF4-FFF2-40B4-BE49-F238E27FC236}">
                <a16:creationId xmlns:a16="http://schemas.microsoft.com/office/drawing/2014/main" id="{70922166-5EA8-1564-1AC5-A2E5D12752A7}"/>
              </a:ext>
            </a:extLst>
          </p:cNvPr>
          <p:cNvSpPr>
            <a:spLocks noGrp="1"/>
          </p:cNvSpPr>
          <p:nvPr>
            <p:ph type="sldNum" sz="quarter" idx="12"/>
          </p:nvPr>
        </p:nvSpPr>
        <p:spPr/>
        <p:txBody>
          <a:bodyPr/>
          <a:lstStyle/>
          <a:p>
            <a:fld id="{61C956A2-680A-48D7-A037-C726CE4ABA8D}" type="slidenum">
              <a:rPr lang="it-IT" smtClean="0"/>
              <a:t>68</a:t>
            </a:fld>
            <a:endParaRPr lang="it-IT"/>
          </a:p>
        </p:txBody>
      </p:sp>
      <p:pic>
        <p:nvPicPr>
          <p:cNvPr id="7" name="Immagine 6">
            <a:extLst>
              <a:ext uri="{FF2B5EF4-FFF2-40B4-BE49-F238E27FC236}">
                <a16:creationId xmlns:a16="http://schemas.microsoft.com/office/drawing/2014/main" id="{9FAF7D65-50C8-FA26-3EE4-0C20F7C4F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225" y="2822834"/>
            <a:ext cx="4153168" cy="3114876"/>
          </a:xfrm>
          <a:prstGeom prst="rect">
            <a:avLst/>
          </a:prstGeom>
        </p:spPr>
      </p:pic>
      <p:sp>
        <p:nvSpPr>
          <p:cNvPr id="8" name="CasellaDiTesto 7">
            <a:extLst>
              <a:ext uri="{FF2B5EF4-FFF2-40B4-BE49-F238E27FC236}">
                <a16:creationId xmlns:a16="http://schemas.microsoft.com/office/drawing/2014/main" id="{10FFC1FC-2A30-B2C4-4715-C4EE671A84B4}"/>
              </a:ext>
            </a:extLst>
          </p:cNvPr>
          <p:cNvSpPr txBox="1"/>
          <p:nvPr/>
        </p:nvSpPr>
        <p:spPr>
          <a:xfrm>
            <a:off x="1221970" y="5937710"/>
            <a:ext cx="4276465" cy="369332"/>
          </a:xfrm>
          <a:prstGeom prst="rect">
            <a:avLst/>
          </a:prstGeom>
          <a:noFill/>
        </p:spPr>
        <p:txBody>
          <a:bodyPr wrap="square" rtlCol="0">
            <a:spAutoFit/>
          </a:bodyPr>
          <a:lstStyle/>
          <a:p>
            <a:pPr algn="ctr"/>
            <a:r>
              <a:rPr lang="it-IT">
                <a:latin typeface="Times New Roman" panose="02020603050405020304" pitchFamily="18" charset="0"/>
              </a:rPr>
              <a:t>Standard UCB+CUSUM Profit trends.</a:t>
            </a:r>
          </a:p>
        </p:txBody>
      </p:sp>
      <p:sp>
        <p:nvSpPr>
          <p:cNvPr id="9" name="CasellaDiTesto 8">
            <a:extLst>
              <a:ext uri="{FF2B5EF4-FFF2-40B4-BE49-F238E27FC236}">
                <a16:creationId xmlns:a16="http://schemas.microsoft.com/office/drawing/2014/main" id="{FA93D309-2D44-CAD2-6C08-C84B3AD3F170}"/>
              </a:ext>
            </a:extLst>
          </p:cNvPr>
          <p:cNvSpPr txBox="1"/>
          <p:nvPr/>
        </p:nvSpPr>
        <p:spPr>
          <a:xfrm>
            <a:off x="6791888" y="5937710"/>
            <a:ext cx="4313452" cy="369332"/>
          </a:xfrm>
          <a:prstGeom prst="rect">
            <a:avLst/>
          </a:prstGeom>
          <a:noFill/>
        </p:spPr>
        <p:txBody>
          <a:bodyPr wrap="square" rtlCol="0">
            <a:spAutoFit/>
          </a:bodyPr>
          <a:lstStyle/>
          <a:p>
            <a:pPr algn="ctr"/>
            <a:r>
              <a:rPr lang="it-IT">
                <a:latin typeface="Times New Roman" panose="02020603050405020304" pitchFamily="18" charset="0"/>
              </a:rPr>
              <a:t>Full Reset UCB+CUSUM Profit trends.</a:t>
            </a:r>
          </a:p>
        </p:txBody>
      </p:sp>
    </p:spTree>
    <p:extLst>
      <p:ext uri="{BB962C8B-B14F-4D97-AF65-F5344CB8AC3E}">
        <p14:creationId xmlns:p14="http://schemas.microsoft.com/office/powerpoint/2010/main" val="346769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9. </a:t>
            </a:r>
            <a:r>
              <a:rPr lang="it-IT" sz="4400" err="1">
                <a:solidFill>
                  <a:schemeClr val="accent1"/>
                </a:solidFill>
              </a:rPr>
              <a:t>Results</a:t>
            </a:r>
            <a:r>
              <a:rPr lang="it-IT" sz="4400">
                <a:solidFill>
                  <a:schemeClr val="accent1"/>
                </a:solidFill>
              </a:rPr>
              <a:t>: Full Reset CUSUM</a:t>
            </a:r>
            <a:endParaRPr lang="it-IT">
              <a:solidFill>
                <a:schemeClr val="accent1"/>
              </a:solidFill>
            </a:endParaRPr>
          </a:p>
        </p:txBody>
      </p:sp>
      <p:sp>
        <p:nvSpPr>
          <p:cNvPr id="3" name="Segnaposto contenuto 2">
            <a:extLst>
              <a:ext uri="{FF2B5EF4-FFF2-40B4-BE49-F238E27FC236}">
                <a16:creationId xmlns:a16="http://schemas.microsoft.com/office/drawing/2014/main" id="{5BB45598-C3A2-BFC8-025F-D620F143C56C}"/>
              </a:ext>
            </a:extLst>
          </p:cNvPr>
          <p:cNvSpPr>
            <a:spLocks noGrp="1"/>
          </p:cNvSpPr>
          <p:nvPr>
            <p:ph idx="1"/>
          </p:nvPr>
        </p:nvSpPr>
        <p:spPr>
          <a:xfrm>
            <a:off x="838200" y="1728009"/>
            <a:ext cx="10515600" cy="997209"/>
          </a:xfrm>
        </p:spPr>
        <p:txBody>
          <a:bodyPr>
            <a:noAutofit/>
          </a:bodyPr>
          <a:lstStyle/>
          <a:p>
            <a:pPr marL="0" indent="0">
              <a:buNone/>
            </a:pPr>
            <a:r>
              <a:rPr lang="it-IT" sz="2000" dirty="0" err="1"/>
              <a:t>Although</a:t>
            </a:r>
            <a:r>
              <a:rPr lang="it-IT" sz="2000" dirty="0"/>
              <a:t> the full reset of the </a:t>
            </a:r>
            <a:r>
              <a:rPr lang="it-IT" sz="2000" dirty="0" err="1"/>
              <a:t>learners</a:t>
            </a:r>
            <a:r>
              <a:rPr lang="it-IT" sz="2000" dirty="0"/>
              <a:t> </a:t>
            </a:r>
            <a:r>
              <a:rPr lang="it-IT" sz="2000" dirty="0" err="1"/>
              <a:t>performed</a:t>
            </a:r>
            <a:r>
              <a:rPr lang="it-IT" sz="2000" dirty="0"/>
              <a:t> </a:t>
            </a:r>
            <a:r>
              <a:rPr lang="it-IT" sz="2000" dirty="0" err="1"/>
              <a:t>better</a:t>
            </a:r>
            <a:r>
              <a:rPr lang="it-IT" sz="2000" dirty="0"/>
              <a:t> in working trials, once </a:t>
            </a:r>
            <a:r>
              <a:rPr lang="it-IT" sz="2000" dirty="0" err="1"/>
              <a:t>applied</a:t>
            </a:r>
            <a:r>
              <a:rPr lang="it-IT" sz="2000" dirty="0"/>
              <a:t> to the </a:t>
            </a:r>
            <a:r>
              <a:rPr lang="it-IT" sz="2000" dirty="0" err="1"/>
              <a:t>proposed</a:t>
            </a:r>
            <a:r>
              <a:rPr lang="it-IT" sz="2000" dirty="0"/>
              <a:t> data </a:t>
            </a:r>
            <a:r>
              <a:rPr lang="it-IT" sz="2000" dirty="0" err="1"/>
              <a:t>there</a:t>
            </a:r>
            <a:r>
              <a:rPr lang="it-IT" sz="2000" dirty="0"/>
              <a:t> </a:t>
            </a:r>
            <a:r>
              <a:rPr lang="it-IT" sz="2000" dirty="0" err="1"/>
              <a:t>seems</a:t>
            </a:r>
            <a:r>
              <a:rPr lang="it-IT" sz="2000" dirty="0"/>
              <a:t> to be no </a:t>
            </a:r>
            <a:r>
              <a:rPr lang="it-IT" sz="2000" dirty="0" err="1"/>
              <a:t>significant</a:t>
            </a:r>
            <a:r>
              <a:rPr lang="it-IT" sz="2000" dirty="0"/>
              <a:t> </a:t>
            </a:r>
            <a:r>
              <a:rPr lang="it-IT" sz="2000" dirty="0" err="1"/>
              <a:t>differences</a:t>
            </a:r>
            <a:r>
              <a:rPr lang="it-IT" sz="2000" dirty="0"/>
              <a:t>. </a:t>
            </a:r>
            <a:r>
              <a:rPr lang="it-IT" sz="2000" dirty="0" err="1"/>
              <a:t>It</a:t>
            </a:r>
            <a:r>
              <a:rPr lang="it-IT" sz="2000" dirty="0"/>
              <a:t> </a:t>
            </a:r>
            <a:r>
              <a:rPr lang="it-IT" sz="2000" dirty="0" err="1"/>
              <a:t>should</a:t>
            </a:r>
            <a:r>
              <a:rPr lang="it-IT" sz="2000" dirty="0"/>
              <a:t> </a:t>
            </a:r>
            <a:r>
              <a:rPr lang="it-IT" sz="2000" dirty="0" err="1"/>
              <a:t>indeed</a:t>
            </a:r>
            <a:r>
              <a:rPr lang="it-IT" sz="2000" dirty="0"/>
              <a:t> be </a:t>
            </a:r>
            <a:r>
              <a:rPr lang="it-IT" sz="2000" dirty="0" err="1"/>
              <a:t>noted</a:t>
            </a:r>
            <a:r>
              <a:rPr lang="it-IT" sz="2000" dirty="0"/>
              <a:t> </a:t>
            </a:r>
            <a:r>
              <a:rPr lang="it-IT" sz="2000" dirty="0" err="1"/>
              <a:t>that</a:t>
            </a:r>
            <a:r>
              <a:rPr lang="it-IT" sz="2000" dirty="0"/>
              <a:t> in </a:t>
            </a:r>
            <a:r>
              <a:rPr lang="it-IT" sz="2000" dirty="0" err="1"/>
              <a:t>this</a:t>
            </a:r>
            <a:r>
              <a:rPr lang="it-IT" sz="2000" dirty="0"/>
              <a:t> </a:t>
            </a:r>
            <a:r>
              <a:rPr lang="it-IT" sz="2000" dirty="0" err="1"/>
              <a:t>examples</a:t>
            </a:r>
            <a:r>
              <a:rPr lang="it-IT" sz="2000" dirty="0"/>
              <a:t> </a:t>
            </a:r>
            <a:r>
              <a:rPr lang="it-IT" sz="2000" dirty="0" err="1"/>
              <a:t>seasonalities</a:t>
            </a:r>
            <a:r>
              <a:rPr lang="it-IT" sz="2000" dirty="0"/>
              <a:t> are </a:t>
            </a:r>
            <a:r>
              <a:rPr lang="it-IT" sz="2000" dirty="0" err="1"/>
              <a:t>clearly</a:t>
            </a:r>
            <a:r>
              <a:rPr lang="it-IT" sz="2000" dirty="0"/>
              <a:t> </a:t>
            </a:r>
            <a:r>
              <a:rPr lang="it-IT" sz="2000" dirty="0" err="1"/>
              <a:t>separated</a:t>
            </a:r>
            <a:r>
              <a:rPr lang="it-IT" sz="2000" dirty="0"/>
              <a:t>, and </a:t>
            </a:r>
            <a:r>
              <a:rPr lang="it-IT" sz="2000" dirty="0" err="1"/>
              <a:t>as</a:t>
            </a:r>
            <a:r>
              <a:rPr lang="it-IT" sz="2000" dirty="0"/>
              <a:t> </a:t>
            </a:r>
            <a:r>
              <a:rPr lang="it-IT" sz="2000" dirty="0" err="1"/>
              <a:t>such</a:t>
            </a:r>
            <a:r>
              <a:rPr lang="it-IT" sz="2000" dirty="0"/>
              <a:t> </a:t>
            </a:r>
            <a:r>
              <a:rPr lang="it-IT" sz="2000" dirty="0" err="1"/>
              <a:t>even</a:t>
            </a:r>
            <a:r>
              <a:rPr lang="it-IT" sz="2000" dirty="0"/>
              <a:t> a </a:t>
            </a:r>
            <a:r>
              <a:rPr lang="it-IT" sz="2000" dirty="0" err="1"/>
              <a:t>less</a:t>
            </a:r>
            <a:r>
              <a:rPr lang="it-IT" sz="2000" dirty="0"/>
              <a:t> aggressive </a:t>
            </a:r>
            <a:r>
              <a:rPr lang="it-IT" sz="2000" dirty="0" err="1"/>
              <a:t>change</a:t>
            </a:r>
            <a:r>
              <a:rPr lang="it-IT" sz="2000" dirty="0"/>
              <a:t> </a:t>
            </a:r>
            <a:r>
              <a:rPr lang="it-IT" sz="2000" dirty="0" err="1"/>
              <a:t>detection</a:t>
            </a:r>
            <a:r>
              <a:rPr lang="it-IT" sz="2000" dirty="0"/>
              <a:t> </a:t>
            </a:r>
            <a:r>
              <a:rPr lang="it-IT" sz="2000" dirty="0" err="1"/>
              <a:t>mechanism</a:t>
            </a:r>
            <a:r>
              <a:rPr lang="it-IT" sz="2000" dirty="0"/>
              <a:t> </a:t>
            </a:r>
            <a:r>
              <a:rPr lang="it-IT" sz="2000" dirty="0" err="1"/>
              <a:t>could</a:t>
            </a:r>
            <a:r>
              <a:rPr lang="it-IT" sz="2000" dirty="0"/>
              <a:t> be </a:t>
            </a:r>
            <a:r>
              <a:rPr lang="it-IT" sz="2000" dirty="0" err="1"/>
              <a:t>enough</a:t>
            </a:r>
            <a:r>
              <a:rPr lang="it-IT" sz="2000" dirty="0"/>
              <a:t>.</a:t>
            </a:r>
          </a:p>
        </p:txBody>
      </p:sp>
      <p:sp>
        <p:nvSpPr>
          <p:cNvPr id="2" name="Segnaposto numero diapositiva 1">
            <a:extLst>
              <a:ext uri="{FF2B5EF4-FFF2-40B4-BE49-F238E27FC236}">
                <a16:creationId xmlns:a16="http://schemas.microsoft.com/office/drawing/2014/main" id="{3FBB6C04-7A3E-C0B1-D75C-2E8DB038C3D7}"/>
              </a:ext>
            </a:extLst>
          </p:cNvPr>
          <p:cNvSpPr>
            <a:spLocks noGrp="1"/>
          </p:cNvSpPr>
          <p:nvPr>
            <p:ph type="sldNum" sz="quarter" idx="12"/>
          </p:nvPr>
        </p:nvSpPr>
        <p:spPr/>
        <p:txBody>
          <a:bodyPr/>
          <a:lstStyle/>
          <a:p>
            <a:fld id="{61C956A2-680A-48D7-A037-C726CE4ABA8D}" type="slidenum">
              <a:rPr lang="it-IT" smtClean="0"/>
              <a:t>69</a:t>
            </a:fld>
            <a:endParaRPr lang="it-IT"/>
          </a:p>
        </p:txBody>
      </p:sp>
      <p:sp>
        <p:nvSpPr>
          <p:cNvPr id="8" name="CasellaDiTesto 7">
            <a:extLst>
              <a:ext uri="{FF2B5EF4-FFF2-40B4-BE49-F238E27FC236}">
                <a16:creationId xmlns:a16="http://schemas.microsoft.com/office/drawing/2014/main" id="{10FFC1FC-2A30-B2C4-4715-C4EE671A84B4}"/>
              </a:ext>
            </a:extLst>
          </p:cNvPr>
          <p:cNvSpPr txBox="1"/>
          <p:nvPr/>
        </p:nvSpPr>
        <p:spPr>
          <a:xfrm>
            <a:off x="1328149" y="5937709"/>
            <a:ext cx="3805084" cy="369332"/>
          </a:xfrm>
          <a:prstGeom prst="rect">
            <a:avLst/>
          </a:prstGeom>
          <a:noFill/>
        </p:spPr>
        <p:txBody>
          <a:bodyPr wrap="square" rtlCol="0">
            <a:spAutoFit/>
          </a:bodyPr>
          <a:lstStyle/>
          <a:p>
            <a:pPr algn="ctr"/>
            <a:r>
              <a:rPr lang="it-IT">
                <a:latin typeface="Times New Roman" panose="02020603050405020304" pitchFamily="18" charset="0"/>
              </a:rPr>
              <a:t>Standard UCB+CUSUM </a:t>
            </a:r>
            <a:r>
              <a:rPr lang="it-IT" err="1">
                <a:latin typeface="Times New Roman" panose="02020603050405020304" pitchFamily="18" charset="0"/>
              </a:rPr>
              <a:t>Regret</a:t>
            </a:r>
            <a:r>
              <a:rPr lang="it-IT">
                <a:latin typeface="Times New Roman" panose="02020603050405020304" pitchFamily="18" charset="0"/>
              </a:rPr>
              <a:t> trend.</a:t>
            </a:r>
          </a:p>
        </p:txBody>
      </p:sp>
      <p:sp>
        <p:nvSpPr>
          <p:cNvPr id="9" name="CasellaDiTesto 8">
            <a:extLst>
              <a:ext uri="{FF2B5EF4-FFF2-40B4-BE49-F238E27FC236}">
                <a16:creationId xmlns:a16="http://schemas.microsoft.com/office/drawing/2014/main" id="{FA93D309-2D44-CAD2-6C08-C84B3AD3F170}"/>
              </a:ext>
            </a:extLst>
          </p:cNvPr>
          <p:cNvSpPr txBox="1"/>
          <p:nvPr/>
        </p:nvSpPr>
        <p:spPr>
          <a:xfrm>
            <a:off x="6635980" y="5937709"/>
            <a:ext cx="4460772" cy="369332"/>
          </a:xfrm>
          <a:prstGeom prst="rect">
            <a:avLst/>
          </a:prstGeom>
          <a:noFill/>
        </p:spPr>
        <p:txBody>
          <a:bodyPr wrap="square" rtlCol="0">
            <a:spAutoFit/>
          </a:bodyPr>
          <a:lstStyle/>
          <a:p>
            <a:pPr algn="ctr"/>
            <a:r>
              <a:rPr lang="it-IT">
                <a:latin typeface="Times New Roman" panose="02020603050405020304" pitchFamily="18" charset="0"/>
              </a:rPr>
              <a:t>Full Reset UCB+CUSUM </a:t>
            </a:r>
            <a:r>
              <a:rPr lang="it-IT" err="1">
                <a:latin typeface="Times New Roman" panose="02020603050405020304" pitchFamily="18" charset="0"/>
              </a:rPr>
              <a:t>Regret</a:t>
            </a:r>
            <a:r>
              <a:rPr lang="it-IT">
                <a:latin typeface="Times New Roman" panose="02020603050405020304" pitchFamily="18" charset="0"/>
              </a:rPr>
              <a:t> trend.</a:t>
            </a:r>
          </a:p>
        </p:txBody>
      </p:sp>
      <p:pic>
        <p:nvPicPr>
          <p:cNvPr id="10" name="Immagine 9">
            <a:extLst>
              <a:ext uri="{FF2B5EF4-FFF2-40B4-BE49-F238E27FC236}">
                <a16:creationId xmlns:a16="http://schemas.microsoft.com/office/drawing/2014/main" id="{3B0D6F78-63AF-B73C-171C-4436F269E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980" y="2822833"/>
            <a:ext cx="4153169" cy="3114877"/>
          </a:xfrm>
          <a:prstGeom prst="rect">
            <a:avLst/>
          </a:prstGeom>
        </p:spPr>
      </p:pic>
      <p:pic>
        <p:nvPicPr>
          <p:cNvPr id="13" name="Immagine 12">
            <a:extLst>
              <a:ext uri="{FF2B5EF4-FFF2-40B4-BE49-F238E27FC236}">
                <a16:creationId xmlns:a16="http://schemas.microsoft.com/office/drawing/2014/main" id="{C6C96B1F-55B1-0CF6-C2C7-881A68E0A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28" y="2822832"/>
            <a:ext cx="4153169" cy="3114877"/>
          </a:xfrm>
          <a:prstGeom prst="rect">
            <a:avLst/>
          </a:prstGeom>
        </p:spPr>
      </p:pic>
    </p:spTree>
    <p:extLst>
      <p:ext uri="{BB962C8B-B14F-4D97-AF65-F5344CB8AC3E}">
        <p14:creationId xmlns:p14="http://schemas.microsoft.com/office/powerpoint/2010/main" val="71336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Visualizza immagine di origine">
            <a:extLst>
              <a:ext uri="{FF2B5EF4-FFF2-40B4-BE49-F238E27FC236}">
                <a16:creationId xmlns:a16="http://schemas.microsoft.com/office/drawing/2014/main" id="{F8E4863E-B2C9-3EB4-5CE8-68C2E08A17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19" r="17894"/>
          <a:stretch/>
        </p:blipFill>
        <p:spPr bwMode="auto">
          <a:xfrm>
            <a:off x="376605" y="1769637"/>
            <a:ext cx="3419798" cy="3292583"/>
          </a:xfrm>
          <a:prstGeom prst="ellipse">
            <a:avLst/>
          </a:prstGeom>
          <a:noFill/>
          <a:extLst>
            <a:ext uri="{909E8E84-426E-40DD-AFC4-6F175D3DCCD1}">
              <a14:hiddenFill xmlns:a14="http://schemas.microsoft.com/office/drawing/2010/main">
                <a:solidFill>
                  <a:srgbClr val="FFFFFF"/>
                </a:solidFill>
              </a14:hiddenFill>
            </a:ext>
          </a:extLst>
        </p:spPr>
      </p:pic>
      <p:sp>
        <p:nvSpPr>
          <p:cNvPr id="12" name="Titolo 1">
            <a:extLst>
              <a:ext uri="{FF2B5EF4-FFF2-40B4-BE49-F238E27FC236}">
                <a16:creationId xmlns:a16="http://schemas.microsoft.com/office/drawing/2014/main" id="{76A8166C-48A9-D3B6-B11B-05746A3C032C}"/>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Products: The </a:t>
            </a:r>
            <a:r>
              <a:rPr lang="it-IT" err="1">
                <a:solidFill>
                  <a:schemeClr val="accent1"/>
                </a:solidFill>
              </a:rPr>
              <a:t>Captain</a:t>
            </a:r>
            <a:r>
              <a:rPr lang="it-IT">
                <a:solidFill>
                  <a:schemeClr val="accent1"/>
                </a:solidFill>
              </a:rPr>
              <a:t> Experience</a:t>
            </a:r>
            <a:endParaRPr lang="it-IT" sz="2400">
              <a:solidFill>
                <a:schemeClr val="accent1"/>
              </a:solidFill>
            </a:endParaRPr>
          </a:p>
        </p:txBody>
      </p:sp>
      <p:sp>
        <p:nvSpPr>
          <p:cNvPr id="3" name="Segnaposto contenuto 2">
            <a:extLst>
              <a:ext uri="{FF2B5EF4-FFF2-40B4-BE49-F238E27FC236}">
                <a16:creationId xmlns:a16="http://schemas.microsoft.com/office/drawing/2014/main" id="{EDFD78A8-55E1-4443-9720-26A289BFF2FA}"/>
              </a:ext>
            </a:extLst>
          </p:cNvPr>
          <p:cNvSpPr>
            <a:spLocks noGrp="1"/>
          </p:cNvSpPr>
          <p:nvPr>
            <p:ph idx="1"/>
          </p:nvPr>
        </p:nvSpPr>
        <p:spPr>
          <a:xfrm>
            <a:off x="4158114" y="1570040"/>
            <a:ext cx="7497936" cy="2066632"/>
          </a:xfrm>
        </p:spPr>
        <p:txBody>
          <a:bodyPr>
            <a:noAutofit/>
          </a:bodyPr>
          <a:lstStyle/>
          <a:p>
            <a:pPr marL="0" indent="0" algn="just">
              <a:buNone/>
            </a:pPr>
            <a:r>
              <a:rPr lang="it-IT" sz="1600" b="1" dirty="0" err="1">
                <a:solidFill>
                  <a:schemeClr val="accent1"/>
                </a:solidFill>
              </a:rPr>
              <a:t>Description</a:t>
            </a:r>
            <a:r>
              <a:rPr lang="it-IT" sz="1600" dirty="0">
                <a:solidFill>
                  <a:schemeClr val="accent1"/>
                </a:solidFill>
              </a:rPr>
              <a:t>:</a:t>
            </a:r>
            <a:r>
              <a:rPr lang="it-IT" sz="1600" dirty="0">
                <a:solidFill>
                  <a:srgbClr val="C00000"/>
                </a:solidFill>
              </a:rPr>
              <a:t> </a:t>
            </a:r>
            <a:r>
              <a:rPr lang="en-US" sz="1600" dirty="0"/>
              <a:t>What is more exciting than being in the cockpit of a boat of over 180.000 tons? With this experience, you can live the captain life for a full hour, understanding all procedures, exploring the millions of colorful buttons and, who knows, maybe even stirring the rudder wheel. Taking photos is highly encouraged!</a:t>
            </a:r>
          </a:p>
          <a:p>
            <a:pPr marL="0" indent="0" algn="just">
              <a:buNone/>
            </a:pPr>
            <a:r>
              <a:rPr lang="it-IT" sz="1600" b="1" dirty="0" err="1">
                <a:solidFill>
                  <a:schemeClr val="accent1"/>
                </a:solidFill>
              </a:rPr>
              <a:t>Characteristics</a:t>
            </a:r>
            <a:r>
              <a:rPr lang="it-IT" sz="1600" b="1" dirty="0">
                <a:solidFill>
                  <a:schemeClr val="accent1"/>
                </a:solidFill>
              </a:rPr>
              <a:t>: </a:t>
            </a:r>
            <a:r>
              <a:rPr lang="en-US" sz="1600" dirty="0"/>
              <a:t>This experience has the most significant margins, but due to its exclusivity, few people are willing to buy it, and even fewer will do it more than once. Among all, the segment more interested is senior couples.</a:t>
            </a:r>
          </a:p>
          <a:p>
            <a:pPr marL="0" indent="0" algn="just">
              <a:buNone/>
            </a:pPr>
            <a:r>
              <a:rPr lang="it-IT" sz="1600" b="1" dirty="0" err="1">
                <a:solidFill>
                  <a:schemeClr val="accent1"/>
                </a:solidFill>
              </a:rPr>
              <a:t>Margins</a:t>
            </a:r>
            <a:r>
              <a:rPr lang="it-IT" sz="1600" b="1" dirty="0">
                <a:solidFill>
                  <a:schemeClr val="accent1"/>
                </a:solidFill>
              </a:rPr>
              <a:t>:</a:t>
            </a:r>
            <a:endParaRPr lang="it-IT" sz="1600" dirty="0">
              <a:solidFill>
                <a:schemeClr val="accent1"/>
              </a:solidFill>
            </a:endParaRPr>
          </a:p>
        </p:txBody>
      </p:sp>
      <p:sp>
        <p:nvSpPr>
          <p:cNvPr id="2" name="Segnaposto numero diapositiva 1">
            <a:extLst>
              <a:ext uri="{FF2B5EF4-FFF2-40B4-BE49-F238E27FC236}">
                <a16:creationId xmlns:a16="http://schemas.microsoft.com/office/drawing/2014/main" id="{774F4C2B-F326-5C31-5B25-CA4C91C4B917}"/>
              </a:ext>
            </a:extLst>
          </p:cNvPr>
          <p:cNvSpPr>
            <a:spLocks noGrp="1"/>
          </p:cNvSpPr>
          <p:nvPr>
            <p:ph type="sldNum" sz="quarter" idx="12"/>
          </p:nvPr>
        </p:nvSpPr>
        <p:spPr/>
        <p:txBody>
          <a:bodyPr/>
          <a:lstStyle/>
          <a:p>
            <a:fld id="{61C956A2-680A-48D7-A037-C726CE4ABA8D}" type="slidenum">
              <a:rPr lang="it-IT" smtClean="0"/>
              <a:t>7</a:t>
            </a:fld>
            <a:endParaRPr lang="it-IT"/>
          </a:p>
        </p:txBody>
      </p:sp>
      <p:graphicFrame>
        <p:nvGraphicFramePr>
          <p:cNvPr id="5" name="Tabella 5">
            <a:extLst>
              <a:ext uri="{FF2B5EF4-FFF2-40B4-BE49-F238E27FC236}">
                <a16:creationId xmlns:a16="http://schemas.microsoft.com/office/drawing/2014/main" id="{DE4EF782-4B66-A533-FE91-7788A3B788B3}"/>
              </a:ext>
            </a:extLst>
          </p:cNvPr>
          <p:cNvGraphicFramePr>
            <a:graphicFrameLocks noGrp="1"/>
          </p:cNvGraphicFramePr>
          <p:nvPr>
            <p:extLst>
              <p:ext uri="{D42A27DB-BD31-4B8C-83A1-F6EECF244321}">
                <p14:modId xmlns:p14="http://schemas.microsoft.com/office/powerpoint/2010/main" val="1874181618"/>
              </p:ext>
            </p:extLst>
          </p:nvPr>
        </p:nvGraphicFramePr>
        <p:xfrm>
          <a:off x="4272462" y="5639103"/>
          <a:ext cx="7497936" cy="741680"/>
        </p:xfrm>
        <a:graphic>
          <a:graphicData uri="http://schemas.openxmlformats.org/drawingml/2006/table">
            <a:tbl>
              <a:tblPr firstRow="1" bandRow="1">
                <a:tableStyleId>{5C22544A-7EE6-4342-B048-85BDC9FD1C3A}</a:tableStyleId>
              </a:tblPr>
              <a:tblGrid>
                <a:gridCol w="2499312">
                  <a:extLst>
                    <a:ext uri="{9D8B030D-6E8A-4147-A177-3AD203B41FA5}">
                      <a16:colId xmlns:a16="http://schemas.microsoft.com/office/drawing/2014/main" val="2573510794"/>
                    </a:ext>
                  </a:extLst>
                </a:gridCol>
                <a:gridCol w="2499312">
                  <a:extLst>
                    <a:ext uri="{9D8B030D-6E8A-4147-A177-3AD203B41FA5}">
                      <a16:colId xmlns:a16="http://schemas.microsoft.com/office/drawing/2014/main" val="397710540"/>
                    </a:ext>
                  </a:extLst>
                </a:gridCol>
                <a:gridCol w="2499312">
                  <a:extLst>
                    <a:ext uri="{9D8B030D-6E8A-4147-A177-3AD203B41FA5}">
                      <a16:colId xmlns:a16="http://schemas.microsoft.com/office/drawing/2014/main" val="2575851099"/>
                    </a:ext>
                  </a:extLst>
                </a:gridCol>
              </a:tblGrid>
              <a:tr h="370840">
                <a:tc>
                  <a:txBody>
                    <a:bodyPr/>
                    <a:lstStyle/>
                    <a:p>
                      <a:r>
                        <a:rPr lang="it-IT" sz="1700">
                          <a:solidFill>
                            <a:schemeClr val="accent1"/>
                          </a:solidFill>
                          <a:latin typeface="Times New Roman" panose="02020603050405020304" pitchFamily="18" charset="0"/>
                        </a:rPr>
                        <a:t>Singles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Senior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Young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127119"/>
                  </a:ext>
                </a:extLst>
              </a:tr>
              <a:tr h="370840">
                <a:tc>
                  <a:txBody>
                    <a:bodyPr/>
                    <a:lstStyle/>
                    <a:p>
                      <a:r>
                        <a:rPr lang="it-IT">
                          <a:solidFill>
                            <a:schemeClr val="tx1"/>
                          </a:solidFill>
                          <a:latin typeface="Times New Roman" panose="02020603050405020304" pitchFamily="18" charset="0"/>
                        </a:rPr>
                        <a:t>1.1</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1.2</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1.1</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369551"/>
                  </a:ext>
                </a:extLst>
              </a:tr>
            </a:tbl>
          </a:graphicData>
        </a:graphic>
      </p:graphicFrame>
      <p:sp>
        <p:nvSpPr>
          <p:cNvPr id="23" name="CasellaDiTesto 22">
            <a:extLst>
              <a:ext uri="{FF2B5EF4-FFF2-40B4-BE49-F238E27FC236}">
                <a16:creationId xmlns:a16="http://schemas.microsoft.com/office/drawing/2014/main" id="{FF9FEC5E-B249-7B7E-1218-170FD8B2FAE2}"/>
              </a:ext>
            </a:extLst>
          </p:cNvPr>
          <p:cNvSpPr txBox="1"/>
          <p:nvPr/>
        </p:nvSpPr>
        <p:spPr>
          <a:xfrm>
            <a:off x="4158114" y="5268849"/>
            <a:ext cx="7497936" cy="353943"/>
          </a:xfrm>
          <a:prstGeom prst="rect">
            <a:avLst/>
          </a:prstGeom>
          <a:noFill/>
        </p:spPr>
        <p:txBody>
          <a:bodyPr wrap="square" rtlCol="0">
            <a:spAutoFit/>
          </a:bodyPr>
          <a:lstStyle/>
          <a:p>
            <a:r>
              <a:rPr lang="it-IT" sz="1700" b="1" err="1">
                <a:solidFill>
                  <a:schemeClr val="accent1"/>
                </a:solidFill>
                <a:latin typeface="Times New Roman" panose="02020603050405020304" pitchFamily="18" charset="0"/>
              </a:rPr>
              <a:t>Mean</a:t>
            </a:r>
            <a:r>
              <a:rPr lang="it-IT" sz="1700" b="1">
                <a:solidFill>
                  <a:schemeClr val="accent1"/>
                </a:solidFill>
                <a:latin typeface="Times New Roman" panose="02020603050405020304" pitchFamily="18" charset="0"/>
              </a:rPr>
              <a:t> </a:t>
            </a:r>
            <a:r>
              <a:rPr lang="it-IT" sz="1700" b="1" err="1">
                <a:solidFill>
                  <a:schemeClr val="accent1"/>
                </a:solidFill>
                <a:latin typeface="Times New Roman" panose="02020603050405020304" pitchFamily="18" charset="0"/>
              </a:rPr>
              <a:t>number</a:t>
            </a:r>
            <a:r>
              <a:rPr lang="it-IT" sz="1700" b="1">
                <a:solidFill>
                  <a:schemeClr val="accent1"/>
                </a:solidFill>
                <a:latin typeface="Times New Roman" panose="02020603050405020304" pitchFamily="18" charset="0"/>
              </a:rPr>
              <a:t> of </a:t>
            </a:r>
            <a:r>
              <a:rPr lang="it-IT" sz="1700" b="1" err="1">
                <a:solidFill>
                  <a:schemeClr val="accent1"/>
                </a:solidFill>
                <a:latin typeface="Times New Roman" panose="02020603050405020304" pitchFamily="18" charset="0"/>
              </a:rPr>
              <a:t>purchases</a:t>
            </a:r>
            <a:r>
              <a:rPr lang="it-IT" sz="1700" b="1">
                <a:solidFill>
                  <a:schemeClr val="accent1"/>
                </a:solidFill>
                <a:latin typeface="Times New Roman" panose="02020603050405020304" pitchFamily="18" charset="0"/>
              </a:rPr>
              <a:t> (</a:t>
            </a:r>
            <a:r>
              <a:rPr lang="it-IT" sz="1700" b="1" err="1">
                <a:solidFill>
                  <a:schemeClr val="accent1"/>
                </a:solidFill>
                <a:latin typeface="Times New Roman" panose="02020603050405020304" pitchFamily="18" charset="0"/>
              </a:rPr>
              <a:t>during</a:t>
            </a:r>
            <a:r>
              <a:rPr lang="it-IT" sz="1700" b="1">
                <a:solidFill>
                  <a:schemeClr val="accent1"/>
                </a:solidFill>
                <a:latin typeface="Times New Roman" panose="02020603050405020304" pitchFamily="18" charset="0"/>
              </a:rPr>
              <a:t> the </a:t>
            </a:r>
            <a:r>
              <a:rPr lang="it-IT" sz="1700" b="1" err="1">
                <a:solidFill>
                  <a:schemeClr val="accent1"/>
                </a:solidFill>
                <a:latin typeface="Times New Roman" panose="02020603050405020304" pitchFamily="18" charset="0"/>
              </a:rPr>
              <a:t>whole</a:t>
            </a:r>
            <a:r>
              <a:rPr lang="it-IT" sz="1700" b="1">
                <a:solidFill>
                  <a:schemeClr val="accent1"/>
                </a:solidFill>
                <a:latin typeface="Times New Roman" panose="02020603050405020304" pitchFamily="18" charset="0"/>
              </a:rPr>
              <a:t> trip):</a:t>
            </a:r>
            <a:endParaRPr lang="en-US" b="1">
              <a:solidFill>
                <a:schemeClr val="accent1"/>
              </a:solidFill>
              <a:latin typeface="Times New Roman" panose="02020603050405020304" pitchFamily="18" charset="0"/>
            </a:endParaRPr>
          </a:p>
        </p:txBody>
      </p:sp>
      <p:sp>
        <p:nvSpPr>
          <p:cNvPr id="14" name="Connettore 13">
            <a:extLst>
              <a:ext uri="{FF2B5EF4-FFF2-40B4-BE49-F238E27FC236}">
                <a16:creationId xmlns:a16="http://schemas.microsoft.com/office/drawing/2014/main" id="{B29C39DE-5E63-A623-CEED-23E2F4DF2174}"/>
              </a:ext>
            </a:extLst>
          </p:cNvPr>
          <p:cNvSpPr/>
          <p:nvPr/>
        </p:nvSpPr>
        <p:spPr>
          <a:xfrm>
            <a:off x="290354" y="4214430"/>
            <a:ext cx="1706801" cy="1695581"/>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graphicFrame>
        <p:nvGraphicFramePr>
          <p:cNvPr id="13" name="Grafico 12">
            <a:extLst>
              <a:ext uri="{FF2B5EF4-FFF2-40B4-BE49-F238E27FC236}">
                <a16:creationId xmlns:a16="http://schemas.microsoft.com/office/drawing/2014/main" id="{A066ECF1-EC86-0768-1A44-72B13E534D64}"/>
              </a:ext>
            </a:extLst>
          </p:cNvPr>
          <p:cNvGraphicFramePr/>
          <p:nvPr>
            <p:extLst>
              <p:ext uri="{D42A27DB-BD31-4B8C-83A1-F6EECF244321}">
                <p14:modId xmlns:p14="http://schemas.microsoft.com/office/powerpoint/2010/main" val="3551420978"/>
              </p:ext>
            </p:extLst>
          </p:nvPr>
        </p:nvGraphicFramePr>
        <p:xfrm>
          <a:off x="4272462" y="3636672"/>
          <a:ext cx="7497936" cy="1621586"/>
        </p:xfrm>
        <a:graphic>
          <a:graphicData uri="http://schemas.openxmlformats.org/drawingml/2006/chart">
            <c:chart xmlns:c="http://schemas.openxmlformats.org/drawingml/2006/chart" xmlns:r="http://schemas.openxmlformats.org/officeDocument/2006/relationships" r:id="rId3"/>
          </a:graphicData>
        </a:graphic>
      </p:graphicFrame>
      <p:pic>
        <p:nvPicPr>
          <p:cNvPr id="17" name="Elemento grafico 16" descr="Capitano con riempimento a tinta unita">
            <a:extLst>
              <a:ext uri="{FF2B5EF4-FFF2-40B4-BE49-F238E27FC236}">
                <a16:creationId xmlns:a16="http://schemas.microsoft.com/office/drawing/2014/main" id="{65B0A9A8-FA4A-1B5E-0461-EEA85DD11E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604" y="4275686"/>
            <a:ext cx="1511544" cy="1511544"/>
          </a:xfrm>
          <a:prstGeom prst="rect">
            <a:avLst/>
          </a:prstGeom>
        </p:spPr>
      </p:pic>
    </p:spTree>
    <p:extLst>
      <p:ext uri="{BB962C8B-B14F-4D97-AF65-F5344CB8AC3E}">
        <p14:creationId xmlns:p14="http://schemas.microsoft.com/office/powerpoint/2010/main" val="25072500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9. </a:t>
            </a:r>
            <a:r>
              <a:rPr lang="it-IT" sz="4400" err="1">
                <a:solidFill>
                  <a:schemeClr val="accent1"/>
                </a:solidFill>
              </a:rPr>
              <a:t>Results</a:t>
            </a:r>
            <a:r>
              <a:rPr lang="it-IT" sz="4400">
                <a:solidFill>
                  <a:schemeClr val="accent1"/>
                </a:solidFill>
              </a:rPr>
              <a:t>: SW </a:t>
            </a:r>
            <a:r>
              <a:rPr lang="it-IT" err="1">
                <a:solidFill>
                  <a:schemeClr val="accent1"/>
                </a:solidFill>
              </a:rPr>
              <a:t>C</a:t>
            </a:r>
            <a:r>
              <a:rPr lang="it-IT" sz="4400" err="1">
                <a:solidFill>
                  <a:schemeClr val="accent1"/>
                </a:solidFill>
              </a:rPr>
              <a:t>omparison</a:t>
            </a:r>
            <a:endParaRPr lang="it-IT">
              <a:solidFill>
                <a:schemeClr val="accent1"/>
              </a:solidFill>
            </a:endParaRPr>
          </a:p>
        </p:txBody>
      </p:sp>
      <p:sp>
        <p:nvSpPr>
          <p:cNvPr id="3" name="Segnaposto contenuto 2">
            <a:extLst>
              <a:ext uri="{FF2B5EF4-FFF2-40B4-BE49-F238E27FC236}">
                <a16:creationId xmlns:a16="http://schemas.microsoft.com/office/drawing/2014/main" id="{5BB45598-C3A2-BFC8-025F-D620F143C56C}"/>
              </a:ext>
            </a:extLst>
          </p:cNvPr>
          <p:cNvSpPr>
            <a:spLocks noGrp="1"/>
          </p:cNvSpPr>
          <p:nvPr>
            <p:ph idx="1"/>
          </p:nvPr>
        </p:nvSpPr>
        <p:spPr>
          <a:xfrm>
            <a:off x="838200" y="1690688"/>
            <a:ext cx="10515600" cy="997209"/>
          </a:xfrm>
        </p:spPr>
        <p:txBody>
          <a:bodyPr>
            <a:normAutofit/>
          </a:bodyPr>
          <a:lstStyle/>
          <a:p>
            <a:pPr marL="0" indent="0">
              <a:buNone/>
            </a:pPr>
            <a:r>
              <a:rPr lang="it-IT" sz="2000" dirty="0" err="1"/>
              <a:t>When</a:t>
            </a:r>
            <a:r>
              <a:rPr lang="it-IT" sz="2000" dirty="0"/>
              <a:t> </a:t>
            </a:r>
            <a:r>
              <a:rPr lang="it-IT" sz="2000" dirty="0" err="1"/>
              <a:t>dealing</a:t>
            </a:r>
            <a:r>
              <a:rPr lang="it-IT" sz="2000" dirty="0"/>
              <a:t> with </a:t>
            </a:r>
            <a:r>
              <a:rPr lang="it-IT" sz="2000" dirty="0" err="1"/>
              <a:t>abrupt</a:t>
            </a:r>
            <a:r>
              <a:rPr lang="it-IT" sz="2000" dirty="0"/>
              <a:t> </a:t>
            </a:r>
            <a:r>
              <a:rPr lang="it-IT" sz="2000" dirty="0" err="1"/>
              <a:t>changes</a:t>
            </a:r>
            <a:r>
              <a:rPr lang="it-IT" sz="2000" dirty="0"/>
              <a:t> a </a:t>
            </a:r>
            <a:r>
              <a:rPr lang="it-IT" sz="2000" dirty="0" err="1"/>
              <a:t>Change</a:t>
            </a:r>
            <a:r>
              <a:rPr lang="it-IT" sz="2000" dirty="0"/>
              <a:t> </a:t>
            </a:r>
            <a:r>
              <a:rPr lang="it-IT" sz="2000" dirty="0" err="1"/>
              <a:t>Detection</a:t>
            </a:r>
            <a:r>
              <a:rPr lang="it-IT" sz="2000" dirty="0"/>
              <a:t> </a:t>
            </a:r>
            <a:r>
              <a:rPr lang="it-IT" sz="2000" dirty="0" err="1"/>
              <a:t>mechanism</a:t>
            </a:r>
            <a:r>
              <a:rPr lang="it-IT" sz="2000" dirty="0"/>
              <a:t> </a:t>
            </a:r>
            <a:r>
              <a:rPr lang="it-IT" sz="2000" dirty="0" err="1"/>
              <a:t>is</a:t>
            </a:r>
            <a:r>
              <a:rPr lang="it-IT" sz="2000" dirty="0"/>
              <a:t> </a:t>
            </a:r>
            <a:r>
              <a:rPr lang="it-IT" sz="2000" dirty="0" err="1"/>
              <a:t>clearly</a:t>
            </a:r>
            <a:r>
              <a:rPr lang="it-IT" sz="2000" dirty="0"/>
              <a:t> </a:t>
            </a:r>
            <a:r>
              <a:rPr lang="it-IT" sz="2000" dirty="0" err="1"/>
              <a:t>better</a:t>
            </a:r>
            <a:r>
              <a:rPr lang="it-IT" sz="2000" dirty="0"/>
              <a:t> </a:t>
            </a:r>
            <a:r>
              <a:rPr lang="it-IT" sz="2000" dirty="0" err="1"/>
              <a:t>than</a:t>
            </a:r>
            <a:r>
              <a:rPr lang="it-IT" sz="2000" dirty="0"/>
              <a:t> sliding window. </a:t>
            </a:r>
            <a:r>
              <a:rPr lang="it-IT" sz="2000" dirty="0" err="1"/>
              <a:t>Indeed</a:t>
            </a:r>
            <a:r>
              <a:rPr lang="it-IT" sz="2000" dirty="0"/>
              <a:t> with a sliding window </a:t>
            </a:r>
            <a:r>
              <a:rPr lang="it-IT" sz="2000" dirty="0" err="1"/>
              <a:t>approach</a:t>
            </a:r>
            <a:r>
              <a:rPr lang="it-IT" sz="2000" dirty="0"/>
              <a:t> </a:t>
            </a:r>
            <a:r>
              <a:rPr lang="it-IT" sz="2000" dirty="0" err="1"/>
              <a:t>we</a:t>
            </a:r>
            <a:r>
              <a:rPr lang="it-IT" sz="2000" dirty="0"/>
              <a:t> are forcing the </a:t>
            </a:r>
            <a:r>
              <a:rPr lang="it-IT" sz="2000" dirty="0" err="1"/>
              <a:t>learner</a:t>
            </a:r>
            <a:r>
              <a:rPr lang="it-IT" sz="2000" dirty="0"/>
              <a:t> to play </a:t>
            </a:r>
            <a:r>
              <a:rPr lang="it-IT" sz="2000" dirty="0" err="1"/>
              <a:t>suboptimal</a:t>
            </a:r>
            <a:r>
              <a:rPr lang="it-IT" sz="2000" dirty="0"/>
              <a:t> </a:t>
            </a:r>
            <a:r>
              <a:rPr lang="it-IT" sz="2000" dirty="0" err="1"/>
              <a:t>superarms</a:t>
            </a:r>
            <a:r>
              <a:rPr lang="it-IT" sz="2000" dirty="0"/>
              <a:t> </a:t>
            </a:r>
            <a:r>
              <a:rPr lang="it-IT" sz="2000" dirty="0" err="1"/>
              <a:t>at</a:t>
            </a:r>
            <a:r>
              <a:rPr lang="it-IT" sz="2000" dirty="0"/>
              <a:t> </a:t>
            </a:r>
            <a:r>
              <a:rPr lang="it-IT" sz="2000" dirty="0" err="1"/>
              <a:t>least</a:t>
            </a:r>
            <a:r>
              <a:rPr lang="it-IT" sz="2000" dirty="0"/>
              <a:t> once per </a:t>
            </a:r>
            <a:r>
              <a:rPr lang="it-IT" sz="2000" dirty="0" err="1"/>
              <a:t>period</a:t>
            </a:r>
            <a:r>
              <a:rPr lang="it-IT" sz="2000" dirty="0"/>
              <a:t>, and </a:t>
            </a:r>
            <a:r>
              <a:rPr lang="it-IT" sz="2000" dirty="0" err="1"/>
              <a:t>such</a:t>
            </a:r>
            <a:r>
              <a:rPr lang="it-IT" sz="2000" dirty="0"/>
              <a:t> </a:t>
            </a:r>
            <a:r>
              <a:rPr lang="it-IT" sz="2000" dirty="0" err="1"/>
              <a:t>requirement</a:t>
            </a:r>
            <a:r>
              <a:rPr lang="it-IT" sz="2000" dirty="0"/>
              <a:t> </a:t>
            </a:r>
            <a:r>
              <a:rPr lang="it-IT" sz="2000" dirty="0" err="1"/>
              <a:t>is</a:t>
            </a:r>
            <a:r>
              <a:rPr lang="it-IT" sz="2000" dirty="0"/>
              <a:t> </a:t>
            </a:r>
            <a:r>
              <a:rPr lang="it-IT" sz="2000" dirty="0" err="1"/>
              <a:t>really</a:t>
            </a:r>
            <a:r>
              <a:rPr lang="it-IT" sz="2000" dirty="0"/>
              <a:t> </a:t>
            </a:r>
            <a:r>
              <a:rPr lang="it-IT" sz="2000" dirty="0" err="1"/>
              <a:t>detrimental</a:t>
            </a:r>
            <a:r>
              <a:rPr lang="it-IT" sz="2000" dirty="0"/>
              <a:t> to the </a:t>
            </a:r>
            <a:r>
              <a:rPr lang="it-IT" sz="2000" dirty="0" err="1"/>
              <a:t>regret</a:t>
            </a:r>
            <a:r>
              <a:rPr lang="it-IT" sz="2000" dirty="0"/>
              <a:t>.</a:t>
            </a:r>
          </a:p>
        </p:txBody>
      </p:sp>
      <p:sp>
        <p:nvSpPr>
          <p:cNvPr id="2" name="Segnaposto numero diapositiva 1">
            <a:extLst>
              <a:ext uri="{FF2B5EF4-FFF2-40B4-BE49-F238E27FC236}">
                <a16:creationId xmlns:a16="http://schemas.microsoft.com/office/drawing/2014/main" id="{619191AA-D3DB-261F-A009-6710F90CC1CD}"/>
              </a:ext>
            </a:extLst>
          </p:cNvPr>
          <p:cNvSpPr>
            <a:spLocks noGrp="1"/>
          </p:cNvSpPr>
          <p:nvPr>
            <p:ph type="sldNum" sz="quarter" idx="12"/>
          </p:nvPr>
        </p:nvSpPr>
        <p:spPr/>
        <p:txBody>
          <a:bodyPr/>
          <a:lstStyle/>
          <a:p>
            <a:fld id="{61C956A2-680A-48D7-A037-C726CE4ABA8D}" type="slidenum">
              <a:rPr lang="it-IT" smtClean="0"/>
              <a:t>70</a:t>
            </a:fld>
            <a:endParaRPr lang="it-IT"/>
          </a:p>
        </p:txBody>
      </p:sp>
      <p:pic>
        <p:nvPicPr>
          <p:cNvPr id="4" name="Immagine 3">
            <a:extLst>
              <a:ext uri="{FF2B5EF4-FFF2-40B4-BE49-F238E27FC236}">
                <a16:creationId xmlns:a16="http://schemas.microsoft.com/office/drawing/2014/main" id="{7F2D7E01-0DCE-B075-C2CD-A4EF59F91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84" y="2822834"/>
            <a:ext cx="4153168" cy="3114876"/>
          </a:xfrm>
          <a:prstGeom prst="rect">
            <a:avLst/>
          </a:prstGeom>
        </p:spPr>
      </p:pic>
      <p:sp>
        <p:nvSpPr>
          <p:cNvPr id="8" name="CasellaDiTesto 7">
            <a:extLst>
              <a:ext uri="{FF2B5EF4-FFF2-40B4-BE49-F238E27FC236}">
                <a16:creationId xmlns:a16="http://schemas.microsoft.com/office/drawing/2014/main" id="{10FFC1FC-2A30-B2C4-4715-C4EE671A84B4}"/>
              </a:ext>
            </a:extLst>
          </p:cNvPr>
          <p:cNvSpPr txBox="1"/>
          <p:nvPr/>
        </p:nvSpPr>
        <p:spPr>
          <a:xfrm>
            <a:off x="1437997" y="5939975"/>
            <a:ext cx="3805084" cy="369332"/>
          </a:xfrm>
          <a:prstGeom prst="rect">
            <a:avLst/>
          </a:prstGeom>
          <a:noFill/>
        </p:spPr>
        <p:txBody>
          <a:bodyPr wrap="square" rtlCol="0">
            <a:spAutoFit/>
          </a:bodyPr>
          <a:lstStyle/>
          <a:p>
            <a:pPr algn="ctr"/>
            <a:r>
              <a:rPr lang="it-IT">
                <a:latin typeface="Times New Roman" panose="02020603050405020304" pitchFamily="18" charset="0"/>
              </a:rPr>
              <a:t>Standard UCB+CUSUM Profit trends.</a:t>
            </a:r>
          </a:p>
        </p:txBody>
      </p:sp>
      <p:sp>
        <p:nvSpPr>
          <p:cNvPr id="9" name="CasellaDiTesto 8">
            <a:extLst>
              <a:ext uri="{FF2B5EF4-FFF2-40B4-BE49-F238E27FC236}">
                <a16:creationId xmlns:a16="http://schemas.microsoft.com/office/drawing/2014/main" id="{FA93D309-2D44-CAD2-6C08-C84B3AD3F170}"/>
              </a:ext>
            </a:extLst>
          </p:cNvPr>
          <p:cNvSpPr txBox="1"/>
          <p:nvPr/>
        </p:nvSpPr>
        <p:spPr>
          <a:xfrm>
            <a:off x="6840816" y="5937710"/>
            <a:ext cx="3805084" cy="369332"/>
          </a:xfrm>
          <a:prstGeom prst="rect">
            <a:avLst/>
          </a:prstGeom>
          <a:noFill/>
        </p:spPr>
        <p:txBody>
          <a:bodyPr wrap="square" rtlCol="0">
            <a:spAutoFit/>
          </a:bodyPr>
          <a:lstStyle/>
          <a:p>
            <a:pPr algn="ctr"/>
            <a:r>
              <a:rPr lang="it-IT">
                <a:latin typeface="Times New Roman" panose="02020603050405020304" pitchFamily="18" charset="0"/>
              </a:rPr>
              <a:t>Sliding Window UCB Profit trends.</a:t>
            </a:r>
          </a:p>
        </p:txBody>
      </p:sp>
      <p:pic>
        <p:nvPicPr>
          <p:cNvPr id="10" name="Immagine 9">
            <a:extLst>
              <a:ext uri="{FF2B5EF4-FFF2-40B4-BE49-F238E27FC236}">
                <a16:creationId xmlns:a16="http://schemas.microsoft.com/office/drawing/2014/main" id="{715A0585-115F-79AB-815D-3099E105F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777" y="2786744"/>
            <a:ext cx="4153168" cy="3114876"/>
          </a:xfrm>
          <a:prstGeom prst="rect">
            <a:avLst/>
          </a:prstGeom>
        </p:spPr>
      </p:pic>
    </p:spTree>
    <p:extLst>
      <p:ext uri="{BB962C8B-B14F-4D97-AF65-F5344CB8AC3E}">
        <p14:creationId xmlns:p14="http://schemas.microsoft.com/office/powerpoint/2010/main" val="1822342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dirty="0"/>
              <a:t>9. </a:t>
            </a:r>
            <a:r>
              <a:rPr lang="it-IT" sz="4400" dirty="0" err="1">
                <a:solidFill>
                  <a:schemeClr val="accent1"/>
                </a:solidFill>
              </a:rPr>
              <a:t>Results</a:t>
            </a:r>
            <a:r>
              <a:rPr lang="it-IT" sz="4400" dirty="0">
                <a:solidFill>
                  <a:schemeClr val="accent1"/>
                </a:solidFill>
              </a:rPr>
              <a:t>: SW </a:t>
            </a:r>
            <a:r>
              <a:rPr lang="it-IT" dirty="0" err="1">
                <a:solidFill>
                  <a:schemeClr val="accent1"/>
                </a:solidFill>
              </a:rPr>
              <a:t>C</a:t>
            </a:r>
            <a:r>
              <a:rPr lang="it-IT" sz="4400" dirty="0" err="1">
                <a:solidFill>
                  <a:schemeClr val="accent1"/>
                </a:solidFill>
              </a:rPr>
              <a:t>omparison</a:t>
            </a:r>
            <a:endParaRPr lang="it-IT" dirty="0">
              <a:solidFill>
                <a:schemeClr val="accent1"/>
              </a:solidFill>
            </a:endParaRPr>
          </a:p>
        </p:txBody>
      </p:sp>
      <p:sp>
        <p:nvSpPr>
          <p:cNvPr id="3" name="Segnaposto contenuto 2">
            <a:extLst>
              <a:ext uri="{FF2B5EF4-FFF2-40B4-BE49-F238E27FC236}">
                <a16:creationId xmlns:a16="http://schemas.microsoft.com/office/drawing/2014/main" id="{5BB45598-C3A2-BFC8-025F-D620F143C56C}"/>
              </a:ext>
            </a:extLst>
          </p:cNvPr>
          <p:cNvSpPr>
            <a:spLocks noGrp="1"/>
          </p:cNvSpPr>
          <p:nvPr>
            <p:ph idx="1"/>
          </p:nvPr>
        </p:nvSpPr>
        <p:spPr>
          <a:xfrm>
            <a:off x="838200" y="1694613"/>
            <a:ext cx="10515600" cy="997209"/>
          </a:xfrm>
        </p:spPr>
        <p:txBody>
          <a:bodyPr>
            <a:normAutofit/>
          </a:bodyPr>
          <a:lstStyle/>
          <a:p>
            <a:pPr marL="0" indent="0">
              <a:buNone/>
            </a:pPr>
            <a:r>
              <a:rPr lang="it-IT" sz="2000" dirty="0" err="1"/>
              <a:t>When</a:t>
            </a:r>
            <a:r>
              <a:rPr lang="it-IT" sz="2000" dirty="0"/>
              <a:t> </a:t>
            </a:r>
            <a:r>
              <a:rPr lang="it-IT" sz="2000" dirty="0" err="1"/>
              <a:t>dealing</a:t>
            </a:r>
            <a:r>
              <a:rPr lang="it-IT" sz="2000" dirty="0"/>
              <a:t> with </a:t>
            </a:r>
            <a:r>
              <a:rPr lang="it-IT" sz="2000" dirty="0" err="1"/>
              <a:t>abrupt</a:t>
            </a:r>
            <a:r>
              <a:rPr lang="it-IT" sz="2000" dirty="0"/>
              <a:t> </a:t>
            </a:r>
            <a:r>
              <a:rPr lang="it-IT" sz="2000" dirty="0" err="1"/>
              <a:t>changes</a:t>
            </a:r>
            <a:r>
              <a:rPr lang="it-IT" sz="2000" dirty="0"/>
              <a:t> a </a:t>
            </a:r>
            <a:r>
              <a:rPr lang="it-IT" sz="2000" dirty="0" err="1"/>
              <a:t>Change</a:t>
            </a:r>
            <a:r>
              <a:rPr lang="it-IT" sz="2000" dirty="0"/>
              <a:t> </a:t>
            </a:r>
            <a:r>
              <a:rPr lang="it-IT" sz="2000" dirty="0" err="1"/>
              <a:t>Detection</a:t>
            </a:r>
            <a:r>
              <a:rPr lang="it-IT" sz="2000" dirty="0"/>
              <a:t> </a:t>
            </a:r>
            <a:r>
              <a:rPr lang="it-IT" sz="2000" dirty="0" err="1"/>
              <a:t>mechanism</a:t>
            </a:r>
            <a:r>
              <a:rPr lang="it-IT" sz="2000" dirty="0"/>
              <a:t> </a:t>
            </a:r>
            <a:r>
              <a:rPr lang="it-IT" sz="2000" dirty="0" err="1"/>
              <a:t>is</a:t>
            </a:r>
            <a:r>
              <a:rPr lang="it-IT" sz="2000" dirty="0"/>
              <a:t> </a:t>
            </a:r>
            <a:r>
              <a:rPr lang="it-IT" sz="2000" dirty="0" err="1"/>
              <a:t>clearly</a:t>
            </a:r>
            <a:r>
              <a:rPr lang="it-IT" sz="2000" dirty="0"/>
              <a:t> </a:t>
            </a:r>
            <a:r>
              <a:rPr lang="it-IT" sz="2000" dirty="0" err="1"/>
              <a:t>better</a:t>
            </a:r>
            <a:r>
              <a:rPr lang="it-IT" sz="2000" dirty="0"/>
              <a:t> </a:t>
            </a:r>
            <a:r>
              <a:rPr lang="it-IT" sz="2000" dirty="0" err="1"/>
              <a:t>than</a:t>
            </a:r>
            <a:r>
              <a:rPr lang="it-IT" sz="2000" dirty="0"/>
              <a:t> sliding window. </a:t>
            </a:r>
            <a:r>
              <a:rPr lang="it-IT" sz="2000" dirty="0" err="1"/>
              <a:t>Indeed</a:t>
            </a:r>
            <a:r>
              <a:rPr lang="it-IT" sz="2000" dirty="0"/>
              <a:t> with a sliding window </a:t>
            </a:r>
            <a:r>
              <a:rPr lang="it-IT" sz="2000" dirty="0" err="1"/>
              <a:t>approach</a:t>
            </a:r>
            <a:r>
              <a:rPr lang="it-IT" sz="2000" dirty="0"/>
              <a:t> </a:t>
            </a:r>
            <a:r>
              <a:rPr lang="it-IT" sz="2000" dirty="0" err="1"/>
              <a:t>we</a:t>
            </a:r>
            <a:r>
              <a:rPr lang="it-IT" sz="2000" dirty="0"/>
              <a:t> are forcing the </a:t>
            </a:r>
            <a:r>
              <a:rPr lang="it-IT" sz="2000" dirty="0" err="1"/>
              <a:t>learner</a:t>
            </a:r>
            <a:r>
              <a:rPr lang="it-IT" sz="2000" dirty="0"/>
              <a:t> to play </a:t>
            </a:r>
            <a:r>
              <a:rPr lang="it-IT" sz="2000" dirty="0" err="1"/>
              <a:t>suboptimal</a:t>
            </a:r>
            <a:r>
              <a:rPr lang="it-IT" sz="2000" dirty="0"/>
              <a:t> </a:t>
            </a:r>
            <a:r>
              <a:rPr lang="it-IT" sz="2000" dirty="0" err="1"/>
              <a:t>superarms</a:t>
            </a:r>
            <a:r>
              <a:rPr lang="it-IT" sz="2000" dirty="0"/>
              <a:t> </a:t>
            </a:r>
            <a:r>
              <a:rPr lang="it-IT" sz="2000" dirty="0" err="1"/>
              <a:t>at</a:t>
            </a:r>
            <a:r>
              <a:rPr lang="it-IT" sz="2000" dirty="0"/>
              <a:t> </a:t>
            </a:r>
            <a:r>
              <a:rPr lang="it-IT" sz="2000" dirty="0" err="1"/>
              <a:t>least</a:t>
            </a:r>
            <a:r>
              <a:rPr lang="it-IT" sz="2000" dirty="0"/>
              <a:t> once per </a:t>
            </a:r>
            <a:r>
              <a:rPr lang="it-IT" sz="2000" dirty="0" err="1"/>
              <a:t>period</a:t>
            </a:r>
            <a:r>
              <a:rPr lang="it-IT" sz="2000" dirty="0"/>
              <a:t>, and </a:t>
            </a:r>
            <a:r>
              <a:rPr lang="it-IT" sz="2000" dirty="0" err="1"/>
              <a:t>such</a:t>
            </a:r>
            <a:r>
              <a:rPr lang="it-IT" sz="2000" dirty="0"/>
              <a:t> </a:t>
            </a:r>
            <a:r>
              <a:rPr lang="it-IT" sz="2000" dirty="0" err="1"/>
              <a:t>requirement</a:t>
            </a:r>
            <a:r>
              <a:rPr lang="it-IT" sz="2000" dirty="0"/>
              <a:t> </a:t>
            </a:r>
            <a:r>
              <a:rPr lang="it-IT" sz="2000" dirty="0" err="1"/>
              <a:t>is</a:t>
            </a:r>
            <a:r>
              <a:rPr lang="it-IT" sz="2000" dirty="0"/>
              <a:t> </a:t>
            </a:r>
            <a:r>
              <a:rPr lang="it-IT" sz="2000" dirty="0" err="1"/>
              <a:t>really</a:t>
            </a:r>
            <a:r>
              <a:rPr lang="it-IT" sz="2000" dirty="0"/>
              <a:t> </a:t>
            </a:r>
            <a:r>
              <a:rPr lang="it-IT" sz="2000" dirty="0" err="1"/>
              <a:t>detrimental</a:t>
            </a:r>
            <a:r>
              <a:rPr lang="it-IT" sz="2000" dirty="0"/>
              <a:t> to the </a:t>
            </a:r>
            <a:r>
              <a:rPr lang="it-IT" sz="2000" dirty="0" err="1"/>
              <a:t>regret</a:t>
            </a:r>
            <a:r>
              <a:rPr lang="it-IT" sz="2000" dirty="0"/>
              <a:t>.</a:t>
            </a:r>
          </a:p>
        </p:txBody>
      </p:sp>
      <p:sp>
        <p:nvSpPr>
          <p:cNvPr id="2" name="Segnaposto numero diapositiva 1">
            <a:extLst>
              <a:ext uri="{FF2B5EF4-FFF2-40B4-BE49-F238E27FC236}">
                <a16:creationId xmlns:a16="http://schemas.microsoft.com/office/drawing/2014/main" id="{5E9B6606-65DC-3F8B-DF70-98289DE09AD6}"/>
              </a:ext>
            </a:extLst>
          </p:cNvPr>
          <p:cNvSpPr>
            <a:spLocks noGrp="1"/>
          </p:cNvSpPr>
          <p:nvPr>
            <p:ph type="sldNum" sz="quarter" idx="12"/>
          </p:nvPr>
        </p:nvSpPr>
        <p:spPr/>
        <p:txBody>
          <a:bodyPr/>
          <a:lstStyle/>
          <a:p>
            <a:fld id="{61C956A2-680A-48D7-A037-C726CE4ABA8D}" type="slidenum">
              <a:rPr lang="it-IT" smtClean="0"/>
              <a:t>71</a:t>
            </a:fld>
            <a:endParaRPr lang="it-IT"/>
          </a:p>
        </p:txBody>
      </p:sp>
      <p:sp>
        <p:nvSpPr>
          <p:cNvPr id="8" name="CasellaDiTesto 7">
            <a:extLst>
              <a:ext uri="{FF2B5EF4-FFF2-40B4-BE49-F238E27FC236}">
                <a16:creationId xmlns:a16="http://schemas.microsoft.com/office/drawing/2014/main" id="{10FFC1FC-2A30-B2C4-4715-C4EE671A84B4}"/>
              </a:ext>
            </a:extLst>
          </p:cNvPr>
          <p:cNvSpPr txBox="1"/>
          <p:nvPr/>
        </p:nvSpPr>
        <p:spPr>
          <a:xfrm>
            <a:off x="1173770" y="5973799"/>
            <a:ext cx="3805084" cy="369332"/>
          </a:xfrm>
          <a:prstGeom prst="rect">
            <a:avLst/>
          </a:prstGeom>
          <a:noFill/>
        </p:spPr>
        <p:txBody>
          <a:bodyPr wrap="square" rtlCol="0">
            <a:spAutoFit/>
          </a:bodyPr>
          <a:lstStyle/>
          <a:p>
            <a:pPr algn="ctr"/>
            <a:r>
              <a:rPr lang="it-IT" dirty="0">
                <a:latin typeface="Times New Roman" panose="02020603050405020304" pitchFamily="18" charset="0"/>
              </a:rPr>
              <a:t>Standard UCB+CUSUM Profit trends.</a:t>
            </a:r>
          </a:p>
        </p:txBody>
      </p:sp>
      <p:sp>
        <p:nvSpPr>
          <p:cNvPr id="9" name="CasellaDiTesto 8">
            <a:extLst>
              <a:ext uri="{FF2B5EF4-FFF2-40B4-BE49-F238E27FC236}">
                <a16:creationId xmlns:a16="http://schemas.microsoft.com/office/drawing/2014/main" id="{FA93D309-2D44-CAD2-6C08-C84B3AD3F170}"/>
              </a:ext>
            </a:extLst>
          </p:cNvPr>
          <p:cNvSpPr txBox="1"/>
          <p:nvPr/>
        </p:nvSpPr>
        <p:spPr>
          <a:xfrm>
            <a:off x="6713479" y="5937709"/>
            <a:ext cx="3805084" cy="369332"/>
          </a:xfrm>
          <a:prstGeom prst="rect">
            <a:avLst/>
          </a:prstGeom>
          <a:noFill/>
        </p:spPr>
        <p:txBody>
          <a:bodyPr wrap="square" rtlCol="0">
            <a:spAutoFit/>
          </a:bodyPr>
          <a:lstStyle/>
          <a:p>
            <a:pPr algn="ctr"/>
            <a:r>
              <a:rPr lang="it-IT" dirty="0">
                <a:latin typeface="Times New Roman" panose="02020603050405020304" pitchFamily="18" charset="0"/>
              </a:rPr>
              <a:t>Sliding Window UCB Profit trends.</a:t>
            </a:r>
          </a:p>
        </p:txBody>
      </p:sp>
      <p:pic>
        <p:nvPicPr>
          <p:cNvPr id="11" name="Immagine 10">
            <a:extLst>
              <a:ext uri="{FF2B5EF4-FFF2-40B4-BE49-F238E27FC236}">
                <a16:creationId xmlns:a16="http://schemas.microsoft.com/office/drawing/2014/main" id="{E1DACBFE-08D3-A279-4CBD-ABBF10B92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437" y="2858923"/>
            <a:ext cx="4153168" cy="3114876"/>
          </a:xfrm>
          <a:prstGeom prst="rect">
            <a:avLst/>
          </a:prstGeom>
        </p:spPr>
      </p:pic>
      <p:pic>
        <p:nvPicPr>
          <p:cNvPr id="12" name="Immagine 11">
            <a:extLst>
              <a:ext uri="{FF2B5EF4-FFF2-40B4-BE49-F238E27FC236}">
                <a16:creationId xmlns:a16="http://schemas.microsoft.com/office/drawing/2014/main" id="{B3580D34-6E9B-9CC8-E150-3E14B5D1A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28" y="2822833"/>
            <a:ext cx="4153168" cy="3114876"/>
          </a:xfrm>
          <a:prstGeom prst="rect">
            <a:avLst/>
          </a:prstGeom>
        </p:spPr>
      </p:pic>
    </p:spTree>
    <p:extLst>
      <p:ext uri="{BB962C8B-B14F-4D97-AF65-F5344CB8AC3E}">
        <p14:creationId xmlns:p14="http://schemas.microsoft.com/office/powerpoint/2010/main" val="2998987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9. </a:t>
            </a:r>
            <a:r>
              <a:rPr lang="it-IT" err="1">
                <a:solidFill>
                  <a:schemeClr val="accent1"/>
                </a:solidFill>
              </a:rPr>
              <a:t>Conclusions</a:t>
            </a:r>
            <a:endParaRPr lang="it-IT">
              <a:solidFill>
                <a:schemeClr val="accent1"/>
              </a:solidFill>
            </a:endParaRPr>
          </a:p>
        </p:txBody>
      </p:sp>
      <p:sp>
        <p:nvSpPr>
          <p:cNvPr id="2" name="Segnaposto numero diapositiva 1">
            <a:extLst>
              <a:ext uri="{FF2B5EF4-FFF2-40B4-BE49-F238E27FC236}">
                <a16:creationId xmlns:a16="http://schemas.microsoft.com/office/drawing/2014/main" id="{8A14066C-C264-433C-F192-C77FA85F1EF3}"/>
              </a:ext>
            </a:extLst>
          </p:cNvPr>
          <p:cNvSpPr>
            <a:spLocks noGrp="1"/>
          </p:cNvSpPr>
          <p:nvPr>
            <p:ph type="sldNum" sz="quarter" idx="12"/>
          </p:nvPr>
        </p:nvSpPr>
        <p:spPr/>
        <p:txBody>
          <a:bodyPr/>
          <a:lstStyle/>
          <a:p>
            <a:fld id="{61C956A2-680A-48D7-A037-C726CE4ABA8D}" type="slidenum">
              <a:rPr lang="it-IT" smtClean="0"/>
              <a:t>72</a:t>
            </a:fld>
            <a:endParaRPr lang="it-IT"/>
          </a:p>
        </p:txBody>
      </p:sp>
      <p:sp>
        <p:nvSpPr>
          <p:cNvPr id="3" name="CasellaDiTesto 2">
            <a:extLst>
              <a:ext uri="{FF2B5EF4-FFF2-40B4-BE49-F238E27FC236}">
                <a16:creationId xmlns:a16="http://schemas.microsoft.com/office/drawing/2014/main" id="{17CFE34F-6233-4C86-29B3-17AD964289FA}"/>
              </a:ext>
            </a:extLst>
          </p:cNvPr>
          <p:cNvSpPr txBox="1"/>
          <p:nvPr/>
        </p:nvSpPr>
        <p:spPr>
          <a:xfrm>
            <a:off x="838200" y="1690688"/>
            <a:ext cx="9822427" cy="4401205"/>
          </a:xfrm>
          <a:prstGeom prst="rect">
            <a:avLst/>
          </a:prstGeom>
          <a:noFill/>
        </p:spPr>
        <p:txBody>
          <a:bodyPr wrap="square" rtlCol="0">
            <a:spAutoFit/>
          </a:bodyPr>
          <a:lstStyle/>
          <a:p>
            <a:r>
              <a:rPr lang="it-IT" sz="2000" err="1">
                <a:latin typeface="Times New Roman" panose="02020603050405020304" pitchFamily="18" charset="0"/>
              </a:rPr>
              <a:t>It</a:t>
            </a:r>
            <a:r>
              <a:rPr lang="it-IT" sz="2000">
                <a:latin typeface="Times New Roman" panose="02020603050405020304" pitchFamily="18" charset="0"/>
              </a:rPr>
              <a:t> </a:t>
            </a:r>
            <a:r>
              <a:rPr lang="it-IT" sz="2000" err="1">
                <a:latin typeface="Times New Roman" panose="02020603050405020304" pitchFamily="18" charset="0"/>
              </a:rPr>
              <a:t>should</a:t>
            </a:r>
            <a:r>
              <a:rPr lang="it-IT" sz="2000">
                <a:latin typeface="Times New Roman" panose="02020603050405020304" pitchFamily="18" charset="0"/>
              </a:rPr>
              <a:t> be </a:t>
            </a:r>
            <a:r>
              <a:rPr lang="it-IT" sz="2000" err="1">
                <a:latin typeface="Times New Roman" panose="02020603050405020304" pitchFamily="18" charset="0"/>
              </a:rPr>
              <a:t>noted</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both</a:t>
            </a:r>
            <a:r>
              <a:rPr lang="it-IT" sz="2000">
                <a:latin typeface="Times New Roman" panose="02020603050405020304" pitchFamily="18" charset="0"/>
              </a:rPr>
              <a:t> sliding window and CUSUM </a:t>
            </a:r>
            <a:r>
              <a:rPr lang="it-IT" sz="2000" err="1">
                <a:latin typeface="Times New Roman" panose="02020603050405020304" pitchFamily="18" charset="0"/>
              </a:rPr>
              <a:t>require</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hyperparameter</a:t>
            </a:r>
            <a:r>
              <a:rPr lang="it-IT" sz="2000">
                <a:solidFill>
                  <a:srgbClr val="C00000"/>
                </a:solidFill>
                <a:latin typeface="Times New Roman" panose="02020603050405020304" pitchFamily="18" charset="0"/>
              </a:rPr>
              <a:t> </a:t>
            </a:r>
            <a:r>
              <a:rPr lang="it-IT" sz="2000">
                <a:solidFill>
                  <a:schemeClr val="accent1"/>
                </a:solidFill>
                <a:latin typeface="Times New Roman" panose="02020603050405020304" pitchFamily="18" charset="0"/>
              </a:rPr>
              <a:t>tuning</a:t>
            </a:r>
            <a:r>
              <a:rPr lang="it-IT" sz="2000">
                <a:solidFill>
                  <a:srgbClr val="C00000"/>
                </a:solidFill>
                <a:latin typeface="Times New Roman" panose="02020603050405020304" pitchFamily="18" charset="0"/>
              </a:rPr>
              <a:t> </a:t>
            </a:r>
            <a:r>
              <a:rPr lang="it-IT" sz="2000">
                <a:latin typeface="Times New Roman" panose="02020603050405020304" pitchFamily="18" charset="0"/>
              </a:rPr>
              <a:t>(window </a:t>
            </a:r>
            <a:r>
              <a:rPr lang="it-IT" sz="2000" err="1">
                <a:latin typeface="Times New Roman" panose="02020603050405020304" pitchFamily="18" charset="0"/>
              </a:rPr>
              <a:t>width</a:t>
            </a:r>
            <a:r>
              <a:rPr lang="it-IT" sz="2000">
                <a:latin typeface="Times New Roman" panose="02020603050405020304" pitchFamily="18" charset="0"/>
              </a:rPr>
              <a:t>, </a:t>
            </a:r>
            <a:r>
              <a:rPr lang="it-IT" sz="2000" err="1">
                <a:latin typeface="Times New Roman" panose="02020603050405020304" pitchFamily="18" charset="0"/>
              </a:rPr>
              <a:t>treshold</a:t>
            </a:r>
            <a:r>
              <a:rPr lang="it-IT" sz="2000">
                <a:latin typeface="Times New Roman" panose="02020603050405020304" pitchFamily="18" charset="0"/>
              </a:rPr>
              <a:t> for the </a:t>
            </a:r>
            <a:r>
              <a:rPr lang="it-IT" sz="2000" err="1">
                <a:latin typeface="Times New Roman" panose="02020603050405020304" pitchFamily="18" charset="0"/>
              </a:rPr>
              <a:t>change</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do </a:t>
            </a:r>
            <a:r>
              <a:rPr lang="it-IT" sz="2000" err="1">
                <a:latin typeface="Times New Roman" panose="02020603050405020304" pitchFamily="18" charset="0"/>
              </a:rPr>
              <a:t>not</a:t>
            </a:r>
            <a:r>
              <a:rPr lang="it-IT" sz="2000">
                <a:latin typeface="Times New Roman" panose="02020603050405020304" pitchFamily="18" charset="0"/>
              </a:rPr>
              <a:t> </a:t>
            </a:r>
            <a:r>
              <a:rPr lang="it-IT" sz="2000" err="1">
                <a:latin typeface="Times New Roman" panose="02020603050405020304" pitchFamily="18" charset="0"/>
              </a:rPr>
              <a:t>perform</a:t>
            </a:r>
            <a:r>
              <a:rPr lang="it-IT" sz="2000">
                <a:latin typeface="Times New Roman" panose="02020603050405020304" pitchFamily="18" charset="0"/>
              </a:rPr>
              <a:t> in </a:t>
            </a:r>
            <a:r>
              <a:rPr lang="it-IT" sz="2000" err="1">
                <a:latin typeface="Times New Roman" panose="02020603050405020304" pitchFamily="18" charset="0"/>
              </a:rPr>
              <a:t>our</a:t>
            </a:r>
            <a:r>
              <a:rPr lang="it-IT" sz="2000">
                <a:latin typeface="Times New Roman" panose="02020603050405020304" pitchFamily="18" charset="0"/>
              </a:rPr>
              <a:t> </a:t>
            </a:r>
            <a:r>
              <a:rPr lang="it-IT" sz="2000" err="1">
                <a:latin typeface="Times New Roman" panose="02020603050405020304" pitchFamily="18" charset="0"/>
              </a:rPr>
              <a:t>analysis</a:t>
            </a:r>
            <a:r>
              <a:rPr lang="it-IT" sz="2000">
                <a:latin typeface="Times New Roman" panose="02020603050405020304" pitchFamily="18" charset="0"/>
              </a:rPr>
              <a:t>.</a:t>
            </a:r>
          </a:p>
          <a:p>
            <a:endParaRPr lang="it-IT" sz="2000">
              <a:latin typeface="Times New Roman" panose="02020603050405020304" pitchFamily="18" charset="0"/>
            </a:endParaRPr>
          </a:p>
          <a:p>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indeed</a:t>
            </a:r>
            <a:r>
              <a:rPr lang="it-IT" sz="2000">
                <a:latin typeface="Times New Roman" panose="02020603050405020304" pitchFamily="18" charset="0"/>
              </a:rPr>
              <a:t> </a:t>
            </a:r>
            <a:r>
              <a:rPr lang="it-IT" sz="2000" err="1">
                <a:latin typeface="Times New Roman" panose="02020603050405020304" pitchFamily="18" charset="0"/>
              </a:rPr>
              <a:t>believe</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in a </a:t>
            </a:r>
            <a:r>
              <a:rPr lang="it-IT" sz="2000" err="1">
                <a:latin typeface="Times New Roman" panose="02020603050405020304" pitchFamily="18" charset="0"/>
              </a:rPr>
              <a:t>real</a:t>
            </a:r>
            <a:r>
              <a:rPr lang="it-IT" sz="2000">
                <a:latin typeface="Times New Roman" panose="02020603050405020304" pitchFamily="18" charset="0"/>
              </a:rPr>
              <a:t> world scenario, </a:t>
            </a:r>
            <a:r>
              <a:rPr lang="it-IT" sz="2000" err="1">
                <a:latin typeface="Times New Roman" panose="02020603050405020304" pitchFamily="18" charset="0"/>
              </a:rPr>
              <a:t>where</a:t>
            </a:r>
            <a:r>
              <a:rPr lang="it-IT" sz="2000">
                <a:latin typeface="Times New Roman" panose="02020603050405020304" pitchFamily="18" charset="0"/>
              </a:rPr>
              <a:t> the </a:t>
            </a:r>
            <a:r>
              <a:rPr lang="it-IT" sz="2000" err="1">
                <a:solidFill>
                  <a:schemeClr val="accent1"/>
                </a:solidFill>
                <a:latin typeface="Times New Roman" panose="02020603050405020304" pitchFamily="18" charset="0"/>
              </a:rPr>
              <a:t>regret</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minimization</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the </a:t>
            </a:r>
            <a:r>
              <a:rPr lang="it-IT" sz="2000" err="1">
                <a:latin typeface="Times New Roman" panose="02020603050405020304" pitchFamily="18" charset="0"/>
              </a:rPr>
              <a:t>final</a:t>
            </a:r>
            <a:r>
              <a:rPr lang="it-IT" sz="2000">
                <a:latin typeface="Times New Roman" panose="02020603050405020304" pitchFamily="18" charset="0"/>
              </a:rPr>
              <a:t> </a:t>
            </a:r>
            <a:r>
              <a:rPr lang="it-IT" sz="2000" err="1">
                <a:latin typeface="Times New Roman" panose="02020603050405020304" pitchFamily="18" charset="0"/>
              </a:rPr>
              <a:t>objective</a:t>
            </a:r>
            <a:r>
              <a:rPr lang="it-IT" sz="2000">
                <a:latin typeface="Times New Roman" panose="02020603050405020304" pitchFamily="18" charset="0"/>
              </a:rPr>
              <a:t>, </a:t>
            </a:r>
            <a:r>
              <a:rPr lang="it-IT" sz="2000" err="1">
                <a:latin typeface="Times New Roman" panose="02020603050405020304" pitchFamily="18" charset="0"/>
              </a:rPr>
              <a:t>it</a:t>
            </a:r>
            <a:r>
              <a:rPr lang="it-IT" sz="2000">
                <a:latin typeface="Times New Roman" panose="02020603050405020304" pitchFamily="18" charset="0"/>
              </a:rPr>
              <a:t> </a:t>
            </a:r>
            <a:r>
              <a:rPr lang="it-IT" sz="2000" err="1">
                <a:latin typeface="Times New Roman" panose="02020603050405020304" pitchFamily="18" charset="0"/>
              </a:rPr>
              <a:t>would</a:t>
            </a:r>
            <a:r>
              <a:rPr lang="it-IT" sz="2000">
                <a:latin typeface="Times New Roman" panose="02020603050405020304" pitchFamily="18" charset="0"/>
              </a:rPr>
              <a:t> be </a:t>
            </a:r>
            <a:r>
              <a:rPr lang="it-IT" sz="2000" err="1">
                <a:latin typeface="Times New Roman" panose="02020603050405020304" pitchFamily="18" charset="0"/>
              </a:rPr>
              <a:t>unfeasible</a:t>
            </a:r>
            <a:r>
              <a:rPr lang="it-IT" sz="2000">
                <a:latin typeface="Times New Roman" panose="02020603050405020304" pitchFamily="18" charset="0"/>
              </a:rPr>
              <a:t> to </a:t>
            </a:r>
            <a:r>
              <a:rPr lang="it-IT" sz="2000" err="1">
                <a:latin typeface="Times New Roman" panose="02020603050405020304" pitchFamily="18" charset="0"/>
              </a:rPr>
              <a:t>perform</a:t>
            </a:r>
            <a:r>
              <a:rPr lang="it-IT" sz="2000">
                <a:latin typeface="Times New Roman" panose="02020603050405020304" pitchFamily="18" charset="0"/>
              </a:rPr>
              <a:t> a </a:t>
            </a:r>
            <a:r>
              <a:rPr lang="it-IT" sz="2000" err="1">
                <a:latin typeface="Times New Roman" panose="02020603050405020304" pitchFamily="18" charset="0"/>
              </a:rPr>
              <a:t>grid</a:t>
            </a:r>
            <a:r>
              <a:rPr lang="it-IT" sz="2000">
                <a:latin typeface="Times New Roman" panose="02020603050405020304" pitchFamily="18" charset="0"/>
              </a:rPr>
              <a:t> </a:t>
            </a:r>
            <a:r>
              <a:rPr lang="it-IT" sz="2000" err="1">
                <a:latin typeface="Times New Roman" panose="02020603050405020304" pitchFamily="18" charset="0"/>
              </a:rPr>
              <a:t>search</a:t>
            </a:r>
            <a:r>
              <a:rPr lang="it-IT" sz="2000">
                <a:latin typeface="Times New Roman" panose="02020603050405020304" pitchFamily="18" charset="0"/>
              </a:rPr>
              <a:t> on </a:t>
            </a:r>
            <a:r>
              <a:rPr lang="it-IT" sz="2000" err="1">
                <a:latin typeface="Times New Roman" panose="02020603050405020304" pitchFamily="18" charset="0"/>
              </a:rPr>
              <a:t>which</a:t>
            </a:r>
            <a:r>
              <a:rPr lang="it-IT" sz="2000">
                <a:latin typeface="Times New Roman" panose="02020603050405020304" pitchFamily="18" charset="0"/>
              </a:rPr>
              <a:t> to </a:t>
            </a:r>
            <a:r>
              <a:rPr lang="it-IT" sz="2000" err="1">
                <a:latin typeface="Times New Roman" panose="02020603050405020304" pitchFamily="18" charset="0"/>
              </a:rPr>
              <a:t>tune</a:t>
            </a:r>
            <a:r>
              <a:rPr lang="it-IT" sz="2000">
                <a:latin typeface="Times New Roman" panose="02020603050405020304" pitchFamily="18" charset="0"/>
              </a:rPr>
              <a:t> </a:t>
            </a:r>
            <a:r>
              <a:rPr lang="it-IT" sz="2000" err="1">
                <a:latin typeface="Times New Roman" panose="02020603050405020304" pitchFamily="18" charset="0"/>
              </a:rPr>
              <a:t>such</a:t>
            </a:r>
            <a:r>
              <a:rPr lang="it-IT" sz="2000">
                <a:latin typeface="Times New Roman" panose="02020603050405020304" pitchFamily="18" charset="0"/>
              </a:rPr>
              <a:t> </a:t>
            </a:r>
            <a:r>
              <a:rPr lang="it-IT" sz="2000" err="1">
                <a:latin typeface="Times New Roman" panose="02020603050405020304" pitchFamily="18" charset="0"/>
              </a:rPr>
              <a:t>hyperparameters</a:t>
            </a:r>
            <a:r>
              <a:rPr lang="it-IT" sz="2000">
                <a:latin typeface="Times New Roman" panose="02020603050405020304" pitchFamily="18" charset="0"/>
              </a:rPr>
              <a:t>, and </a:t>
            </a:r>
            <a:r>
              <a:rPr lang="it-IT" sz="2000" err="1">
                <a:latin typeface="Times New Roman" panose="02020603050405020304" pitchFamily="18" charset="0"/>
              </a:rPr>
              <a:t>there</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no </a:t>
            </a:r>
            <a:r>
              <a:rPr lang="it-IT" sz="2000" err="1">
                <a:latin typeface="Times New Roman" panose="02020603050405020304" pitchFamily="18" charset="0"/>
              </a:rPr>
              <a:t>straightforward</a:t>
            </a:r>
            <a:r>
              <a:rPr lang="it-IT" sz="2000">
                <a:latin typeface="Times New Roman" panose="02020603050405020304" pitchFamily="18" charset="0"/>
              </a:rPr>
              <a:t> </a:t>
            </a:r>
            <a:r>
              <a:rPr lang="it-IT" sz="2000" err="1">
                <a:latin typeface="Times New Roman" panose="02020603050405020304" pitchFamily="18" charset="0"/>
              </a:rPr>
              <a:t>method</a:t>
            </a:r>
            <a:r>
              <a:rPr lang="it-IT" sz="2000">
                <a:latin typeface="Times New Roman" panose="02020603050405020304" pitchFamily="18" charset="0"/>
              </a:rPr>
              <a:t> (to the best of </a:t>
            </a:r>
            <a:r>
              <a:rPr lang="it-IT" sz="2000" err="1">
                <a:latin typeface="Times New Roman" panose="02020603050405020304" pitchFamily="18" charset="0"/>
              </a:rPr>
              <a:t>our</a:t>
            </a:r>
            <a:r>
              <a:rPr lang="it-IT" sz="2000">
                <a:latin typeface="Times New Roman" panose="02020603050405020304" pitchFamily="18" charset="0"/>
              </a:rPr>
              <a:t> knowledge) to </a:t>
            </a:r>
            <a:r>
              <a:rPr lang="it-IT" sz="2000" err="1">
                <a:latin typeface="Times New Roman" panose="02020603050405020304" pitchFamily="18" charset="0"/>
              </a:rPr>
              <a:t>tune</a:t>
            </a:r>
            <a:r>
              <a:rPr lang="it-IT" sz="2000">
                <a:latin typeface="Times New Roman" panose="02020603050405020304" pitchFamily="18" charset="0"/>
              </a:rPr>
              <a:t> </a:t>
            </a:r>
            <a:r>
              <a:rPr lang="it-IT" sz="2000" err="1">
                <a:latin typeface="Times New Roman" panose="02020603050405020304" pitchFamily="18" charset="0"/>
              </a:rPr>
              <a:t>them</a:t>
            </a:r>
            <a:r>
              <a:rPr lang="it-IT" sz="2000">
                <a:latin typeface="Times New Roman" panose="02020603050405020304" pitchFamily="18" charset="0"/>
              </a:rPr>
              <a:t> in an online fashion in a way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is</a:t>
            </a:r>
            <a:r>
              <a:rPr lang="it-IT" sz="2000">
                <a:latin typeface="Times New Roman" panose="02020603050405020304" pitchFamily="18" charset="0"/>
              </a:rPr>
              <a:t> </a:t>
            </a:r>
            <a:r>
              <a:rPr lang="it-IT" sz="2000" err="1">
                <a:latin typeface="Times New Roman" panose="02020603050405020304" pitchFamily="18" charset="0"/>
              </a:rPr>
              <a:t>both</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effective</a:t>
            </a:r>
            <a:r>
              <a:rPr lang="it-IT" sz="2000">
                <a:latin typeface="Times New Roman" panose="02020603050405020304" pitchFamily="18" charset="0"/>
              </a:rPr>
              <a:t> and </a:t>
            </a:r>
            <a:r>
              <a:rPr lang="it-IT" sz="2000" err="1">
                <a:solidFill>
                  <a:schemeClr val="accent1"/>
                </a:solidFill>
                <a:latin typeface="Times New Roman" panose="02020603050405020304" pitchFamily="18" charset="0"/>
              </a:rPr>
              <a:t>generalizable</a:t>
            </a:r>
            <a:r>
              <a:rPr lang="it-IT" sz="2000">
                <a:latin typeface="Times New Roman" panose="02020603050405020304" pitchFamily="18" charset="0"/>
              </a:rPr>
              <a:t>.</a:t>
            </a:r>
          </a:p>
          <a:p>
            <a:endParaRPr lang="it-IT" sz="2000">
              <a:latin typeface="Times New Roman" panose="02020603050405020304" pitchFamily="18" charset="0"/>
            </a:endParaRPr>
          </a:p>
          <a:p>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arbitrarily</a:t>
            </a:r>
            <a:r>
              <a:rPr lang="it-IT" sz="2000">
                <a:latin typeface="Times New Roman" panose="02020603050405020304" pitchFamily="18" charset="0"/>
              </a:rPr>
              <a:t> set </a:t>
            </a:r>
            <a:r>
              <a:rPr lang="it-IT" sz="2000" err="1">
                <a:latin typeface="Times New Roman" panose="02020603050405020304" pitchFamily="18" charset="0"/>
              </a:rPr>
              <a:t>them</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a:t>
            </a:r>
            <a:r>
              <a:rPr lang="it-IT" sz="2000" err="1">
                <a:latin typeface="Times New Roman" panose="02020603050405020304" pitchFamily="18" charset="0"/>
              </a:rPr>
              <a:t>values</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think</a:t>
            </a:r>
            <a:r>
              <a:rPr lang="it-IT" sz="2000">
                <a:latin typeface="Times New Roman" panose="02020603050405020304" pitchFamily="18" charset="0"/>
              </a:rPr>
              <a:t> are appropriate for the </a:t>
            </a:r>
            <a:r>
              <a:rPr lang="it-IT" sz="2000" err="1">
                <a:latin typeface="Times New Roman" panose="02020603050405020304" pitchFamily="18" charset="0"/>
              </a:rPr>
              <a:t>problem</a:t>
            </a:r>
            <a:r>
              <a:rPr lang="it-IT" sz="2000">
                <a:latin typeface="Times New Roman" panose="02020603050405020304" pitchFamily="18" charset="0"/>
              </a:rPr>
              <a:t> </a:t>
            </a:r>
            <a:r>
              <a:rPr lang="it-IT" sz="2000" err="1">
                <a:latin typeface="Times New Roman" panose="02020603050405020304" pitchFamily="18" charset="0"/>
              </a:rPr>
              <a:t>at</a:t>
            </a:r>
            <a:r>
              <a:rPr lang="it-IT" sz="2000">
                <a:latin typeface="Times New Roman" panose="02020603050405020304" pitchFamily="18" charset="0"/>
              </a:rPr>
              <a:t> hand, and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aknowledge</a:t>
            </a:r>
            <a:r>
              <a:rPr lang="it-IT" sz="2000">
                <a:latin typeface="Times New Roman" panose="02020603050405020304" pitchFamily="18" charset="0"/>
              </a:rPr>
              <a:t> the </a:t>
            </a:r>
            <a:r>
              <a:rPr lang="it-IT" sz="2000" err="1">
                <a:latin typeface="Times New Roman" panose="02020603050405020304" pitchFamily="18" charset="0"/>
              </a:rPr>
              <a:t>fact</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our</a:t>
            </a:r>
            <a:r>
              <a:rPr lang="it-IT" sz="2000">
                <a:latin typeface="Times New Roman" panose="02020603050405020304" pitchFamily="18" charset="0"/>
              </a:rPr>
              <a:t> </a:t>
            </a:r>
            <a:r>
              <a:rPr lang="it-IT" sz="2000" err="1">
                <a:latin typeface="Times New Roman" panose="02020603050405020304" pitchFamily="18" charset="0"/>
              </a:rPr>
              <a:t>lack</a:t>
            </a:r>
            <a:r>
              <a:rPr lang="it-IT" sz="2000">
                <a:latin typeface="Times New Roman" panose="02020603050405020304" pitchFamily="18" charset="0"/>
              </a:rPr>
              <a:t> of </a:t>
            </a:r>
            <a:r>
              <a:rPr lang="it-IT" sz="2000" err="1">
                <a:latin typeface="Times New Roman" panose="02020603050405020304" pitchFamily="18" charset="0"/>
              </a:rPr>
              <a:t>experience</a:t>
            </a:r>
            <a:r>
              <a:rPr lang="it-IT" sz="2000">
                <a:latin typeface="Times New Roman" panose="02020603050405020304" pitchFamily="18" charset="0"/>
              </a:rPr>
              <a:t> in </a:t>
            </a:r>
            <a:r>
              <a:rPr lang="it-IT" sz="2000" err="1">
                <a:latin typeface="Times New Roman" panose="02020603050405020304" pitchFamily="18" charset="0"/>
              </a:rPr>
              <a:t>what</a:t>
            </a:r>
            <a:r>
              <a:rPr lang="it-IT" sz="2000">
                <a:latin typeface="Times New Roman" panose="02020603050405020304" pitchFamily="18" charset="0"/>
              </a:rPr>
              <a:t> </a:t>
            </a:r>
            <a:r>
              <a:rPr lang="it-IT" sz="2000" err="1">
                <a:latin typeface="Times New Roman" panose="02020603050405020304" pitchFamily="18" charset="0"/>
              </a:rPr>
              <a:t>could</a:t>
            </a:r>
            <a:r>
              <a:rPr lang="it-IT" sz="2000">
                <a:latin typeface="Times New Roman" panose="02020603050405020304" pitchFamily="18" charset="0"/>
              </a:rPr>
              <a:t> be </a:t>
            </a:r>
            <a:r>
              <a:rPr lang="it-IT" sz="2000" err="1">
                <a:latin typeface="Times New Roman" panose="02020603050405020304" pitchFamily="18" charset="0"/>
              </a:rPr>
              <a:t>actually</a:t>
            </a:r>
            <a:r>
              <a:rPr lang="it-IT" sz="2000">
                <a:latin typeface="Times New Roman" panose="02020603050405020304" pitchFamily="18" charset="0"/>
              </a:rPr>
              <a:t> </a:t>
            </a:r>
            <a:r>
              <a:rPr lang="it-IT" sz="2000" err="1">
                <a:latin typeface="Times New Roman" panose="02020603050405020304" pitchFamily="18" charset="0"/>
              </a:rPr>
              <a:t>sensible</a:t>
            </a:r>
            <a:r>
              <a:rPr lang="it-IT" sz="2000">
                <a:latin typeface="Times New Roman" panose="02020603050405020304" pitchFamily="18" charset="0"/>
              </a:rPr>
              <a:t> </a:t>
            </a:r>
            <a:r>
              <a:rPr lang="it-IT" sz="2000" err="1">
                <a:latin typeface="Times New Roman" panose="02020603050405020304" pitchFamily="18" charset="0"/>
              </a:rPr>
              <a:t>choiches</a:t>
            </a:r>
            <a:r>
              <a:rPr lang="it-IT" sz="2000">
                <a:latin typeface="Times New Roman" panose="02020603050405020304" pitchFamily="18" charset="0"/>
              </a:rPr>
              <a:t> </a:t>
            </a:r>
            <a:r>
              <a:rPr lang="it-IT" sz="2000" err="1">
                <a:latin typeface="Times New Roman" panose="02020603050405020304" pitchFamily="18" charset="0"/>
              </a:rPr>
              <a:t>may</a:t>
            </a:r>
            <a:r>
              <a:rPr lang="it-IT" sz="2000">
                <a:latin typeface="Times New Roman" panose="02020603050405020304" pitchFamily="18" charset="0"/>
              </a:rPr>
              <a:t> </a:t>
            </a:r>
            <a:r>
              <a:rPr lang="it-IT" sz="2000" err="1">
                <a:latin typeface="Times New Roman" panose="02020603050405020304" pitchFamily="18" charset="0"/>
              </a:rPr>
              <a:t>have</a:t>
            </a:r>
            <a:r>
              <a:rPr lang="it-IT" sz="2000">
                <a:latin typeface="Times New Roman" panose="02020603050405020304" pitchFamily="18" charset="0"/>
              </a:rPr>
              <a:t> </a:t>
            </a:r>
            <a:r>
              <a:rPr lang="it-IT" sz="2000" err="1">
                <a:latin typeface="Times New Roman" panose="02020603050405020304" pitchFamily="18" charset="0"/>
              </a:rPr>
              <a:t>significantly</a:t>
            </a:r>
            <a:r>
              <a:rPr lang="it-IT" sz="2000">
                <a:latin typeface="Times New Roman" panose="02020603050405020304" pitchFamily="18" charset="0"/>
              </a:rPr>
              <a:t> </a:t>
            </a:r>
            <a:r>
              <a:rPr lang="it-IT" sz="2000" err="1">
                <a:latin typeface="Times New Roman" panose="02020603050405020304" pitchFamily="18" charset="0"/>
              </a:rPr>
              <a:t>skewed</a:t>
            </a:r>
            <a:r>
              <a:rPr lang="it-IT" sz="2000">
                <a:latin typeface="Times New Roman" panose="02020603050405020304" pitchFamily="18" charset="0"/>
              </a:rPr>
              <a:t> </a:t>
            </a:r>
            <a:r>
              <a:rPr lang="it-IT" sz="2000" err="1">
                <a:latin typeface="Times New Roman" panose="02020603050405020304" pitchFamily="18" charset="0"/>
              </a:rPr>
              <a:t>our</a:t>
            </a:r>
            <a:r>
              <a:rPr lang="it-IT" sz="2000">
                <a:latin typeface="Times New Roman" panose="02020603050405020304" pitchFamily="18" charset="0"/>
              </a:rPr>
              <a:t> </a:t>
            </a:r>
            <a:r>
              <a:rPr lang="it-IT" sz="2000" err="1">
                <a:latin typeface="Times New Roman" panose="02020603050405020304" pitchFamily="18" charset="0"/>
              </a:rPr>
              <a:t>findings</a:t>
            </a:r>
            <a:r>
              <a:rPr lang="it-IT" sz="2000">
                <a:latin typeface="Times New Roman" panose="02020603050405020304" pitchFamily="18" charset="0"/>
              </a:rPr>
              <a:t>.</a:t>
            </a:r>
          </a:p>
          <a:p>
            <a:endParaRPr lang="it-IT" sz="2000">
              <a:latin typeface="Times New Roman" panose="02020603050405020304" pitchFamily="18" charset="0"/>
            </a:endParaRPr>
          </a:p>
          <a:p>
            <a:r>
              <a:rPr lang="it-IT" sz="2000" err="1">
                <a:latin typeface="Times New Roman" panose="02020603050405020304" pitchFamily="18" charset="0"/>
              </a:rPr>
              <a:t>Nevertheless</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draw</a:t>
            </a:r>
            <a:r>
              <a:rPr lang="it-IT" sz="2000">
                <a:latin typeface="Times New Roman" panose="02020603050405020304" pitchFamily="18" charset="0"/>
              </a:rPr>
              <a:t> </a:t>
            </a:r>
            <a:r>
              <a:rPr lang="it-IT" sz="2000" err="1">
                <a:latin typeface="Times New Roman" panose="02020603050405020304" pitchFamily="18" charset="0"/>
              </a:rPr>
              <a:t>our</a:t>
            </a:r>
            <a:r>
              <a:rPr lang="it-IT" sz="2000">
                <a:latin typeface="Times New Roman" panose="02020603050405020304" pitchFamily="18" charset="0"/>
              </a:rPr>
              <a:t> </a:t>
            </a:r>
            <a:r>
              <a:rPr lang="it-IT" sz="2000" err="1">
                <a:latin typeface="Times New Roman" panose="02020603050405020304" pitchFamily="18" charset="0"/>
              </a:rPr>
              <a:t>conclusions</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a:t>
            </a:r>
            <a:r>
              <a:rPr lang="it-IT" sz="2000" err="1">
                <a:latin typeface="Times New Roman" panose="02020603050405020304" pitchFamily="18" charset="0"/>
              </a:rPr>
              <a:t>these</a:t>
            </a:r>
            <a:r>
              <a:rPr lang="it-IT" sz="2000">
                <a:latin typeface="Times New Roman" panose="02020603050405020304" pitchFamily="18" charset="0"/>
              </a:rPr>
              <a:t> </a:t>
            </a:r>
            <a:r>
              <a:rPr lang="it-IT" sz="2000" err="1">
                <a:latin typeface="Times New Roman" panose="02020603050405020304" pitchFamily="18" charset="0"/>
              </a:rPr>
              <a:t>issues</a:t>
            </a:r>
            <a:r>
              <a:rPr lang="it-IT" sz="2000">
                <a:latin typeface="Times New Roman" panose="02020603050405020304" pitchFamily="18" charset="0"/>
              </a:rPr>
              <a:t> are </a:t>
            </a:r>
            <a:r>
              <a:rPr lang="it-IT" sz="2000" err="1">
                <a:solidFill>
                  <a:schemeClr val="accent1"/>
                </a:solidFill>
                <a:latin typeface="Times New Roman" panose="02020603050405020304" pitchFamily="18" charset="0"/>
              </a:rPr>
              <a:t>intrinsic</a:t>
            </a:r>
            <a:r>
              <a:rPr lang="it-IT" sz="2000">
                <a:latin typeface="Times New Roman" panose="02020603050405020304" pitchFamily="18" charset="0"/>
              </a:rPr>
              <a:t> to the </a:t>
            </a:r>
            <a:r>
              <a:rPr lang="it-IT" sz="2000" err="1">
                <a:latin typeface="Times New Roman" panose="02020603050405020304" pitchFamily="18" charset="0"/>
              </a:rPr>
              <a:t>methods</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use, and so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believe</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their</a:t>
            </a:r>
            <a:r>
              <a:rPr lang="it-IT" sz="2000">
                <a:latin typeface="Times New Roman" panose="02020603050405020304" pitchFamily="18" charset="0"/>
              </a:rPr>
              <a:t> impact </a:t>
            </a:r>
            <a:r>
              <a:rPr lang="it-IT" sz="2000" err="1">
                <a:latin typeface="Times New Roman" panose="02020603050405020304" pitchFamily="18" charset="0"/>
              </a:rPr>
              <a:t>should</a:t>
            </a:r>
            <a:r>
              <a:rPr lang="it-IT" sz="2000">
                <a:latin typeface="Times New Roman" panose="02020603050405020304" pitchFamily="18" charset="0"/>
              </a:rPr>
              <a:t> be </a:t>
            </a:r>
            <a:r>
              <a:rPr lang="it-IT" sz="2000" err="1">
                <a:latin typeface="Times New Roman" panose="02020603050405020304" pitchFamily="18" charset="0"/>
              </a:rPr>
              <a:t>included</a:t>
            </a:r>
            <a:r>
              <a:rPr lang="it-IT" sz="2000">
                <a:latin typeface="Times New Roman" panose="02020603050405020304" pitchFamily="18" charset="0"/>
              </a:rPr>
              <a:t> and </a:t>
            </a:r>
            <a:r>
              <a:rPr lang="it-IT" sz="2000" err="1">
                <a:latin typeface="Times New Roman" panose="02020603050405020304" pitchFamily="18" charset="0"/>
              </a:rPr>
              <a:t>does</a:t>
            </a:r>
            <a:r>
              <a:rPr lang="it-IT" sz="2000">
                <a:latin typeface="Times New Roman" panose="02020603050405020304" pitchFamily="18" charset="0"/>
              </a:rPr>
              <a:t> </a:t>
            </a:r>
            <a:r>
              <a:rPr lang="it-IT" sz="2000" err="1">
                <a:latin typeface="Times New Roman" panose="02020603050405020304" pitchFamily="18" charset="0"/>
              </a:rPr>
              <a:t>not</a:t>
            </a:r>
            <a:r>
              <a:rPr lang="it-IT" sz="2000">
                <a:latin typeface="Times New Roman" panose="02020603050405020304" pitchFamily="18" charset="0"/>
              </a:rPr>
              <a:t> </a:t>
            </a:r>
            <a:r>
              <a:rPr lang="it-IT" sz="2000" err="1">
                <a:latin typeface="Times New Roman" panose="02020603050405020304" pitchFamily="18" charset="0"/>
              </a:rPr>
              <a:t>bias</a:t>
            </a:r>
            <a:r>
              <a:rPr lang="it-IT" sz="2000">
                <a:latin typeface="Times New Roman" panose="02020603050405020304" pitchFamily="18" charset="0"/>
              </a:rPr>
              <a:t> </a:t>
            </a:r>
            <a:r>
              <a:rPr lang="it-IT" sz="2000" err="1">
                <a:latin typeface="Times New Roman" panose="02020603050405020304" pitchFamily="18" charset="0"/>
              </a:rPr>
              <a:t>our</a:t>
            </a:r>
            <a:r>
              <a:rPr lang="it-IT" sz="2000">
                <a:latin typeface="Times New Roman" panose="02020603050405020304" pitchFamily="18" charset="0"/>
              </a:rPr>
              <a:t> </a:t>
            </a:r>
            <a:r>
              <a:rPr lang="it-IT" sz="2000" err="1">
                <a:latin typeface="Times New Roman" panose="02020603050405020304" pitchFamily="18" charset="0"/>
              </a:rPr>
              <a:t>findings</a:t>
            </a:r>
            <a:r>
              <a:rPr lang="it-IT" sz="2000">
                <a:latin typeface="Times New Roman" panose="02020603050405020304" pitchFamily="18" charset="0"/>
              </a:rPr>
              <a:t>.</a:t>
            </a:r>
          </a:p>
        </p:txBody>
      </p:sp>
    </p:spTree>
    <p:extLst>
      <p:ext uri="{BB962C8B-B14F-4D97-AF65-F5344CB8AC3E}">
        <p14:creationId xmlns:p14="http://schemas.microsoft.com/office/powerpoint/2010/main" val="1883079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46E62D-DDFB-2D8D-6087-BAD9D9515890}"/>
              </a:ext>
            </a:extLst>
          </p:cNvPr>
          <p:cNvSpPr>
            <a:spLocks noGrp="1"/>
          </p:cNvSpPr>
          <p:nvPr>
            <p:ph type="title"/>
          </p:nvPr>
        </p:nvSpPr>
        <p:spPr>
          <a:xfrm>
            <a:off x="838200" y="2528805"/>
            <a:ext cx="10515600" cy="1800389"/>
          </a:xfrm>
        </p:spPr>
        <p:txBody>
          <a:bodyPr>
            <a:normAutofit/>
          </a:bodyPr>
          <a:lstStyle/>
          <a:p>
            <a:pPr algn="ctr"/>
            <a:r>
              <a:rPr lang="it-IT">
                <a:ea typeface="Calibri Light"/>
                <a:cs typeface="Times New Roman" panose="02020603050405020304" pitchFamily="18" charset="0"/>
              </a:rPr>
              <a:t>10. </a:t>
            </a:r>
            <a:r>
              <a:rPr lang="it-IT" err="1">
                <a:solidFill>
                  <a:schemeClr val="accent1"/>
                </a:solidFill>
                <a:ea typeface="Calibri Light"/>
                <a:cs typeface="Times New Roman" panose="02020603050405020304" pitchFamily="18" charset="0"/>
              </a:rPr>
              <a:t>Context</a:t>
            </a:r>
            <a:r>
              <a:rPr lang="it-IT">
                <a:solidFill>
                  <a:schemeClr val="accent1"/>
                </a:solidFill>
                <a:ea typeface="Calibri Light"/>
                <a:cs typeface="Times New Roman" panose="02020603050405020304" pitchFamily="18" charset="0"/>
              </a:rPr>
              <a:t> Generation</a:t>
            </a:r>
            <a:br>
              <a:rPr lang="it-IT">
                <a:solidFill>
                  <a:schemeClr val="accent1"/>
                </a:solidFill>
              </a:rPr>
            </a:br>
            <a:endParaRPr lang="it-IT" sz="2200">
              <a:solidFill>
                <a:schemeClr val="accent1"/>
              </a:solidFill>
              <a:ea typeface="Calibri Light"/>
              <a:cs typeface="Times New Roman" panose="02020603050405020304" pitchFamily="18" charset="0"/>
            </a:endParaRPr>
          </a:p>
        </p:txBody>
      </p:sp>
      <p:sp>
        <p:nvSpPr>
          <p:cNvPr id="3" name="Segnaposto numero diapositiva 2">
            <a:extLst>
              <a:ext uri="{FF2B5EF4-FFF2-40B4-BE49-F238E27FC236}">
                <a16:creationId xmlns:a16="http://schemas.microsoft.com/office/drawing/2014/main" id="{CB4062AA-B677-D14A-F801-322804053E3D}"/>
              </a:ext>
            </a:extLst>
          </p:cNvPr>
          <p:cNvSpPr>
            <a:spLocks noGrp="1"/>
          </p:cNvSpPr>
          <p:nvPr>
            <p:ph type="sldNum" sz="quarter" idx="12"/>
          </p:nvPr>
        </p:nvSpPr>
        <p:spPr/>
        <p:txBody>
          <a:bodyPr/>
          <a:lstStyle/>
          <a:p>
            <a:fld id="{61C956A2-680A-48D7-A037-C726CE4ABA8D}" type="slidenum">
              <a:rPr lang="it-IT" smtClean="0"/>
              <a:t>73</a:t>
            </a:fld>
            <a:endParaRPr lang="it-IT"/>
          </a:p>
        </p:txBody>
      </p:sp>
    </p:spTree>
    <p:extLst>
      <p:ext uri="{BB962C8B-B14F-4D97-AF65-F5344CB8AC3E}">
        <p14:creationId xmlns:p14="http://schemas.microsoft.com/office/powerpoint/2010/main" val="6467558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10. </a:t>
            </a:r>
            <a:r>
              <a:rPr lang="it-IT" sz="4400" err="1">
                <a:solidFill>
                  <a:schemeClr val="accent1"/>
                </a:solidFill>
              </a:rPr>
              <a:t>Introduction</a:t>
            </a:r>
            <a:endParaRPr lang="it-IT">
              <a:solidFill>
                <a:schemeClr val="accent1"/>
              </a:solidFill>
            </a:endParaRPr>
          </a:p>
        </p:txBody>
      </p:sp>
      <p:sp>
        <p:nvSpPr>
          <p:cNvPr id="2" name="Segnaposto numero diapositiva 1">
            <a:extLst>
              <a:ext uri="{FF2B5EF4-FFF2-40B4-BE49-F238E27FC236}">
                <a16:creationId xmlns:a16="http://schemas.microsoft.com/office/drawing/2014/main" id="{06D2863B-B375-7032-12ED-2C6F5D067543}"/>
              </a:ext>
            </a:extLst>
          </p:cNvPr>
          <p:cNvSpPr>
            <a:spLocks noGrp="1"/>
          </p:cNvSpPr>
          <p:nvPr>
            <p:ph type="sldNum" sz="quarter" idx="12"/>
          </p:nvPr>
        </p:nvSpPr>
        <p:spPr/>
        <p:txBody>
          <a:bodyPr/>
          <a:lstStyle/>
          <a:p>
            <a:fld id="{61C956A2-680A-48D7-A037-C726CE4ABA8D}" type="slidenum">
              <a:rPr lang="it-IT" smtClean="0"/>
              <a:t>74</a:t>
            </a:fld>
            <a:endParaRPr lang="it-IT"/>
          </a:p>
        </p:txBody>
      </p:sp>
      <p:sp>
        <p:nvSpPr>
          <p:cNvPr id="6" name="CasellaDiTesto 5">
            <a:extLst>
              <a:ext uri="{FF2B5EF4-FFF2-40B4-BE49-F238E27FC236}">
                <a16:creationId xmlns:a16="http://schemas.microsoft.com/office/drawing/2014/main" id="{E6652905-5CBD-5E6D-57AC-37083845D382}"/>
              </a:ext>
            </a:extLst>
          </p:cNvPr>
          <p:cNvSpPr txBox="1"/>
          <p:nvPr/>
        </p:nvSpPr>
        <p:spPr>
          <a:xfrm>
            <a:off x="838200" y="1573228"/>
            <a:ext cx="10515599" cy="4862870"/>
          </a:xfrm>
          <a:prstGeom prst="rect">
            <a:avLst/>
          </a:prstGeom>
          <a:noFill/>
        </p:spPr>
        <p:txBody>
          <a:bodyPr wrap="square" rtlCol="0">
            <a:spAutoFit/>
          </a:bodyPr>
          <a:lstStyle/>
          <a:p>
            <a:pPr>
              <a:spcAft>
                <a:spcPts val="1200"/>
              </a:spcAft>
            </a:pPr>
            <a:r>
              <a:rPr lang="it-IT" sz="2000" dirty="0">
                <a:latin typeface="Times New Roman" panose="02020603050405020304" pitchFamily="18" charset="0"/>
              </a:rPr>
              <a:t>Up to </a:t>
            </a:r>
            <a:r>
              <a:rPr lang="it-IT" sz="2000" dirty="0" err="1">
                <a:latin typeface="Times New Roman" panose="02020603050405020304" pitchFamily="18" charset="0"/>
              </a:rPr>
              <a:t>this</a:t>
            </a:r>
            <a:r>
              <a:rPr lang="it-IT" sz="2000" dirty="0">
                <a:latin typeface="Times New Roman" panose="02020603050405020304" pitchFamily="18" charset="0"/>
              </a:rPr>
              <a:t> point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have</a:t>
            </a:r>
            <a:r>
              <a:rPr lang="it-IT" sz="2000" dirty="0">
                <a:latin typeface="Times New Roman" panose="02020603050405020304" pitchFamily="18" charset="0"/>
              </a:rPr>
              <a:t> </a:t>
            </a:r>
            <a:r>
              <a:rPr lang="it-IT" sz="2000" dirty="0" err="1">
                <a:latin typeface="Times New Roman" panose="02020603050405020304" pitchFamily="18" charset="0"/>
              </a:rPr>
              <a:t>tried</a:t>
            </a:r>
            <a:r>
              <a:rPr lang="it-IT" sz="2000" dirty="0">
                <a:latin typeface="Times New Roman" panose="02020603050405020304" pitchFamily="18" charset="0"/>
              </a:rPr>
              <a:t> to </a:t>
            </a:r>
            <a:r>
              <a:rPr lang="it-IT" sz="2000" dirty="0" err="1">
                <a:latin typeface="Times New Roman" panose="02020603050405020304" pitchFamily="18" charset="0"/>
              </a:rPr>
              <a:t>find</a:t>
            </a:r>
            <a:r>
              <a:rPr lang="it-IT" sz="2000" dirty="0">
                <a:latin typeface="Times New Roman" panose="02020603050405020304" pitchFamily="18" charset="0"/>
              </a:rPr>
              <a:t> the best pricing strategy </a:t>
            </a:r>
            <a:r>
              <a:rPr lang="it-IT" sz="2000" dirty="0" err="1">
                <a:latin typeface="Times New Roman" panose="02020603050405020304" pitchFamily="18" charset="0"/>
              </a:rPr>
              <a:t>across</a:t>
            </a:r>
            <a:r>
              <a:rPr lang="it-IT" sz="2000" dirty="0">
                <a:latin typeface="Times New Roman" panose="02020603050405020304" pitchFamily="18" charset="0"/>
              </a:rPr>
              <a:t> </a:t>
            </a:r>
            <a:r>
              <a:rPr lang="it-IT" sz="2000" dirty="0" err="1">
                <a:latin typeface="Times New Roman" panose="02020603050405020304" pitchFamily="18" charset="0"/>
              </a:rPr>
              <a:t>all</a:t>
            </a:r>
            <a:r>
              <a:rPr lang="it-IT" sz="2000" dirty="0">
                <a:latin typeface="Times New Roman" panose="02020603050405020304" pitchFamily="18" charset="0"/>
              </a:rPr>
              <a:t> users, </a:t>
            </a:r>
            <a:r>
              <a:rPr lang="it-IT" sz="2000" dirty="0" err="1">
                <a:latin typeface="Times New Roman" panose="02020603050405020304" pitchFamily="18" charset="0"/>
              </a:rPr>
              <a:t>without</a:t>
            </a:r>
            <a:r>
              <a:rPr lang="it-IT" sz="2000" dirty="0">
                <a:latin typeface="Times New Roman" panose="02020603050405020304" pitchFamily="18" charset="0"/>
              </a:rPr>
              <a:t> </a:t>
            </a:r>
            <a:r>
              <a:rPr lang="it-IT" sz="2000" dirty="0" err="1">
                <a:latin typeface="Times New Roman" panose="02020603050405020304" pitchFamily="18" charset="0"/>
              </a:rPr>
              <a:t>exploiting</a:t>
            </a:r>
            <a:r>
              <a:rPr lang="it-IT" sz="2000" dirty="0">
                <a:latin typeface="Times New Roman" panose="02020603050405020304" pitchFamily="18" charset="0"/>
              </a:rPr>
              <a:t> the </a:t>
            </a:r>
            <a:r>
              <a:rPr lang="it-IT" sz="2000" dirty="0" err="1">
                <a:latin typeface="Times New Roman" panose="02020603050405020304" pitchFamily="18" charset="0"/>
              </a:rPr>
              <a:t>informations</a:t>
            </a:r>
            <a:r>
              <a:rPr lang="it-IT" sz="2000" dirty="0">
                <a:latin typeface="Times New Roman" panose="02020603050405020304" pitchFamily="18" charset="0"/>
              </a:rPr>
              <a:t> on the </a:t>
            </a:r>
            <a:r>
              <a:rPr lang="it-IT" sz="2000" dirty="0" err="1">
                <a:latin typeface="Times New Roman" panose="02020603050405020304" pitchFamily="18" charset="0"/>
              </a:rPr>
              <a:t>costumers</a:t>
            </a:r>
            <a:r>
              <a:rPr lang="it-IT" sz="2000" dirty="0">
                <a:latin typeface="Times New Roman" panose="02020603050405020304" pitchFamily="18" charset="0"/>
              </a:rPr>
              <a:t>.</a:t>
            </a:r>
          </a:p>
          <a:p>
            <a:pPr>
              <a:spcAft>
                <a:spcPts val="1200"/>
              </a:spcAft>
            </a:pP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now</a:t>
            </a:r>
            <a:r>
              <a:rPr lang="it-IT" sz="2000" dirty="0">
                <a:latin typeface="Times New Roman" panose="02020603050405020304" pitchFamily="18" charset="0"/>
              </a:rPr>
              <a:t> exploit </a:t>
            </a:r>
            <a:r>
              <a:rPr lang="it-IT" sz="2000" dirty="0" err="1">
                <a:latin typeface="Times New Roman" panose="02020603050405020304" pitchFamily="18" charset="0"/>
              </a:rPr>
              <a:t>such</a:t>
            </a:r>
            <a:r>
              <a:rPr lang="it-IT" sz="2000" dirty="0">
                <a:latin typeface="Times New Roman" panose="02020603050405020304" pitchFamily="18" charset="0"/>
              </a:rPr>
              <a:t> information to build </a:t>
            </a:r>
            <a:r>
              <a:rPr lang="it-IT" sz="2000" dirty="0">
                <a:solidFill>
                  <a:schemeClr val="accent1"/>
                </a:solidFill>
                <a:latin typeface="Times New Roman" panose="02020603050405020304" pitchFamily="18" charset="0"/>
              </a:rPr>
              <a:t>ad-hoc pricing strategies </a:t>
            </a:r>
            <a:r>
              <a:rPr lang="it-IT" sz="2000" dirty="0">
                <a:latin typeface="Times New Roman" panose="02020603050405020304" pitchFamily="18" charset="0"/>
              </a:rPr>
              <a:t>for the </a:t>
            </a:r>
            <a:r>
              <a:rPr lang="it-IT" sz="2000" dirty="0" err="1">
                <a:latin typeface="Times New Roman" panose="02020603050405020304" pitchFamily="18" charset="0"/>
              </a:rPr>
              <a:t>different</a:t>
            </a:r>
            <a:r>
              <a:rPr lang="it-IT" sz="2000" dirty="0">
                <a:latin typeface="Times New Roman" panose="02020603050405020304" pitchFamily="18" charset="0"/>
              </a:rPr>
              <a:t> </a:t>
            </a:r>
            <a:r>
              <a:rPr lang="it-IT" sz="2000" dirty="0" err="1">
                <a:latin typeface="Times New Roman" panose="02020603050405020304" pitchFamily="18" charset="0"/>
              </a:rPr>
              <a:t>types</a:t>
            </a:r>
            <a:r>
              <a:rPr lang="it-IT" sz="2000" dirty="0">
                <a:latin typeface="Times New Roman" panose="02020603050405020304" pitchFamily="18" charset="0"/>
              </a:rPr>
              <a:t> of users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propose </a:t>
            </a:r>
            <a:r>
              <a:rPr lang="it-IT" sz="2000" dirty="0" err="1">
                <a:latin typeface="Times New Roman" panose="02020603050405020304" pitchFamily="18" charset="0"/>
              </a:rPr>
              <a:t>our</a:t>
            </a:r>
            <a:r>
              <a:rPr lang="it-IT" sz="2000" dirty="0">
                <a:latin typeface="Times New Roman" panose="02020603050405020304" pitchFamily="18" charset="0"/>
              </a:rPr>
              <a:t> services to. </a:t>
            </a:r>
            <a:r>
              <a:rPr lang="it-IT" sz="2000" dirty="0" err="1">
                <a:latin typeface="Times New Roman" panose="02020603050405020304" pitchFamily="18" charset="0"/>
              </a:rPr>
              <a:t>We</a:t>
            </a:r>
            <a:r>
              <a:rPr lang="it-IT" sz="2000" dirty="0">
                <a:latin typeface="Times New Roman" panose="02020603050405020304" pitchFamily="18" charset="0"/>
              </a:rPr>
              <a:t> do so by </a:t>
            </a:r>
            <a:r>
              <a:rPr lang="it-IT" sz="2000" dirty="0" err="1">
                <a:solidFill>
                  <a:schemeClr val="accent1"/>
                </a:solidFill>
                <a:latin typeface="Times New Roman" panose="02020603050405020304" pitchFamily="18" charset="0"/>
              </a:rPr>
              <a:t>periodically</a:t>
            </a:r>
            <a:r>
              <a:rPr lang="it-IT" sz="2000" dirty="0">
                <a:latin typeface="Times New Roman" panose="02020603050405020304" pitchFamily="18" charset="0"/>
              </a:rPr>
              <a:t> (</a:t>
            </a:r>
            <a:r>
              <a:rPr lang="it-IT" sz="2000" dirty="0" err="1">
                <a:latin typeface="Times New Roman" panose="02020603050405020304" pitchFamily="18" charset="0"/>
              </a:rPr>
              <a:t>every</a:t>
            </a:r>
            <a:r>
              <a:rPr lang="it-IT" sz="2000" dirty="0">
                <a:latin typeface="Times New Roman" panose="02020603050405020304" pitchFamily="18" charset="0"/>
              </a:rPr>
              <a:t> </a:t>
            </a:r>
            <a:r>
              <a:rPr lang="it-IT" sz="2000" dirty="0" err="1">
                <a:latin typeface="Times New Roman" panose="02020603050405020304" pitchFamily="18" charset="0"/>
              </a:rPr>
              <a:t>two</a:t>
            </a:r>
            <a:r>
              <a:rPr lang="it-IT" sz="2000" dirty="0">
                <a:latin typeface="Times New Roman" panose="02020603050405020304" pitchFamily="18" charset="0"/>
              </a:rPr>
              <a:t> weeks) </a:t>
            </a:r>
            <a:r>
              <a:rPr lang="it-IT" sz="2000" dirty="0" err="1">
                <a:latin typeface="Times New Roman" panose="02020603050405020304" pitchFamily="18" charset="0"/>
              </a:rPr>
              <a:t>considering</a:t>
            </a:r>
            <a:r>
              <a:rPr lang="it-IT" sz="2000" dirty="0">
                <a:latin typeface="Times New Roman" panose="02020603050405020304" pitchFamily="18" charset="0"/>
              </a:rPr>
              <a:t> </a:t>
            </a:r>
            <a:r>
              <a:rPr lang="it-IT" sz="2000" dirty="0" err="1">
                <a:latin typeface="Times New Roman" panose="02020603050405020304" pitchFamily="18" charset="0"/>
              </a:rPr>
              <a:t>all</a:t>
            </a:r>
            <a:r>
              <a:rPr lang="it-IT" sz="2000" dirty="0">
                <a:latin typeface="Times New Roman" panose="02020603050405020304" pitchFamily="18" charset="0"/>
              </a:rPr>
              <a:t> data </a:t>
            </a:r>
            <a:r>
              <a:rPr lang="it-IT" sz="2000" dirty="0" err="1">
                <a:latin typeface="Times New Roman" panose="02020603050405020304" pitchFamily="18" charset="0"/>
              </a:rPr>
              <a:t>collected</a:t>
            </a:r>
            <a:r>
              <a:rPr lang="it-IT" sz="2000" dirty="0">
                <a:latin typeface="Times New Roman" panose="02020603050405020304" pitchFamily="18" charset="0"/>
              </a:rPr>
              <a:t> so far and running a </a:t>
            </a:r>
            <a:r>
              <a:rPr lang="it-IT" sz="2000" dirty="0" err="1">
                <a:solidFill>
                  <a:schemeClr val="accent1"/>
                </a:solidFill>
                <a:latin typeface="Times New Roman" panose="02020603050405020304" pitchFamily="18" charset="0"/>
              </a:rPr>
              <a:t>greedy</a:t>
            </a:r>
            <a:r>
              <a:rPr lang="it-IT" sz="2000" dirty="0">
                <a:solidFill>
                  <a:schemeClr val="accent1"/>
                </a:solidFill>
                <a:latin typeface="Times New Roman" panose="02020603050405020304" pitchFamily="18" charset="0"/>
              </a:rPr>
              <a:t> procedure </a:t>
            </a:r>
            <a:r>
              <a:rPr lang="it-IT" sz="2000" dirty="0">
                <a:latin typeface="Times New Roman" panose="02020603050405020304" pitchFamily="18" charset="0"/>
              </a:rPr>
              <a:t>for </a:t>
            </a:r>
            <a:r>
              <a:rPr lang="it-IT" sz="2000" dirty="0" err="1">
                <a:latin typeface="Times New Roman" panose="02020603050405020304" pitchFamily="18" charset="0"/>
              </a:rPr>
              <a:t>evaluating</a:t>
            </a:r>
            <a:r>
              <a:rPr lang="it-IT" sz="2000" dirty="0">
                <a:latin typeface="Times New Roman" panose="02020603050405020304" pitchFamily="18" charset="0"/>
              </a:rPr>
              <a:t> </a:t>
            </a:r>
            <a:r>
              <a:rPr lang="it-IT" sz="2000" dirty="0" err="1">
                <a:latin typeface="Times New Roman" panose="02020603050405020304" pitchFamily="18" charset="0"/>
              </a:rPr>
              <a:t>possible</a:t>
            </a:r>
            <a:r>
              <a:rPr lang="it-IT" sz="2000" dirty="0">
                <a:latin typeface="Times New Roman" panose="02020603050405020304" pitchFamily="18" charset="0"/>
              </a:rPr>
              <a:t> </a:t>
            </a:r>
            <a:r>
              <a:rPr lang="it-IT" sz="2000" dirty="0" err="1">
                <a:latin typeface="Times New Roman" panose="02020603050405020304" pitchFamily="18" charset="0"/>
              </a:rPr>
              <a:t>context</a:t>
            </a:r>
            <a:r>
              <a:rPr lang="it-IT" sz="2000" dirty="0">
                <a:latin typeface="Times New Roman" panose="02020603050405020304" pitchFamily="18" charset="0"/>
              </a:rPr>
              <a:t> </a:t>
            </a:r>
            <a:r>
              <a:rPr lang="it-IT" sz="2000" dirty="0" err="1">
                <a:latin typeface="Times New Roman" panose="02020603050405020304" pitchFamily="18" charset="0"/>
              </a:rPr>
              <a:t>splits</a:t>
            </a:r>
            <a:r>
              <a:rPr lang="it-IT" sz="2000" dirty="0">
                <a:latin typeface="Times New Roman" panose="02020603050405020304" pitchFamily="18" charset="0"/>
              </a:rPr>
              <a:t> of the </a:t>
            </a:r>
            <a:r>
              <a:rPr lang="it-IT" sz="2000" dirty="0" err="1">
                <a:latin typeface="Times New Roman" panose="02020603050405020304" pitchFamily="18" charset="0"/>
              </a:rPr>
              <a:t>two</a:t>
            </a:r>
            <a:r>
              <a:rPr lang="it-IT" sz="2000" dirty="0">
                <a:latin typeface="Times New Roman" panose="02020603050405020304" pitchFamily="18" charset="0"/>
              </a:rPr>
              <a:t> </a:t>
            </a:r>
            <a:r>
              <a:rPr lang="it-IT" sz="2000" dirty="0" err="1">
                <a:latin typeface="Times New Roman" panose="02020603050405020304" pitchFamily="18" charset="0"/>
              </a:rPr>
              <a:t>available</a:t>
            </a:r>
            <a:r>
              <a:rPr lang="it-IT" sz="2000" dirty="0">
                <a:latin typeface="Times New Roman" panose="02020603050405020304" pitchFamily="18" charset="0"/>
              </a:rPr>
              <a:t> features.</a:t>
            </a:r>
          </a:p>
          <a:p>
            <a:r>
              <a:rPr lang="it-IT" sz="2000" dirty="0" err="1">
                <a:latin typeface="Times New Roman" panose="02020603050405020304" pitchFamily="18" charset="0"/>
              </a:rPr>
              <a:t>Such</a:t>
            </a:r>
            <a:r>
              <a:rPr lang="it-IT" sz="2000" dirty="0">
                <a:latin typeface="Times New Roman" panose="02020603050405020304" pitchFamily="18" charset="0"/>
              </a:rPr>
              <a:t> </a:t>
            </a:r>
            <a:r>
              <a:rPr lang="it-IT" sz="2000" dirty="0" err="1">
                <a:latin typeface="Times New Roman" panose="02020603050405020304" pitchFamily="18" charset="0"/>
              </a:rPr>
              <a:t>greedy</a:t>
            </a:r>
            <a:r>
              <a:rPr lang="it-IT" sz="2000" dirty="0">
                <a:latin typeface="Times New Roman" panose="02020603050405020304" pitchFamily="18" charset="0"/>
              </a:rPr>
              <a:t> procedure works </a:t>
            </a:r>
            <a:r>
              <a:rPr lang="it-IT" sz="2000" dirty="0" err="1">
                <a:latin typeface="Times New Roman" panose="02020603050405020304" pitchFamily="18" charset="0"/>
              </a:rPr>
              <a:t>as</a:t>
            </a:r>
            <a:r>
              <a:rPr lang="it-IT" sz="2000" dirty="0">
                <a:latin typeface="Times New Roman" panose="02020603050405020304" pitchFamily="18" charset="0"/>
              </a:rPr>
              <a:t> follows:</a:t>
            </a:r>
          </a:p>
          <a:p>
            <a:pPr marL="342900" indent="-342900">
              <a:buClr>
                <a:schemeClr val="accent1"/>
              </a:buClr>
              <a:buFont typeface="Arial" panose="020B0604020202020204" pitchFamily="34" charset="0"/>
              <a:buChar char="•"/>
            </a:pPr>
            <a:r>
              <a:rPr lang="it-IT" sz="2000" dirty="0" err="1">
                <a:latin typeface="Times New Roman" panose="02020603050405020304" pitchFamily="18" charset="0"/>
              </a:rPr>
              <a:t>Evaluate</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worth</a:t>
            </a:r>
            <a:r>
              <a:rPr lang="it-IT" sz="2000" dirty="0">
                <a:latin typeface="Times New Roman" panose="02020603050405020304" pitchFamily="18" charset="0"/>
              </a:rPr>
              <a:t> splitting w.r.t. feature A:</a:t>
            </a:r>
          </a:p>
          <a:p>
            <a:pPr marL="800100" lvl="1" indent="-342900">
              <a:buClr>
                <a:schemeClr val="accent1"/>
              </a:buClr>
              <a:buFont typeface="Arial" panose="020B0604020202020204" pitchFamily="34" charset="0"/>
              <a:buChar char="•"/>
            </a:pPr>
            <a:r>
              <a:rPr lang="it-IT" sz="2000" dirty="0">
                <a:latin typeface="Times New Roman" panose="02020603050405020304" pitchFamily="18" charset="0"/>
              </a:rPr>
              <a:t>If </a:t>
            </a:r>
            <a:r>
              <a:rPr lang="it-IT" sz="2000" dirty="0" err="1">
                <a:latin typeface="Times New Roman" panose="02020603050405020304" pitchFamily="18" charset="0"/>
              </a:rPr>
              <a:t>not</a:t>
            </a:r>
            <a:r>
              <a:rPr lang="it-IT" sz="2000" dirty="0">
                <a:latin typeface="Times New Roman" panose="02020603050405020304" pitchFamily="18" charset="0"/>
              </a:rPr>
              <a:t> =&gt; </a:t>
            </a:r>
            <a:r>
              <a:rPr lang="it-IT" sz="2000" dirty="0" err="1">
                <a:latin typeface="Times New Roman" panose="02020603050405020304" pitchFamily="18" charset="0"/>
              </a:rPr>
              <a:t>evaluate</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worth</a:t>
            </a:r>
            <a:r>
              <a:rPr lang="it-IT" sz="2000" dirty="0">
                <a:latin typeface="Times New Roman" panose="02020603050405020304" pitchFamily="18" charset="0"/>
              </a:rPr>
              <a:t> splitting w.r.t. feature B;</a:t>
            </a:r>
          </a:p>
          <a:p>
            <a:pPr marL="800100" lvl="1" indent="-342900">
              <a:spcAft>
                <a:spcPts val="1200"/>
              </a:spcAft>
              <a:buClr>
                <a:schemeClr val="accent1"/>
              </a:buClr>
              <a:buFont typeface="Arial" panose="020B0604020202020204" pitchFamily="34" charset="0"/>
              <a:buChar char="•"/>
            </a:pPr>
            <a:r>
              <a:rPr lang="it-IT" sz="2000" dirty="0">
                <a:latin typeface="Times New Roman" panose="02020603050405020304" pitchFamily="18" charset="0"/>
              </a:rPr>
              <a:t>If yes =&gt; </a:t>
            </a:r>
            <a:r>
              <a:rPr lang="it-IT" sz="2000" dirty="0" err="1">
                <a:latin typeface="Times New Roman" panose="02020603050405020304" pitchFamily="18" charset="0"/>
              </a:rPr>
              <a:t>evaluate</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worth</a:t>
            </a:r>
            <a:r>
              <a:rPr lang="it-IT" sz="2000" dirty="0">
                <a:latin typeface="Times New Roman" panose="02020603050405020304" pitchFamily="18" charset="0"/>
              </a:rPr>
              <a:t> splitting w.r.t. feature B in </a:t>
            </a:r>
            <a:r>
              <a:rPr lang="it-IT" sz="2000" dirty="0" err="1">
                <a:latin typeface="Times New Roman" panose="02020603050405020304" pitchFamily="18" charset="0"/>
              </a:rPr>
              <a:t>each</a:t>
            </a:r>
            <a:r>
              <a:rPr lang="it-IT" sz="2000" dirty="0">
                <a:latin typeface="Times New Roman" panose="02020603050405020304" pitchFamily="18" charset="0"/>
              </a:rPr>
              <a:t> sub-</a:t>
            </a:r>
            <a:r>
              <a:rPr lang="it-IT" sz="2000" dirty="0" err="1">
                <a:latin typeface="Times New Roman" panose="02020603050405020304" pitchFamily="18" charset="0"/>
              </a:rPr>
              <a:t>context</a:t>
            </a:r>
            <a:r>
              <a:rPr lang="it-IT" sz="2000" dirty="0">
                <a:latin typeface="Times New Roman" panose="02020603050405020304" pitchFamily="18" charset="0"/>
              </a:rPr>
              <a:t> </a:t>
            </a:r>
            <a:r>
              <a:rPr lang="it-IT" sz="2000" dirty="0" err="1">
                <a:latin typeface="Times New Roman" panose="02020603050405020304" pitchFamily="18" charset="0"/>
              </a:rPr>
              <a:t>independently</a:t>
            </a:r>
            <a:r>
              <a:rPr lang="it-IT" sz="2000" dirty="0">
                <a:latin typeface="Times New Roman" panose="02020603050405020304" pitchFamily="18" charset="0"/>
              </a:rPr>
              <a:t>.</a:t>
            </a:r>
          </a:p>
          <a:p>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perform</a:t>
            </a:r>
            <a:r>
              <a:rPr lang="it-IT" sz="2000" dirty="0">
                <a:latin typeface="Times New Roman" panose="02020603050405020304" pitchFamily="18" charset="0"/>
              </a:rPr>
              <a:t>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evaluation</a:t>
            </a:r>
            <a:r>
              <a:rPr lang="it-IT" sz="2000" dirty="0">
                <a:latin typeface="Times New Roman" panose="02020603050405020304" pitchFamily="18" charset="0"/>
              </a:rPr>
              <a:t> by </a:t>
            </a:r>
            <a:r>
              <a:rPr lang="it-IT" sz="2000" dirty="0" err="1">
                <a:latin typeface="Times New Roman" panose="02020603050405020304" pitchFamily="18" charset="0"/>
              </a:rPr>
              <a:t>exploiting</a:t>
            </a:r>
            <a:r>
              <a:rPr lang="it-IT" sz="2000" dirty="0">
                <a:latin typeface="Times New Roman" panose="02020603050405020304" pitchFamily="18" charset="0"/>
              </a:rPr>
              <a:t> the </a:t>
            </a:r>
            <a:r>
              <a:rPr lang="it-IT" sz="2000" dirty="0" err="1">
                <a:solidFill>
                  <a:schemeClr val="accent1"/>
                </a:solidFill>
                <a:latin typeface="Times New Roman" panose="02020603050405020304" pitchFamily="18" charset="0"/>
              </a:rPr>
              <a:t>exact</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method</a:t>
            </a:r>
            <a:r>
              <a:rPr lang="it-IT" sz="2000" dirty="0">
                <a:solidFill>
                  <a:srgbClr val="C00000"/>
                </a:solidFill>
                <a:latin typeface="Times New Roman" panose="02020603050405020304" pitchFamily="18" charset="0"/>
              </a:rPr>
              <a:t> </a:t>
            </a:r>
            <a:r>
              <a:rPr lang="it-IT" sz="2000" dirty="0">
                <a:latin typeface="Times New Roman" panose="02020603050405020304" pitchFamily="18" charset="0"/>
              </a:rPr>
              <a:t>to compute the </a:t>
            </a:r>
            <a:r>
              <a:rPr lang="it-IT" sz="2000" dirty="0" err="1">
                <a:latin typeface="Times New Roman" panose="02020603050405020304" pitchFamily="18" charset="0"/>
              </a:rPr>
              <a:t>expected</a:t>
            </a:r>
            <a:r>
              <a:rPr lang="it-IT" sz="2000" dirty="0">
                <a:latin typeface="Times New Roman" panose="02020603050405020304" pitchFamily="18" charset="0"/>
              </a:rPr>
              <a:t> profits, </a:t>
            </a:r>
            <a:r>
              <a:rPr lang="it-IT" sz="2000" dirty="0" err="1">
                <a:latin typeface="Times New Roman" panose="02020603050405020304" pitchFamily="18" charset="0"/>
              </a:rPr>
              <a:t>computed</a:t>
            </a:r>
            <a:r>
              <a:rPr lang="it-IT" sz="2000" dirty="0">
                <a:latin typeface="Times New Roman" panose="02020603050405020304" pitchFamily="18" charset="0"/>
              </a:rPr>
              <a:t> on top of the </a:t>
            </a:r>
            <a:r>
              <a:rPr lang="it-IT" sz="2000" dirty="0" err="1">
                <a:latin typeface="Times New Roman" panose="02020603050405020304" pitchFamily="18" charset="0"/>
              </a:rPr>
              <a:t>lower</a:t>
            </a:r>
            <a:r>
              <a:rPr lang="it-IT" sz="2000" dirty="0">
                <a:latin typeface="Times New Roman" panose="02020603050405020304" pitchFamily="18" charset="0"/>
              </a:rPr>
              <a:t> </a:t>
            </a:r>
            <a:r>
              <a:rPr lang="it-IT" sz="2000" dirty="0" err="1">
                <a:latin typeface="Times New Roman" panose="02020603050405020304" pitchFamily="18" charset="0"/>
              </a:rPr>
              <a:t>bounded</a:t>
            </a:r>
            <a:r>
              <a:rPr lang="it-IT" sz="2000" dirty="0">
                <a:latin typeface="Times New Roman" panose="02020603050405020304" pitchFamily="18" charset="0"/>
              </a:rPr>
              <a:t> </a:t>
            </a:r>
            <a:r>
              <a:rPr lang="it-IT" sz="2000" dirty="0" err="1">
                <a:latin typeface="Times New Roman" panose="02020603050405020304" pitchFamily="18" charset="0"/>
              </a:rPr>
              <a:t>estimates</a:t>
            </a:r>
            <a:r>
              <a:rPr lang="it-IT" sz="2000" dirty="0">
                <a:latin typeface="Times New Roman" panose="02020603050405020304" pitchFamily="18" charset="0"/>
              </a:rPr>
              <a:t> </a:t>
            </a:r>
            <a:r>
              <a:rPr lang="it-IT" sz="2000" dirty="0" err="1">
                <a:latin typeface="Times New Roman" panose="02020603050405020304" pitchFamily="18" charset="0"/>
              </a:rPr>
              <a:t>obtained</a:t>
            </a:r>
            <a:r>
              <a:rPr lang="it-IT" sz="2000" dirty="0">
                <a:latin typeface="Times New Roman" panose="02020603050405020304" pitchFamily="18" charset="0"/>
              </a:rPr>
              <a:t> with the </a:t>
            </a:r>
            <a:r>
              <a:rPr lang="it-IT" sz="2000" dirty="0" err="1">
                <a:latin typeface="Times New Roman" panose="02020603050405020304" pitchFamily="18" charset="0"/>
              </a:rPr>
              <a:t>corresponding</a:t>
            </a:r>
            <a:r>
              <a:rPr lang="it-IT" sz="2000" dirty="0">
                <a:latin typeface="Times New Roman" panose="02020603050405020304" pitchFamily="18" charset="0"/>
              </a:rPr>
              <a:t> pools of data.</a:t>
            </a:r>
          </a:p>
          <a:p>
            <a:r>
              <a:rPr lang="it-IT" sz="2000" dirty="0">
                <a:latin typeface="Times New Roman" panose="02020603050405020304" pitchFamily="18" charset="0"/>
              </a:rPr>
              <a:t>Feature A </a:t>
            </a:r>
            <a:r>
              <a:rPr lang="it-IT" sz="2000" dirty="0" err="1">
                <a:latin typeface="Times New Roman" panose="02020603050405020304" pitchFamily="18" charset="0"/>
              </a:rPr>
              <a:t>is</a:t>
            </a:r>
            <a:r>
              <a:rPr lang="it-IT" sz="2000" dirty="0">
                <a:latin typeface="Times New Roman" panose="02020603050405020304" pitchFamily="18" charset="0"/>
              </a:rPr>
              <a:t> set to be the one </a:t>
            </a:r>
            <a:r>
              <a:rPr lang="it-IT" sz="2000" dirty="0" err="1">
                <a:latin typeface="Times New Roman" panose="02020603050405020304" pitchFamily="18" charset="0"/>
              </a:rPr>
              <a:t>discerning</a:t>
            </a:r>
            <a:r>
              <a:rPr lang="it-IT" sz="2000" dirty="0">
                <a:latin typeface="Times New Roman" panose="02020603050405020304" pitchFamily="18" charset="0"/>
              </a:rPr>
              <a:t> </a:t>
            </a:r>
            <a:r>
              <a:rPr lang="it-IT" sz="2000" dirty="0" err="1">
                <a:latin typeface="Times New Roman" panose="02020603050405020304" pitchFamily="18" charset="0"/>
              </a:rPr>
              <a:t>between</a:t>
            </a:r>
            <a:r>
              <a:rPr lang="it-IT" sz="2000" dirty="0">
                <a:latin typeface="Times New Roman" panose="02020603050405020304" pitchFamily="18" charset="0"/>
              </a:rPr>
              <a:t> singles and </a:t>
            </a:r>
            <a:r>
              <a:rPr lang="it-IT" sz="2000" dirty="0" err="1">
                <a:latin typeface="Times New Roman" panose="02020603050405020304" pitchFamily="18" charset="0"/>
              </a:rPr>
              <a:t>couples</a:t>
            </a:r>
            <a:r>
              <a:rPr lang="it-IT" sz="2000" dirty="0">
                <a:latin typeface="Times New Roman" panose="02020603050405020304" pitchFamily="18" charset="0"/>
              </a:rPr>
              <a:t>, feature B </a:t>
            </a:r>
            <a:r>
              <a:rPr lang="it-IT" sz="2000" dirty="0" err="1">
                <a:latin typeface="Times New Roman" panose="02020603050405020304" pitchFamily="18" charset="0"/>
              </a:rPr>
              <a:t>is</a:t>
            </a:r>
            <a:r>
              <a:rPr lang="it-IT" sz="2000" dirty="0">
                <a:latin typeface="Times New Roman" panose="02020603050405020304" pitchFamily="18" charset="0"/>
              </a:rPr>
              <a:t> the one </a:t>
            </a:r>
            <a:r>
              <a:rPr lang="it-IT" sz="2000" dirty="0" err="1">
                <a:latin typeface="Times New Roman" panose="02020603050405020304" pitchFamily="18" charset="0"/>
              </a:rPr>
              <a:t>discerning</a:t>
            </a:r>
            <a:r>
              <a:rPr lang="it-IT" sz="2000" dirty="0">
                <a:latin typeface="Times New Roman" panose="02020603050405020304" pitchFamily="18" charset="0"/>
              </a:rPr>
              <a:t> </a:t>
            </a:r>
            <a:r>
              <a:rPr lang="it-IT" sz="2000" dirty="0" err="1">
                <a:latin typeface="Times New Roman" panose="02020603050405020304" pitchFamily="18" charset="0"/>
              </a:rPr>
              <a:t>seniors</a:t>
            </a:r>
            <a:r>
              <a:rPr lang="it-IT" sz="2000" dirty="0">
                <a:latin typeface="Times New Roman" panose="02020603050405020304" pitchFamily="18" charset="0"/>
              </a:rPr>
              <a:t>.</a:t>
            </a:r>
          </a:p>
        </p:txBody>
      </p:sp>
    </p:spTree>
    <p:extLst>
      <p:ext uri="{BB962C8B-B14F-4D97-AF65-F5344CB8AC3E}">
        <p14:creationId xmlns:p14="http://schemas.microsoft.com/office/powerpoint/2010/main" val="3909367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10. </a:t>
            </a:r>
            <a:r>
              <a:rPr lang="it-IT" sz="4400">
                <a:solidFill>
                  <a:schemeClr val="accent1"/>
                </a:solidFill>
              </a:rPr>
              <a:t>Preliminary </a:t>
            </a:r>
            <a:r>
              <a:rPr lang="it-IT" err="1">
                <a:solidFill>
                  <a:schemeClr val="accent1"/>
                </a:solidFill>
              </a:rPr>
              <a:t>C</a:t>
            </a:r>
            <a:r>
              <a:rPr lang="it-IT" sz="4400" err="1">
                <a:solidFill>
                  <a:schemeClr val="accent1"/>
                </a:solidFill>
              </a:rPr>
              <a:t>onsiderations</a:t>
            </a:r>
            <a:endParaRPr lang="it-IT">
              <a:solidFill>
                <a:schemeClr val="accent1"/>
              </a:solidFill>
            </a:endParaRPr>
          </a:p>
        </p:txBody>
      </p:sp>
      <p:sp>
        <p:nvSpPr>
          <p:cNvPr id="3" name="Segnaposto numero diapositiva 2">
            <a:extLst>
              <a:ext uri="{FF2B5EF4-FFF2-40B4-BE49-F238E27FC236}">
                <a16:creationId xmlns:a16="http://schemas.microsoft.com/office/drawing/2014/main" id="{4B80DBB1-4D72-2D9D-9EA1-E1E8FA55C930}"/>
              </a:ext>
            </a:extLst>
          </p:cNvPr>
          <p:cNvSpPr>
            <a:spLocks noGrp="1"/>
          </p:cNvSpPr>
          <p:nvPr>
            <p:ph type="sldNum" sz="quarter" idx="12"/>
          </p:nvPr>
        </p:nvSpPr>
        <p:spPr/>
        <p:txBody>
          <a:bodyPr/>
          <a:lstStyle/>
          <a:p>
            <a:fld id="{61C956A2-680A-48D7-A037-C726CE4ABA8D}" type="slidenum">
              <a:rPr lang="it-IT" smtClean="0"/>
              <a:t>75</a:t>
            </a:fld>
            <a:endParaRPr lang="it-IT"/>
          </a:p>
        </p:txBody>
      </p:sp>
      <p:sp>
        <p:nvSpPr>
          <p:cNvPr id="2" name="CasellaDiTesto 1">
            <a:extLst>
              <a:ext uri="{FF2B5EF4-FFF2-40B4-BE49-F238E27FC236}">
                <a16:creationId xmlns:a16="http://schemas.microsoft.com/office/drawing/2014/main" id="{5011B142-74A2-01C3-5A32-719B10E5F856}"/>
              </a:ext>
            </a:extLst>
          </p:cNvPr>
          <p:cNvSpPr txBox="1"/>
          <p:nvPr/>
        </p:nvSpPr>
        <p:spPr>
          <a:xfrm>
            <a:off x="838200" y="1690688"/>
            <a:ext cx="10515600" cy="4401205"/>
          </a:xfrm>
          <a:prstGeom prst="rect">
            <a:avLst/>
          </a:prstGeom>
          <a:noFill/>
        </p:spPr>
        <p:txBody>
          <a:bodyPr wrap="square" rtlCol="0">
            <a:spAutoFit/>
          </a:bodyPr>
          <a:lstStyle/>
          <a:p>
            <a:r>
              <a:rPr lang="it-IT" sz="2000" dirty="0" err="1">
                <a:latin typeface="Times New Roman" panose="02020603050405020304" pitchFamily="18" charset="0"/>
              </a:rPr>
              <a:t>Our</a:t>
            </a:r>
            <a:r>
              <a:rPr lang="it-IT" sz="2000" dirty="0">
                <a:latin typeface="Times New Roman" panose="02020603050405020304" pitchFamily="18" charset="0"/>
              </a:rPr>
              <a:t> first </a:t>
            </a:r>
            <a:r>
              <a:rPr lang="it-IT" sz="2000" dirty="0" err="1">
                <a:latin typeface="Times New Roman" panose="02020603050405020304" pitchFamily="18" charset="0"/>
              </a:rPr>
              <a:t>simulations</a:t>
            </a:r>
            <a:r>
              <a:rPr lang="it-IT" sz="2000" dirty="0">
                <a:latin typeface="Times New Roman" panose="02020603050405020304" pitchFamily="18" charset="0"/>
              </a:rPr>
              <a:t> </a:t>
            </a:r>
            <a:r>
              <a:rPr lang="it-IT" sz="2000" dirty="0" err="1">
                <a:latin typeface="Times New Roman" panose="02020603050405020304" pitchFamily="18" charset="0"/>
              </a:rPr>
              <a:t>using</a:t>
            </a:r>
            <a:r>
              <a:rPr lang="it-IT" sz="2000" dirty="0">
                <a:latin typeface="Times New Roman" panose="02020603050405020304" pitchFamily="18" charset="0"/>
              </a:rPr>
              <a:t> the </a:t>
            </a:r>
            <a:r>
              <a:rPr lang="it-IT" sz="2000" dirty="0" err="1">
                <a:latin typeface="Times New Roman" panose="02020603050405020304" pitchFamily="18" charset="0"/>
              </a:rPr>
              <a:t>greedy</a:t>
            </a:r>
            <a:r>
              <a:rPr lang="it-IT" sz="2000" dirty="0">
                <a:latin typeface="Times New Roman" panose="02020603050405020304" pitchFamily="18" charset="0"/>
              </a:rPr>
              <a:t> </a:t>
            </a:r>
            <a:r>
              <a:rPr lang="it-IT" sz="2000" dirty="0" err="1">
                <a:latin typeface="Times New Roman" panose="02020603050405020304" pitchFamily="18" charset="0"/>
              </a:rPr>
              <a:t>approach</a:t>
            </a:r>
            <a:r>
              <a:rPr lang="it-IT" sz="2000" dirty="0">
                <a:latin typeface="Times New Roman" panose="02020603050405020304" pitchFamily="18" charset="0"/>
              </a:rPr>
              <a:t> for </a:t>
            </a:r>
            <a:r>
              <a:rPr lang="it-IT" sz="2000" dirty="0" err="1">
                <a:latin typeface="Times New Roman" panose="02020603050405020304" pitchFamily="18" charset="0"/>
              </a:rPr>
              <a:t>context</a:t>
            </a:r>
            <a:r>
              <a:rPr lang="it-IT" sz="2000" dirty="0">
                <a:latin typeface="Times New Roman" panose="02020603050405020304" pitchFamily="18" charset="0"/>
              </a:rPr>
              <a:t> generation </a:t>
            </a:r>
            <a:r>
              <a:rPr lang="it-IT" sz="2000" dirty="0" err="1">
                <a:solidFill>
                  <a:schemeClr val="accent1"/>
                </a:solidFill>
                <a:latin typeface="Times New Roman" panose="02020603050405020304" pitchFamily="18" charset="0"/>
              </a:rPr>
              <a:t>fail</a:t>
            </a:r>
            <a:r>
              <a:rPr lang="it-IT" sz="2000" dirty="0">
                <a:latin typeface="Times New Roman" panose="02020603050405020304" pitchFamily="18" charset="0"/>
              </a:rPr>
              <a:t> to </a:t>
            </a:r>
            <a:r>
              <a:rPr lang="it-IT" sz="2000" dirty="0" err="1">
                <a:latin typeface="Times New Roman" panose="02020603050405020304" pitchFamily="18" charset="0"/>
              </a:rPr>
              <a:t>find</a:t>
            </a:r>
            <a:r>
              <a:rPr lang="it-IT" sz="2000" dirty="0">
                <a:latin typeface="Times New Roman" panose="02020603050405020304" pitchFamily="18" charset="0"/>
              </a:rPr>
              <a:t> the </a:t>
            </a:r>
            <a:r>
              <a:rPr lang="it-IT" sz="2000" dirty="0" err="1">
                <a:latin typeface="Times New Roman" panose="02020603050405020304" pitchFamily="18" charset="0"/>
              </a:rPr>
              <a:t>occurence</a:t>
            </a:r>
            <a:r>
              <a:rPr lang="it-IT" sz="2000" dirty="0">
                <a:latin typeface="Times New Roman" panose="02020603050405020304" pitchFamily="18" charset="0"/>
              </a:rPr>
              <a:t> of the split.</a:t>
            </a:r>
          </a:p>
          <a:p>
            <a:r>
              <a:rPr lang="it-IT" sz="2000" dirty="0">
                <a:latin typeface="Times New Roman" panose="02020603050405020304" pitchFamily="18" charset="0"/>
              </a:rPr>
              <a:t>In </a:t>
            </a:r>
            <a:r>
              <a:rPr lang="it-IT" sz="2000" dirty="0" err="1">
                <a:latin typeface="Times New Roman" panose="02020603050405020304" pitchFamily="18" charset="0"/>
              </a:rPr>
              <a:t>particular</a:t>
            </a:r>
            <a:r>
              <a:rPr lang="it-IT" sz="2000" dirty="0">
                <a:latin typeface="Times New Roman" panose="02020603050405020304" pitchFamily="18" charset="0"/>
              </a:rPr>
              <a:t>, the </a:t>
            </a:r>
            <a:r>
              <a:rPr lang="it-IT" sz="2000" dirty="0" err="1">
                <a:latin typeface="Times New Roman" panose="02020603050405020304" pitchFamily="18" charset="0"/>
              </a:rPr>
              <a:t>method</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able</a:t>
            </a:r>
            <a:r>
              <a:rPr lang="it-IT" sz="2000" dirty="0">
                <a:latin typeface="Times New Roman" panose="02020603050405020304" pitchFamily="18" charset="0"/>
              </a:rPr>
              <a:t> to split </a:t>
            </a:r>
            <a:r>
              <a:rPr lang="it-IT" sz="2000" dirty="0" err="1">
                <a:latin typeface="Times New Roman" panose="02020603050405020304" pitchFamily="18" charset="0"/>
              </a:rPr>
              <a:t>contexts</a:t>
            </a:r>
            <a:r>
              <a:rPr lang="it-IT" sz="2000" dirty="0">
                <a:latin typeface="Times New Roman" panose="02020603050405020304" pitchFamily="18" charset="0"/>
              </a:rPr>
              <a:t> </a:t>
            </a:r>
            <a:r>
              <a:rPr lang="it-IT" sz="2000" dirty="0" err="1">
                <a:latin typeface="Times New Roman" panose="02020603050405020304" pitchFamily="18" charset="0"/>
              </a:rPr>
              <a:t>only</a:t>
            </a:r>
            <a:r>
              <a:rPr lang="it-IT" sz="2000" dirty="0">
                <a:latin typeface="Times New Roman" panose="02020603050405020304" pitchFamily="18" charset="0"/>
              </a:rPr>
              <a:t> in the first </a:t>
            </a:r>
            <a:r>
              <a:rPr lang="it-IT" sz="2000" dirty="0" err="1">
                <a:latin typeface="Times New Roman" panose="02020603050405020304" pitchFamily="18" charset="0"/>
              </a:rPr>
              <a:t>evaluation</a:t>
            </a:r>
            <a:r>
              <a:rPr lang="it-IT" sz="2000" dirty="0">
                <a:latin typeface="Times New Roman" panose="02020603050405020304" pitchFamily="18" charset="0"/>
              </a:rPr>
              <a:t> (after 14 days), </a:t>
            </a:r>
            <a:r>
              <a:rPr lang="it-IT" sz="2000" dirty="0" err="1">
                <a:latin typeface="Times New Roman" panose="02020603050405020304" pitchFamily="18" charset="0"/>
              </a:rPr>
              <a:t>failing</a:t>
            </a:r>
            <a:r>
              <a:rPr lang="it-IT" sz="2000" dirty="0">
                <a:latin typeface="Times New Roman" panose="02020603050405020304" pitchFamily="18" charset="0"/>
              </a:rPr>
              <a:t> to do </a:t>
            </a:r>
            <a:r>
              <a:rPr lang="it-IT" sz="2000" dirty="0" err="1">
                <a:latin typeface="Times New Roman" panose="02020603050405020304" pitchFamily="18" charset="0"/>
              </a:rPr>
              <a:t>it</a:t>
            </a:r>
            <a:r>
              <a:rPr lang="it-IT" sz="2000" dirty="0">
                <a:latin typeface="Times New Roman" panose="02020603050405020304" pitchFamily="18" charset="0"/>
              </a:rPr>
              <a:t> in the following </a:t>
            </a:r>
            <a:r>
              <a:rPr lang="it-IT" sz="2000" dirty="0" err="1">
                <a:latin typeface="Times New Roman" panose="02020603050405020304" pitchFamily="18" charset="0"/>
              </a:rPr>
              <a:t>ones</a:t>
            </a:r>
            <a:r>
              <a:rPr lang="it-IT" sz="2000" dirty="0">
                <a:latin typeface="Times New Roman" panose="02020603050405020304" pitchFamily="18" charset="0"/>
              </a:rPr>
              <a:t>.</a:t>
            </a:r>
          </a:p>
          <a:p>
            <a:endParaRPr lang="it-IT" sz="2000" dirty="0">
              <a:latin typeface="Times New Roman" panose="02020603050405020304" pitchFamily="18" charset="0"/>
            </a:endParaRPr>
          </a:p>
          <a:p>
            <a:r>
              <a:rPr lang="it-IT" sz="2000" dirty="0" err="1">
                <a:latin typeface="Times New Roman" panose="02020603050405020304" pitchFamily="18" charset="0"/>
              </a:rPr>
              <a:t>We</a:t>
            </a:r>
            <a:r>
              <a:rPr lang="it-IT" sz="2000" dirty="0">
                <a:latin typeface="Times New Roman" panose="02020603050405020304" pitchFamily="18" charset="0"/>
              </a:rPr>
              <a:t> suppose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behaviour</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due to:</a:t>
            </a:r>
          </a:p>
          <a:p>
            <a:pPr marL="342900" indent="-342900">
              <a:buClr>
                <a:schemeClr val="tx1"/>
              </a:buClr>
              <a:buFont typeface="Arial" panose="020B0604020202020204" pitchFamily="34" charset="0"/>
              <a:buChar char="•"/>
            </a:pPr>
            <a:r>
              <a:rPr lang="it-IT" sz="2000" dirty="0">
                <a:latin typeface="Times New Roman" panose="02020603050405020304" pitchFamily="18" charset="0"/>
              </a:rPr>
              <a:t>high </a:t>
            </a:r>
            <a:r>
              <a:rPr lang="it-IT" sz="2000" dirty="0" err="1">
                <a:solidFill>
                  <a:schemeClr val="accent1"/>
                </a:solidFill>
                <a:latin typeface="Times New Roman" panose="02020603050405020304" pitchFamily="18" charset="0"/>
              </a:rPr>
              <a:t>variability</a:t>
            </a:r>
            <a:r>
              <a:rPr lang="it-IT" sz="2000" dirty="0">
                <a:latin typeface="Times New Roman" panose="02020603050405020304" pitchFamily="18" charset="0"/>
              </a:rPr>
              <a:t> of the data;</a:t>
            </a:r>
          </a:p>
          <a:p>
            <a:pPr marL="342900" indent="-342900">
              <a:buFont typeface="Arial" panose="020B0604020202020204" pitchFamily="34" charset="0"/>
              <a:buChar char="•"/>
            </a:pPr>
            <a:r>
              <a:rPr lang="it-IT" sz="2000" dirty="0" err="1">
                <a:latin typeface="Times New Roman" panose="02020603050405020304" pitchFamily="18" charset="0"/>
              </a:rPr>
              <a:t>trying</a:t>
            </a:r>
            <a:r>
              <a:rPr lang="it-IT" sz="2000" dirty="0">
                <a:latin typeface="Times New Roman" panose="02020603050405020304" pitchFamily="18" charset="0"/>
              </a:rPr>
              <a:t> to simulate a </a:t>
            </a:r>
            <a:r>
              <a:rPr lang="it-IT" sz="2000" dirty="0" err="1">
                <a:latin typeface="Times New Roman" panose="02020603050405020304" pitchFamily="18" charset="0"/>
              </a:rPr>
              <a:t>real</a:t>
            </a:r>
            <a:r>
              <a:rPr lang="it-IT" sz="2000" dirty="0">
                <a:latin typeface="Times New Roman" panose="02020603050405020304" pitchFamily="18" charset="0"/>
              </a:rPr>
              <a:t> case scenario, </a:t>
            </a:r>
            <a:r>
              <a:rPr lang="it-IT" sz="2000" dirty="0" err="1">
                <a:latin typeface="Times New Roman" panose="02020603050405020304" pitchFamily="18" charset="0"/>
              </a:rPr>
              <a:t>we</a:t>
            </a:r>
            <a:r>
              <a:rPr lang="it-IT" sz="2000" dirty="0">
                <a:latin typeface="Times New Roman" panose="02020603050405020304" pitchFamily="18" charset="0"/>
              </a:rPr>
              <a:t> do </a:t>
            </a:r>
            <a:r>
              <a:rPr lang="it-IT" sz="2000" dirty="0" err="1">
                <a:latin typeface="Times New Roman" panose="02020603050405020304" pitchFamily="18" charset="0"/>
              </a:rPr>
              <a:t>not</a:t>
            </a:r>
            <a:r>
              <a:rPr lang="it-IT" sz="2000" dirty="0">
                <a:latin typeface="Times New Roman" panose="02020603050405020304" pitchFamily="18" charset="0"/>
              </a:rPr>
              <a:t> </a:t>
            </a:r>
            <a:r>
              <a:rPr lang="it-IT" sz="2000" dirty="0" err="1">
                <a:latin typeface="Times New Roman" panose="02020603050405020304" pitchFamily="18" charset="0"/>
              </a:rPr>
              <a:t>have</a:t>
            </a:r>
            <a:r>
              <a:rPr lang="it-IT" sz="2000" dirty="0">
                <a:latin typeface="Times New Roman" panose="02020603050405020304" pitchFamily="18" charset="0"/>
              </a:rPr>
              <a:t> a single pricing </a:t>
            </a:r>
            <a:r>
              <a:rPr lang="it-IT" sz="2000" dirty="0" err="1">
                <a:latin typeface="Times New Roman" panose="02020603050405020304" pitchFamily="18" charset="0"/>
              </a:rPr>
              <a:t>profile</a:t>
            </a:r>
            <a:r>
              <a:rPr lang="it-IT" sz="2000" dirty="0">
                <a:latin typeface="Times New Roman" panose="02020603050405020304" pitchFamily="18" charset="0"/>
              </a:rPr>
              <a:t> </a:t>
            </a:r>
            <a:r>
              <a:rPr lang="it-IT" sz="2000" dirty="0" err="1">
                <a:latin typeface="Times New Roman" panose="02020603050405020304" pitchFamily="18" charset="0"/>
              </a:rPr>
              <a:t>that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superbly</a:t>
            </a:r>
            <a:r>
              <a:rPr lang="it-IT" sz="2000" dirty="0">
                <a:latin typeface="Times New Roman" panose="02020603050405020304" pitchFamily="18" charset="0"/>
              </a:rPr>
              <a:t> </a:t>
            </a:r>
            <a:r>
              <a:rPr lang="it-IT" sz="2000" dirty="0" err="1">
                <a:latin typeface="Times New Roman" panose="02020603050405020304" pitchFamily="18" charset="0"/>
              </a:rPr>
              <a:t>better</a:t>
            </a:r>
            <a:r>
              <a:rPr lang="it-IT" sz="2000" dirty="0">
                <a:latin typeface="Times New Roman" panose="02020603050405020304" pitchFamily="18" charset="0"/>
              </a:rPr>
              <a:t> </a:t>
            </a:r>
            <a:r>
              <a:rPr lang="it-IT" sz="2000" dirty="0" err="1">
                <a:latin typeface="Times New Roman" panose="02020603050405020304" pitchFamily="18" charset="0"/>
              </a:rPr>
              <a:t>than</a:t>
            </a:r>
            <a:r>
              <a:rPr lang="it-IT" sz="2000" dirty="0">
                <a:latin typeface="Times New Roman" panose="02020603050405020304" pitchFamily="18" charset="0"/>
              </a:rPr>
              <a:t> the </a:t>
            </a:r>
            <a:r>
              <a:rPr lang="it-IT" sz="2000" dirty="0" err="1">
                <a:latin typeface="Times New Roman" panose="02020603050405020304" pitchFamily="18" charset="0"/>
              </a:rPr>
              <a:t>others</a:t>
            </a:r>
            <a:r>
              <a:rPr lang="it-IT" sz="2000" dirty="0">
                <a:latin typeface="Times New Roman" panose="02020603050405020304" pitchFamily="18" charset="0"/>
              </a:rPr>
              <a:t> (i.e. </a:t>
            </a:r>
            <a:r>
              <a:rPr lang="it-IT" sz="2000" dirty="0" err="1">
                <a:latin typeface="Times New Roman" panose="02020603050405020304" pitchFamily="18" charset="0"/>
              </a:rPr>
              <a:t>superarm</a:t>
            </a:r>
            <a:r>
              <a:rPr lang="it-IT" sz="2000" dirty="0">
                <a:latin typeface="Times New Roman" panose="02020603050405020304" pitchFamily="18" charset="0"/>
              </a:rPr>
              <a:t> </a:t>
            </a:r>
            <a:r>
              <a:rPr lang="it-IT" sz="2000" dirty="0" err="1">
                <a:latin typeface="Times New Roman" panose="02020603050405020304" pitchFamily="18" charset="0"/>
              </a:rPr>
              <a:t>rewards</a:t>
            </a:r>
            <a:r>
              <a:rPr lang="it-IT" sz="2000" dirty="0">
                <a:latin typeface="Times New Roman" panose="02020603050405020304" pitchFamily="18" charset="0"/>
              </a:rPr>
              <a:t> are </a:t>
            </a:r>
            <a:r>
              <a:rPr lang="it-IT" sz="2000" dirty="0" err="1">
                <a:solidFill>
                  <a:schemeClr val="accent1"/>
                </a:solidFill>
                <a:latin typeface="Times New Roman" panose="02020603050405020304" pitchFamily="18" charset="0"/>
              </a:rPr>
              <a:t>not</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clearly</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separated</a:t>
            </a:r>
            <a:r>
              <a:rPr lang="it-IT" sz="2000" dirty="0">
                <a:latin typeface="Times New Roman" panose="02020603050405020304" pitchFamily="18" charset="0"/>
              </a:rPr>
              <a:t>).</a:t>
            </a:r>
          </a:p>
          <a:p>
            <a:pPr marL="342900" indent="-342900">
              <a:buFont typeface="Arial" panose="020B0604020202020204" pitchFamily="34" charset="0"/>
              <a:buChar char="•"/>
            </a:pPr>
            <a:endParaRPr lang="it-IT" sz="2000" dirty="0">
              <a:latin typeface="Times New Roman" panose="02020603050405020304" pitchFamily="18" charset="0"/>
            </a:endParaRPr>
          </a:p>
          <a:p>
            <a:r>
              <a:rPr lang="it-IT" sz="2000" dirty="0" err="1">
                <a:latin typeface="Times New Roman" panose="02020603050405020304" pitchFamily="18" charset="0"/>
              </a:rPr>
              <a:t>Indeed</a:t>
            </a:r>
            <a:r>
              <a:rPr lang="it-IT" sz="2000" dirty="0">
                <a:latin typeface="Times New Roman" panose="02020603050405020304" pitchFamily="18" charset="0"/>
              </a:rPr>
              <a:t>, from the second </a:t>
            </a:r>
            <a:r>
              <a:rPr lang="it-IT" sz="2000" dirty="0" err="1">
                <a:latin typeface="Times New Roman" panose="02020603050405020304" pitchFamily="18" charset="0"/>
              </a:rPr>
              <a:t>evaluation</a:t>
            </a:r>
            <a:r>
              <a:rPr lang="it-IT" sz="2000" dirty="0">
                <a:latin typeface="Times New Roman" panose="02020603050405020304" pitchFamily="18" charset="0"/>
              </a:rPr>
              <a:t> of the split, </a:t>
            </a:r>
            <a:r>
              <a:rPr lang="it-IT" sz="2000" dirty="0" err="1">
                <a:solidFill>
                  <a:schemeClr val="accent1"/>
                </a:solidFill>
                <a:latin typeface="Times New Roman" panose="02020603050405020304" pitchFamily="18" charset="0"/>
              </a:rPr>
              <a:t>uncertainty</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bound</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widths</a:t>
            </a:r>
            <a:r>
              <a:rPr lang="it-IT" sz="2000" dirty="0">
                <a:solidFill>
                  <a:schemeClr val="accent1"/>
                </a:solidFill>
                <a:latin typeface="Times New Roman" panose="02020603050405020304" pitchFamily="18" charset="0"/>
              </a:rPr>
              <a:t> </a:t>
            </a:r>
            <a:r>
              <a:rPr lang="it-IT" sz="2000" dirty="0">
                <a:latin typeface="Times New Roman" panose="02020603050405020304" pitchFamily="18" charset="0"/>
              </a:rPr>
              <a:t>are more </a:t>
            </a:r>
            <a:r>
              <a:rPr lang="it-IT" sz="2000" dirty="0" err="1">
                <a:latin typeface="Times New Roman" panose="02020603050405020304" pitchFamily="18" charset="0"/>
              </a:rPr>
              <a:t>influential</a:t>
            </a:r>
            <a:r>
              <a:rPr lang="it-IT" sz="2000" dirty="0">
                <a:latin typeface="Times New Roman" panose="02020603050405020304" pitchFamily="18" charset="0"/>
              </a:rPr>
              <a:t> to determine the split </a:t>
            </a:r>
            <a:r>
              <a:rPr lang="it-IT" sz="2000" dirty="0" err="1">
                <a:latin typeface="Times New Roman" panose="02020603050405020304" pitchFamily="18" charset="0"/>
              </a:rPr>
              <a:t>than</a:t>
            </a:r>
            <a:r>
              <a:rPr lang="it-IT" sz="2000" dirty="0">
                <a:latin typeface="Times New Roman" panose="02020603050405020304" pitchFamily="18" charset="0"/>
              </a:rPr>
              <a:t> the </a:t>
            </a:r>
            <a:r>
              <a:rPr lang="it-IT" sz="2000" dirty="0" err="1">
                <a:latin typeface="Times New Roman" panose="02020603050405020304" pitchFamily="18" charset="0"/>
              </a:rPr>
              <a:t>actual</a:t>
            </a:r>
            <a:r>
              <a:rPr lang="it-IT" sz="2000" dirty="0">
                <a:latin typeface="Times New Roman" panose="02020603050405020304" pitchFamily="18" charset="0"/>
              </a:rPr>
              <a:t> </a:t>
            </a:r>
            <a:r>
              <a:rPr lang="it-IT" sz="2000" dirty="0" err="1">
                <a:latin typeface="Times New Roman" panose="02020603050405020304" pitchFamily="18" charset="0"/>
              </a:rPr>
              <a:t>separation</a:t>
            </a:r>
            <a:r>
              <a:rPr lang="it-IT" sz="2000" dirty="0">
                <a:latin typeface="Times New Roman" panose="02020603050405020304" pitchFamily="18" charset="0"/>
              </a:rPr>
              <a:t> of the </a:t>
            </a:r>
            <a:r>
              <a:rPr lang="it-IT" sz="2000" dirty="0" err="1">
                <a:latin typeface="Times New Roman" panose="02020603050405020304" pitchFamily="18" charset="0"/>
              </a:rPr>
              <a:t>means</a:t>
            </a:r>
            <a:r>
              <a:rPr lang="it-IT" sz="2000" dirty="0">
                <a:latin typeface="Times New Roman" panose="02020603050405020304" pitchFamily="18" charset="0"/>
              </a:rPr>
              <a:t>. </a:t>
            </a:r>
            <a:r>
              <a:rPr lang="it-IT" sz="2000" dirty="0" err="1">
                <a:latin typeface="Times New Roman" panose="02020603050405020304" pitchFamily="18" charset="0"/>
              </a:rPr>
              <a:t>Hence</a:t>
            </a:r>
            <a:r>
              <a:rPr lang="it-IT" sz="2000" dirty="0">
                <a:latin typeface="Times New Roman" panose="02020603050405020304" pitchFamily="18" charset="0"/>
              </a:rPr>
              <a:t>, running the </a:t>
            </a:r>
            <a:r>
              <a:rPr lang="it-IT" sz="2000" dirty="0" err="1">
                <a:latin typeface="Times New Roman" panose="02020603050405020304" pitchFamily="18" charset="0"/>
              </a:rPr>
              <a:t>algorithm</a:t>
            </a:r>
            <a:r>
              <a:rPr lang="it-IT" sz="2000" dirty="0">
                <a:latin typeface="Times New Roman" panose="02020603050405020304" pitchFamily="18" charset="0"/>
              </a:rPr>
              <a:t> for long times,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rarely</a:t>
            </a:r>
            <a:r>
              <a:rPr lang="it-IT" sz="2000" dirty="0">
                <a:latin typeface="Times New Roman" panose="02020603050405020304" pitchFamily="18" charset="0"/>
              </a:rPr>
              <a:t> the case </a:t>
            </a:r>
            <a:r>
              <a:rPr lang="it-IT" sz="2000" dirty="0" err="1">
                <a:latin typeface="Times New Roman" panose="02020603050405020304" pitchFamily="18" charset="0"/>
              </a:rPr>
              <a:t>that</a:t>
            </a:r>
            <a:r>
              <a:rPr lang="it-IT" sz="2000" dirty="0">
                <a:latin typeface="Times New Roman" panose="02020603050405020304" pitchFamily="18" charset="0"/>
              </a:rPr>
              <a:t> a split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found</a:t>
            </a:r>
            <a:r>
              <a:rPr lang="it-IT" sz="2000" dirty="0">
                <a:latin typeface="Times New Roman" panose="02020603050405020304" pitchFamily="18" charset="0"/>
              </a:rPr>
              <a:t> </a:t>
            </a:r>
            <a:r>
              <a:rPr lang="it-IT" sz="2000" dirty="0" err="1">
                <a:latin typeface="Times New Roman" panose="02020603050405020304" pitchFamily="18" charset="0"/>
              </a:rPr>
              <a:t>as</a:t>
            </a:r>
            <a:r>
              <a:rPr lang="it-IT" sz="2000" dirty="0">
                <a:latin typeface="Times New Roman" panose="02020603050405020304" pitchFamily="18" charset="0"/>
              </a:rPr>
              <a:t> </a:t>
            </a:r>
            <a:r>
              <a:rPr lang="it-IT" sz="2000" dirty="0" err="1">
                <a:latin typeface="Times New Roman" panose="02020603050405020304" pitchFamily="18" charset="0"/>
              </a:rPr>
              <a:t>not</a:t>
            </a:r>
            <a:r>
              <a:rPr lang="it-IT" sz="2000" dirty="0">
                <a:latin typeface="Times New Roman" panose="02020603050405020304" pitchFamily="18" charset="0"/>
              </a:rPr>
              <a:t> to split yields </a:t>
            </a:r>
            <a:r>
              <a:rPr lang="it-IT" sz="2000" dirty="0" err="1">
                <a:latin typeface="Times New Roman" panose="02020603050405020304" pitchFamily="18" charset="0"/>
              </a:rPr>
              <a:t>much</a:t>
            </a:r>
            <a:r>
              <a:rPr lang="it-IT" sz="2000" dirty="0">
                <a:latin typeface="Times New Roman" panose="02020603050405020304" pitchFamily="18" charset="0"/>
              </a:rPr>
              <a:t> </a:t>
            </a:r>
            <a:r>
              <a:rPr lang="it-IT" sz="2000" dirty="0" err="1">
                <a:latin typeface="Times New Roman" panose="02020603050405020304" pitchFamily="18" charset="0"/>
              </a:rPr>
              <a:t>lower</a:t>
            </a:r>
            <a:r>
              <a:rPr lang="it-IT" sz="2000" dirty="0">
                <a:latin typeface="Times New Roman" panose="02020603050405020304" pitchFamily="18" charset="0"/>
              </a:rPr>
              <a:t> confidence bounds. The </a:t>
            </a:r>
            <a:r>
              <a:rPr lang="it-IT" sz="2000" dirty="0" err="1">
                <a:latin typeface="Times New Roman" panose="02020603050405020304" pitchFamily="18" charset="0"/>
              </a:rPr>
              <a:t>method</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solidFill>
                  <a:schemeClr val="accent1"/>
                </a:solidFill>
                <a:latin typeface="Times New Roman" panose="02020603050405020304" pitchFamily="18" charset="0"/>
              </a:rPr>
              <a:t>too</a:t>
            </a:r>
            <a:r>
              <a:rPr lang="it-IT" sz="2000" dirty="0">
                <a:solidFill>
                  <a:schemeClr val="accent1"/>
                </a:solidFill>
                <a:latin typeface="Times New Roman" panose="02020603050405020304" pitchFamily="18" charset="0"/>
              </a:rPr>
              <a:t> conservative</a:t>
            </a:r>
            <a:r>
              <a:rPr lang="it-IT" sz="2000" dirty="0">
                <a:latin typeface="Times New Roman" panose="02020603050405020304" pitchFamily="18" charset="0"/>
              </a:rPr>
              <a:t>.</a:t>
            </a:r>
          </a:p>
        </p:txBody>
      </p:sp>
    </p:spTree>
    <p:extLst>
      <p:ext uri="{BB962C8B-B14F-4D97-AF65-F5344CB8AC3E}">
        <p14:creationId xmlns:p14="http://schemas.microsoft.com/office/powerpoint/2010/main" val="3354771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026930F-0CBA-6FFA-34A4-06EDAD1EF727}"/>
              </a:ext>
            </a:extLst>
          </p:cNvPr>
          <p:cNvSpPr>
            <a:spLocks noGrp="1"/>
          </p:cNvSpPr>
          <p:nvPr>
            <p:ph type="title"/>
          </p:nvPr>
        </p:nvSpPr>
        <p:spPr/>
        <p:txBody>
          <a:bodyPr/>
          <a:lstStyle/>
          <a:p>
            <a:r>
              <a:rPr lang="it-IT" sz="4400"/>
              <a:t>10. </a:t>
            </a:r>
            <a:r>
              <a:rPr lang="it-IT" sz="4400">
                <a:solidFill>
                  <a:schemeClr val="accent1"/>
                </a:solidFill>
              </a:rPr>
              <a:t>Preliminary </a:t>
            </a:r>
            <a:r>
              <a:rPr lang="it-IT" err="1">
                <a:solidFill>
                  <a:schemeClr val="accent1"/>
                </a:solidFill>
              </a:rPr>
              <a:t>C</a:t>
            </a:r>
            <a:r>
              <a:rPr lang="it-IT" sz="4400" err="1">
                <a:solidFill>
                  <a:schemeClr val="accent1"/>
                </a:solidFill>
              </a:rPr>
              <a:t>onsiderations</a:t>
            </a:r>
            <a:endParaRPr lang="it-IT">
              <a:solidFill>
                <a:schemeClr val="accent1"/>
              </a:solidFill>
            </a:endParaRPr>
          </a:p>
        </p:txBody>
      </p:sp>
      <p:sp>
        <p:nvSpPr>
          <p:cNvPr id="2" name="Segnaposto numero diapositiva 1">
            <a:extLst>
              <a:ext uri="{FF2B5EF4-FFF2-40B4-BE49-F238E27FC236}">
                <a16:creationId xmlns:a16="http://schemas.microsoft.com/office/drawing/2014/main" id="{A1944702-83F6-C330-BD2B-0910DD0F75AD}"/>
              </a:ext>
            </a:extLst>
          </p:cNvPr>
          <p:cNvSpPr>
            <a:spLocks noGrp="1"/>
          </p:cNvSpPr>
          <p:nvPr>
            <p:ph type="sldNum" sz="quarter" idx="12"/>
          </p:nvPr>
        </p:nvSpPr>
        <p:spPr/>
        <p:txBody>
          <a:bodyPr/>
          <a:lstStyle/>
          <a:p>
            <a:fld id="{61C956A2-680A-48D7-A037-C726CE4ABA8D}" type="slidenum">
              <a:rPr lang="it-IT" smtClean="0"/>
              <a:t>76</a:t>
            </a:fld>
            <a:endParaRPr lang="it-IT"/>
          </a:p>
        </p:txBody>
      </p:sp>
      <p:sp>
        <p:nvSpPr>
          <p:cNvPr id="3" name="CasellaDiTesto 2">
            <a:extLst>
              <a:ext uri="{FF2B5EF4-FFF2-40B4-BE49-F238E27FC236}">
                <a16:creationId xmlns:a16="http://schemas.microsoft.com/office/drawing/2014/main" id="{3A6965D7-40A1-A60F-B3B1-558456249D13}"/>
              </a:ext>
            </a:extLst>
          </p:cNvPr>
          <p:cNvSpPr txBox="1"/>
          <p:nvPr/>
        </p:nvSpPr>
        <p:spPr>
          <a:xfrm>
            <a:off x="838199" y="1690688"/>
            <a:ext cx="10515599" cy="3447098"/>
          </a:xfrm>
          <a:prstGeom prst="rect">
            <a:avLst/>
          </a:prstGeom>
          <a:noFill/>
        </p:spPr>
        <p:txBody>
          <a:bodyPr wrap="square" rtlCol="0">
            <a:spAutoFit/>
          </a:bodyPr>
          <a:lstStyle/>
          <a:p>
            <a:r>
              <a:rPr lang="it-IT" sz="2000" dirty="0" err="1">
                <a:latin typeface="Times New Roman" panose="02020603050405020304" pitchFamily="18" charset="0"/>
              </a:rPr>
              <a:t>Such</a:t>
            </a:r>
            <a:r>
              <a:rPr lang="it-IT" sz="2000" dirty="0">
                <a:latin typeface="Times New Roman" panose="02020603050405020304" pitchFamily="18" charset="0"/>
              </a:rPr>
              <a:t> an </a:t>
            </a:r>
            <a:r>
              <a:rPr lang="it-IT" sz="2000" dirty="0" err="1">
                <a:latin typeface="Times New Roman" panose="02020603050405020304" pitchFamily="18" charset="0"/>
              </a:rPr>
              <a:t>inefficiency</a:t>
            </a:r>
            <a:r>
              <a:rPr lang="it-IT" sz="2000" dirty="0">
                <a:latin typeface="Times New Roman" panose="02020603050405020304" pitchFamily="18" charset="0"/>
              </a:rPr>
              <a:t> can be </a:t>
            </a:r>
            <a:r>
              <a:rPr lang="it-IT" sz="2000" dirty="0" err="1">
                <a:latin typeface="Times New Roman" panose="02020603050405020304" pitchFamily="18" charset="0"/>
              </a:rPr>
              <a:t>detected</a:t>
            </a:r>
            <a:r>
              <a:rPr lang="it-IT" sz="2000" dirty="0">
                <a:latin typeface="Times New Roman" panose="02020603050405020304" pitchFamily="18" charset="0"/>
              </a:rPr>
              <a:t> </a:t>
            </a:r>
            <a:r>
              <a:rPr lang="it-IT" sz="2000" dirty="0" err="1">
                <a:latin typeface="Times New Roman" panose="02020603050405020304" pitchFamily="18" charset="0"/>
              </a:rPr>
              <a:t>even</a:t>
            </a:r>
            <a:r>
              <a:rPr lang="it-IT" sz="2000" dirty="0">
                <a:latin typeface="Times New Roman" panose="02020603050405020304" pitchFamily="18" charset="0"/>
              </a:rPr>
              <a:t> </a:t>
            </a:r>
            <a:r>
              <a:rPr lang="it-IT" sz="2000" dirty="0" err="1">
                <a:latin typeface="Times New Roman" panose="02020603050405020304" pitchFamily="18" charset="0"/>
              </a:rPr>
              <a:t>without</a:t>
            </a:r>
            <a:r>
              <a:rPr lang="it-IT" sz="2000" dirty="0">
                <a:latin typeface="Times New Roman" panose="02020603050405020304" pitchFamily="18" charset="0"/>
              </a:rPr>
              <a:t> the full knowledge of the </a:t>
            </a:r>
            <a:r>
              <a:rPr lang="it-IT" sz="2000" dirty="0" err="1">
                <a:latin typeface="Times New Roman" panose="02020603050405020304" pitchFamily="18" charset="0"/>
              </a:rPr>
              <a:t>problem</a:t>
            </a:r>
            <a:r>
              <a:rPr lang="it-IT" sz="2000" dirty="0">
                <a:latin typeface="Times New Roman" panose="02020603050405020304" pitchFamily="18" charset="0"/>
              </a:rPr>
              <a:t>, </a:t>
            </a:r>
            <a:r>
              <a:rPr lang="it-IT" sz="2000" dirty="0" err="1">
                <a:latin typeface="Times New Roman" panose="02020603050405020304" pitchFamily="18" charset="0"/>
              </a:rPr>
              <a:t>which</a:t>
            </a:r>
            <a:r>
              <a:rPr lang="it-IT" sz="2000" dirty="0">
                <a:latin typeface="Times New Roman" panose="02020603050405020304" pitchFamily="18" charset="0"/>
              </a:rPr>
              <a:t> </a:t>
            </a:r>
            <a:r>
              <a:rPr lang="it-IT" sz="2000" dirty="0" err="1">
                <a:latin typeface="Times New Roman" panose="02020603050405020304" pitchFamily="18" charset="0"/>
              </a:rPr>
              <a:t>would</a:t>
            </a:r>
            <a:r>
              <a:rPr lang="it-IT" sz="2000" dirty="0">
                <a:latin typeface="Times New Roman" panose="02020603050405020304" pitchFamily="18" charset="0"/>
              </a:rPr>
              <a:t> </a:t>
            </a:r>
            <a:r>
              <a:rPr lang="it-IT" sz="2000" dirty="0" err="1">
                <a:latin typeface="Times New Roman" panose="02020603050405020304" pitchFamily="18" charset="0"/>
              </a:rPr>
              <a:t>not</a:t>
            </a:r>
            <a:r>
              <a:rPr lang="it-IT" sz="2000" dirty="0">
                <a:latin typeface="Times New Roman" panose="02020603050405020304" pitchFamily="18" charset="0"/>
              </a:rPr>
              <a:t> </a:t>
            </a:r>
            <a:r>
              <a:rPr lang="it-IT" sz="2000" dirty="0" err="1">
                <a:latin typeface="Times New Roman" panose="02020603050405020304" pitchFamily="18" charset="0"/>
              </a:rPr>
              <a:t>available</a:t>
            </a:r>
            <a:r>
              <a:rPr lang="it-IT" sz="2000" dirty="0">
                <a:latin typeface="Times New Roman" panose="02020603050405020304" pitchFamily="18" charset="0"/>
              </a:rPr>
              <a:t> be in a </a:t>
            </a:r>
            <a:r>
              <a:rPr lang="it-IT" sz="2000" dirty="0" err="1">
                <a:latin typeface="Times New Roman" panose="02020603050405020304" pitchFamily="18" charset="0"/>
              </a:rPr>
              <a:t>real</a:t>
            </a:r>
            <a:r>
              <a:rPr lang="it-IT" sz="2000" dirty="0">
                <a:latin typeface="Times New Roman" panose="02020603050405020304" pitchFamily="18" charset="0"/>
              </a:rPr>
              <a:t> scenario. </a:t>
            </a:r>
          </a:p>
          <a:p>
            <a:r>
              <a:rPr lang="it-IT" sz="2000" dirty="0" err="1">
                <a:latin typeface="Times New Roman" panose="02020603050405020304" pitchFamily="18" charset="0"/>
              </a:rPr>
              <a:t>Indeed</a:t>
            </a:r>
            <a:r>
              <a:rPr lang="it-IT" sz="2000" dirty="0">
                <a:latin typeface="Times New Roman" panose="02020603050405020304" pitchFamily="18" charset="0"/>
              </a:rPr>
              <a:t>, by just </a:t>
            </a:r>
            <a:r>
              <a:rPr lang="it-IT" sz="2000" dirty="0" err="1">
                <a:latin typeface="Times New Roman" panose="02020603050405020304" pitchFamily="18" charset="0"/>
              </a:rPr>
              <a:t>looking</a:t>
            </a:r>
            <a:r>
              <a:rPr lang="it-IT" sz="2000" dirty="0">
                <a:latin typeface="Times New Roman" panose="02020603050405020304" pitchFamily="18" charset="0"/>
              </a:rPr>
              <a:t> </a:t>
            </a:r>
            <a:r>
              <a:rPr lang="it-IT" sz="2000" dirty="0" err="1">
                <a:latin typeface="Times New Roman" panose="02020603050405020304" pitchFamily="18" charset="0"/>
              </a:rPr>
              <a:t>at</a:t>
            </a:r>
            <a:r>
              <a:rPr lang="it-IT" sz="2000" dirty="0">
                <a:latin typeface="Times New Roman" panose="02020603050405020304" pitchFamily="18" charset="0"/>
              </a:rPr>
              <a:t> the profits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clear </a:t>
            </a:r>
            <a:r>
              <a:rPr lang="it-IT" sz="2000" dirty="0" err="1">
                <a:latin typeface="Times New Roman" panose="02020603050405020304" pitchFamily="18" charset="0"/>
              </a:rPr>
              <a:t>that</a:t>
            </a:r>
            <a:r>
              <a:rPr lang="it-IT" sz="2000" dirty="0">
                <a:latin typeface="Times New Roman" panose="02020603050405020304" pitchFamily="18" charset="0"/>
              </a:rPr>
              <a:t> splitting the </a:t>
            </a:r>
            <a:r>
              <a:rPr lang="it-IT" sz="2000" dirty="0" err="1">
                <a:latin typeface="Times New Roman" panose="02020603050405020304" pitchFamily="18" charset="0"/>
              </a:rPr>
              <a:t>context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the best strategy.</a:t>
            </a:r>
          </a:p>
          <a:p>
            <a:endParaRPr lang="it-IT" sz="2000" dirty="0">
              <a:latin typeface="Times New Roman" panose="02020603050405020304" pitchFamily="18" charset="0"/>
            </a:endParaRPr>
          </a:p>
          <a:p>
            <a:r>
              <a:rPr lang="it-IT" sz="2000" dirty="0">
                <a:latin typeface="Times New Roman" panose="02020603050405020304" pitchFamily="18" charset="0"/>
              </a:rPr>
              <a:t>For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reason</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a:t>
            </a:r>
            <a:r>
              <a:rPr lang="it-IT" sz="2000" dirty="0" err="1">
                <a:latin typeface="Times New Roman" panose="02020603050405020304" pitchFamily="18" charset="0"/>
              </a:rPr>
              <a:t>apply</a:t>
            </a:r>
            <a:r>
              <a:rPr lang="it-IT" sz="2000" dirty="0">
                <a:latin typeface="Times New Roman" panose="02020603050405020304" pitchFamily="18" charset="0"/>
              </a:rPr>
              <a:t> a </a:t>
            </a:r>
            <a:r>
              <a:rPr lang="it-IT" sz="2000" dirty="0" err="1">
                <a:solidFill>
                  <a:schemeClr val="accent1"/>
                </a:solidFill>
                <a:latin typeface="Times New Roman" panose="02020603050405020304" pitchFamily="18" charset="0"/>
              </a:rPr>
              <a:t>less</a:t>
            </a:r>
            <a:r>
              <a:rPr lang="it-IT" sz="2000" dirty="0">
                <a:solidFill>
                  <a:schemeClr val="accent1"/>
                </a:solidFill>
                <a:latin typeface="Times New Roman" panose="02020603050405020304" pitchFamily="18" charset="0"/>
              </a:rPr>
              <a:t> conservative strategy</a:t>
            </a:r>
            <a:r>
              <a:rPr lang="it-IT" sz="2000" dirty="0">
                <a:latin typeface="Times New Roman" panose="02020603050405020304" pitchFamily="18" charset="0"/>
              </a:rPr>
              <a:t>, </a:t>
            </a:r>
            <a:r>
              <a:rPr lang="it-IT" sz="2000" dirty="0" err="1">
                <a:latin typeface="Times New Roman" panose="02020603050405020304" pitchFamily="18" charset="0"/>
              </a:rPr>
              <a:t>reducing</a:t>
            </a:r>
            <a:r>
              <a:rPr lang="it-IT" sz="2000" dirty="0">
                <a:latin typeface="Times New Roman" panose="02020603050405020304" pitchFamily="18" charset="0"/>
              </a:rPr>
              <a:t> the confidence </a:t>
            </a:r>
            <a:r>
              <a:rPr lang="it-IT" sz="2000" dirty="0" err="1">
                <a:latin typeface="Times New Roman" panose="02020603050405020304" pitchFamily="18" charset="0"/>
              </a:rPr>
              <a:t>required</a:t>
            </a:r>
            <a:r>
              <a:rPr lang="it-IT" sz="2000" dirty="0">
                <a:latin typeface="Times New Roman" panose="02020603050405020304" pitchFamily="18" charset="0"/>
              </a:rPr>
              <a:t> in the confidence </a:t>
            </a:r>
            <a:r>
              <a:rPr lang="it-IT" sz="2000" dirty="0" err="1">
                <a:latin typeface="Times New Roman" panose="02020603050405020304" pitchFamily="18" charset="0"/>
              </a:rPr>
              <a:t>bound</a:t>
            </a:r>
            <a:r>
              <a:rPr lang="it-IT" sz="2000" dirty="0">
                <a:latin typeface="Times New Roman" panose="02020603050405020304" pitchFamily="18" charset="0"/>
              </a:rPr>
              <a:t> </a:t>
            </a:r>
            <a:r>
              <a:rPr lang="it-IT" sz="2000" dirty="0" err="1">
                <a:latin typeface="Times New Roman" panose="02020603050405020304" pitchFamily="18" charset="0"/>
              </a:rPr>
              <a:t>used</a:t>
            </a:r>
            <a:r>
              <a:rPr lang="it-IT" sz="2000" dirty="0">
                <a:latin typeface="Times New Roman" panose="02020603050405020304" pitchFamily="18" charset="0"/>
              </a:rPr>
              <a:t> to </a:t>
            </a:r>
            <a:r>
              <a:rPr lang="it-IT" sz="2000" dirty="0" err="1">
                <a:latin typeface="Times New Roman" panose="02020603050405020304" pitchFamily="18" charset="0"/>
              </a:rPr>
              <a:t>evaluate</a:t>
            </a:r>
            <a:r>
              <a:rPr lang="it-IT" sz="2000" dirty="0">
                <a:latin typeface="Times New Roman" panose="02020603050405020304" pitchFamily="18" charset="0"/>
              </a:rPr>
              <a:t> </a:t>
            </a:r>
            <a:r>
              <a:rPr lang="it-IT" sz="2000" dirty="0" err="1">
                <a:latin typeface="Times New Roman" panose="02020603050405020304" pitchFamily="18" charset="0"/>
              </a:rPr>
              <a:t>splits</a:t>
            </a:r>
            <a:r>
              <a:rPr lang="it-IT" sz="2000" dirty="0">
                <a:latin typeface="Times New Roman" panose="02020603050405020304" pitchFamily="18" charset="0"/>
              </a:rPr>
              <a:t>.</a:t>
            </a:r>
          </a:p>
          <a:p>
            <a:endParaRPr lang="it-IT" sz="2000" dirty="0">
              <a:latin typeface="Times New Roman" panose="02020603050405020304" pitchFamily="18" charset="0"/>
            </a:endParaRPr>
          </a:p>
          <a:p>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approach</a:t>
            </a:r>
            <a:r>
              <a:rPr lang="it-IT" sz="2000" dirty="0">
                <a:latin typeface="Times New Roman" panose="02020603050405020304" pitchFamily="18" charset="0"/>
              </a:rPr>
              <a:t> </a:t>
            </a:r>
            <a:r>
              <a:rPr lang="it-IT" sz="2000" dirty="0" err="1">
                <a:latin typeface="Times New Roman" panose="02020603050405020304" pitchFamily="18" charset="0"/>
              </a:rPr>
              <a:t>allows</a:t>
            </a:r>
            <a:r>
              <a:rPr lang="it-IT" sz="2000" dirty="0">
                <a:latin typeface="Times New Roman" panose="02020603050405020304" pitchFamily="18" charset="0"/>
              </a:rPr>
              <a:t> the </a:t>
            </a:r>
            <a:r>
              <a:rPr lang="it-IT" sz="2000" dirty="0" err="1">
                <a:latin typeface="Times New Roman" panose="02020603050405020304" pitchFamily="18" charset="0"/>
              </a:rPr>
              <a:t>algorithm</a:t>
            </a:r>
            <a:r>
              <a:rPr lang="it-IT" sz="2000" dirty="0">
                <a:latin typeface="Times New Roman" panose="02020603050405020304" pitchFamily="18" charset="0"/>
              </a:rPr>
              <a:t> to </a:t>
            </a:r>
            <a:r>
              <a:rPr lang="it-IT" sz="2000" dirty="0" err="1">
                <a:latin typeface="Times New Roman" panose="02020603050405020304" pitchFamily="18" charset="0"/>
              </a:rPr>
              <a:t>find</a:t>
            </a:r>
            <a:r>
              <a:rPr lang="it-IT" sz="2000" dirty="0">
                <a:latin typeface="Times New Roman" panose="02020603050405020304" pitchFamily="18" charset="0"/>
              </a:rPr>
              <a:t> </a:t>
            </a:r>
            <a:r>
              <a:rPr lang="it-IT" sz="2000" dirty="0" err="1">
                <a:latin typeface="Times New Roman" panose="02020603050405020304" pitchFamily="18" charset="0"/>
              </a:rPr>
              <a:t>contexts</a:t>
            </a:r>
            <a:r>
              <a:rPr lang="it-IT" sz="2000" dirty="0">
                <a:latin typeface="Times New Roman" panose="02020603050405020304" pitchFamily="18" charset="0"/>
              </a:rPr>
              <a:t> </a:t>
            </a:r>
            <a:r>
              <a:rPr lang="it-IT" sz="2000" dirty="0">
                <a:solidFill>
                  <a:schemeClr val="accent1"/>
                </a:solidFill>
                <a:latin typeface="Times New Roman" panose="02020603050405020304" pitchFamily="18" charset="0"/>
              </a:rPr>
              <a:t>more </a:t>
            </a:r>
            <a:r>
              <a:rPr lang="it-IT" sz="2000" dirty="0" err="1">
                <a:solidFill>
                  <a:schemeClr val="accent1"/>
                </a:solidFill>
                <a:latin typeface="Times New Roman" panose="02020603050405020304" pitchFamily="18" charset="0"/>
              </a:rPr>
              <a:t>easily</a:t>
            </a:r>
            <a:r>
              <a:rPr lang="it-IT" sz="2000" dirty="0">
                <a:latin typeface="Times New Roman" panose="02020603050405020304" pitchFamily="18" charset="0"/>
              </a:rPr>
              <a:t>, and </a:t>
            </a:r>
            <a:r>
              <a:rPr lang="it-IT" sz="2000" dirty="0" err="1">
                <a:latin typeface="Times New Roman" panose="02020603050405020304" pitchFamily="18" charset="0"/>
              </a:rPr>
              <a:t>even</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the </a:t>
            </a:r>
            <a:r>
              <a:rPr lang="it-IT" sz="2000" dirty="0" err="1">
                <a:latin typeface="Times New Roman" panose="02020603050405020304" pitchFamily="18" charset="0"/>
              </a:rPr>
              <a:t>above</a:t>
            </a:r>
            <a:r>
              <a:rPr lang="it-IT" sz="2000" dirty="0">
                <a:latin typeface="Times New Roman" panose="02020603050405020304" pitchFamily="18" charset="0"/>
              </a:rPr>
              <a:t> </a:t>
            </a:r>
            <a:r>
              <a:rPr lang="it-IT" sz="2000" dirty="0" err="1">
                <a:latin typeface="Times New Roman" panose="02020603050405020304" pitchFamily="18" charset="0"/>
              </a:rPr>
              <a:t>mentioned</a:t>
            </a:r>
            <a:r>
              <a:rPr lang="it-IT" sz="2000" dirty="0">
                <a:latin typeface="Times New Roman" panose="02020603050405020304" pitchFamily="18" charset="0"/>
              </a:rPr>
              <a:t> </a:t>
            </a:r>
            <a:r>
              <a:rPr lang="it-IT" sz="2000" dirty="0" err="1">
                <a:latin typeface="Times New Roman" panose="02020603050405020304" pitchFamily="18" charset="0"/>
              </a:rPr>
              <a:t>problem</a:t>
            </a:r>
            <a:r>
              <a:rPr lang="it-IT" sz="2000" dirty="0">
                <a:latin typeface="Times New Roman" panose="02020603050405020304" pitchFamily="18" charset="0"/>
              </a:rPr>
              <a:t> </a:t>
            </a:r>
            <a:r>
              <a:rPr lang="it-IT" sz="2000" dirty="0" err="1">
                <a:latin typeface="Times New Roman" panose="02020603050405020304" pitchFamily="18" charset="0"/>
              </a:rPr>
              <a:t>still</a:t>
            </a:r>
            <a:r>
              <a:rPr lang="it-IT" sz="2000" dirty="0">
                <a:latin typeface="Times New Roman" panose="02020603050405020304" pitchFamily="18" charset="0"/>
              </a:rPr>
              <a:t> </a:t>
            </a:r>
            <a:r>
              <a:rPr lang="it-IT" sz="2000" dirty="0" err="1">
                <a:latin typeface="Times New Roman" panose="02020603050405020304" pitchFamily="18" charset="0"/>
              </a:rPr>
              <a:t>occurs</a:t>
            </a:r>
            <a:r>
              <a:rPr lang="it-IT" sz="2000" dirty="0">
                <a:latin typeface="Times New Roman" panose="02020603050405020304" pitchFamily="18" charset="0"/>
              </a:rPr>
              <a:t> from the second split, by </a:t>
            </a:r>
            <a:r>
              <a:rPr lang="it-IT" sz="2000" dirty="0" err="1">
                <a:latin typeface="Times New Roman" panose="02020603050405020304" pitchFamily="18" charset="0"/>
              </a:rPr>
              <a:t>gathering</a:t>
            </a:r>
            <a:r>
              <a:rPr lang="it-IT" sz="2000" dirty="0">
                <a:latin typeface="Times New Roman" panose="02020603050405020304" pitchFamily="18" charset="0"/>
              </a:rPr>
              <a:t> more and more data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able</a:t>
            </a:r>
            <a:r>
              <a:rPr lang="it-IT" sz="2000" dirty="0">
                <a:latin typeface="Times New Roman" panose="02020603050405020304" pitchFamily="18" charset="0"/>
              </a:rPr>
              <a:t> to </a:t>
            </a:r>
            <a:r>
              <a:rPr lang="it-IT" sz="2000" dirty="0" err="1">
                <a:latin typeface="Times New Roman" panose="02020603050405020304" pitchFamily="18" charset="0"/>
              </a:rPr>
              <a:t>find</a:t>
            </a:r>
            <a:r>
              <a:rPr lang="it-IT" sz="2000" dirty="0">
                <a:latin typeface="Times New Roman" panose="02020603050405020304" pitchFamily="18" charset="0"/>
              </a:rPr>
              <a:t> the </a:t>
            </a:r>
            <a:r>
              <a:rPr lang="it-IT" sz="2000" dirty="0" err="1">
                <a:latin typeface="Times New Roman" panose="02020603050405020304" pitchFamily="18" charset="0"/>
              </a:rPr>
              <a:t>optimal</a:t>
            </a:r>
            <a:r>
              <a:rPr lang="it-IT" sz="2000" dirty="0">
                <a:latin typeface="Times New Roman" panose="02020603050405020304" pitchFamily="18" charset="0"/>
              </a:rPr>
              <a:t> split.</a:t>
            </a:r>
          </a:p>
          <a:p>
            <a:endParaRPr lang="it-IT" dirty="0">
              <a:latin typeface="Times New Roman" panose="02020603050405020304" pitchFamily="18" charset="0"/>
            </a:endParaRPr>
          </a:p>
        </p:txBody>
      </p:sp>
    </p:spTree>
    <p:extLst>
      <p:ext uri="{BB962C8B-B14F-4D97-AF65-F5344CB8AC3E}">
        <p14:creationId xmlns:p14="http://schemas.microsoft.com/office/powerpoint/2010/main" val="1056846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5ADABDCF-03C4-942A-E40D-C48CF494BE50}"/>
                  </a:ext>
                </a:extLst>
              </p:cNvPr>
              <p:cNvSpPr txBox="1"/>
              <p:nvPr/>
            </p:nvSpPr>
            <p:spPr>
              <a:xfrm>
                <a:off x="838200" y="1690688"/>
                <a:ext cx="10515600" cy="4618059"/>
              </a:xfrm>
              <a:prstGeom prst="rect">
                <a:avLst/>
              </a:prstGeom>
              <a:noFill/>
            </p:spPr>
            <p:txBody>
              <a:bodyPr wrap="square" rtlCol="0">
                <a:spAutoFit/>
              </a:bodyPr>
              <a:lstStyle/>
              <a:p>
                <a:r>
                  <a:rPr lang="it-IT" sz="2000" err="1">
                    <a:latin typeface="Times New Roman" panose="02020603050405020304" pitchFamily="18" charset="0"/>
                  </a:rPr>
                  <a:t>Our</a:t>
                </a:r>
                <a:r>
                  <a:rPr lang="it-IT" sz="2000">
                    <a:latin typeface="Times New Roman" panose="02020603050405020304" pitchFamily="18" charset="0"/>
                  </a:rPr>
                  <a:t> </a:t>
                </a:r>
                <a:r>
                  <a:rPr lang="it-IT" sz="2000" err="1">
                    <a:latin typeface="Times New Roman" panose="02020603050405020304" pitchFamily="18" charset="0"/>
                  </a:rPr>
                  <a:t>less</a:t>
                </a:r>
                <a:r>
                  <a:rPr lang="it-IT" sz="2000">
                    <a:latin typeface="Times New Roman" panose="02020603050405020304" pitchFamily="18" charset="0"/>
                  </a:rPr>
                  <a:t> conservative </a:t>
                </a:r>
                <a:r>
                  <a:rPr lang="it-IT" sz="2000" err="1">
                    <a:latin typeface="Times New Roman" panose="02020603050405020304" pitchFamily="18" charset="0"/>
                  </a:rPr>
                  <a:t>approach</a:t>
                </a:r>
                <a:r>
                  <a:rPr lang="it-IT" sz="2000">
                    <a:latin typeface="Times New Roman" panose="02020603050405020304" pitchFamily="18" charset="0"/>
                  </a:rPr>
                  <a:t> </a:t>
                </a:r>
                <a:r>
                  <a:rPr lang="it-IT" sz="2000" err="1">
                    <a:latin typeface="Times New Roman" panose="02020603050405020304" pitchFamily="18" charset="0"/>
                  </a:rPr>
                  <a:t>boils</a:t>
                </a:r>
                <a:r>
                  <a:rPr lang="it-IT" sz="2000">
                    <a:latin typeface="Times New Roman" panose="02020603050405020304" pitchFamily="18" charset="0"/>
                  </a:rPr>
                  <a:t> down to a </a:t>
                </a:r>
                <a:r>
                  <a:rPr lang="it-IT" sz="2000" err="1">
                    <a:latin typeface="Times New Roman" panose="02020603050405020304" pitchFamily="18" charset="0"/>
                  </a:rPr>
                  <a:t>less</a:t>
                </a:r>
                <a:r>
                  <a:rPr lang="it-IT" sz="2000">
                    <a:latin typeface="Times New Roman" panose="02020603050405020304" pitchFamily="18" charset="0"/>
                  </a:rPr>
                  <a:t> </a:t>
                </a:r>
                <a:r>
                  <a:rPr lang="it-IT" sz="2000" err="1">
                    <a:latin typeface="Times New Roman" panose="02020603050405020304" pitchFamily="18" charset="0"/>
                  </a:rPr>
                  <a:t>strict</a:t>
                </a:r>
                <a:r>
                  <a:rPr lang="it-IT" sz="2000">
                    <a:latin typeface="Times New Roman" panose="02020603050405020304" pitchFamily="18" charset="0"/>
                  </a:rPr>
                  <a:t> </a:t>
                </a:r>
                <a:r>
                  <a:rPr lang="it-IT" sz="2000" err="1">
                    <a:latin typeface="Times New Roman" panose="02020603050405020304" pitchFamily="18" charset="0"/>
                  </a:rPr>
                  <a:t>requirement</a:t>
                </a:r>
                <a:r>
                  <a:rPr lang="it-IT" sz="2000">
                    <a:latin typeface="Times New Roman" panose="02020603050405020304" pitchFamily="18" charset="0"/>
                  </a:rPr>
                  <a:t> on the </a:t>
                </a:r>
                <a:r>
                  <a:rPr lang="it-IT" sz="2000" err="1">
                    <a:solidFill>
                      <a:schemeClr val="accent1"/>
                    </a:solidFill>
                    <a:latin typeface="Times New Roman" panose="02020603050405020304" pitchFamily="18" charset="0"/>
                  </a:rPr>
                  <a:t>Höeffding</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Bound</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(on </a:t>
                </a:r>
                <a:r>
                  <a:rPr lang="it-IT" sz="2000" err="1">
                    <a:latin typeface="Times New Roman" panose="02020603050405020304" pitchFamily="18" charset="0"/>
                  </a:rPr>
                  <a:t>which</a:t>
                </a:r>
                <a:r>
                  <a:rPr lang="it-IT" sz="2000">
                    <a:latin typeface="Times New Roman" panose="02020603050405020304" pitchFamily="18" charset="0"/>
                  </a:rPr>
                  <a:t> UCB </a:t>
                </a:r>
                <a:r>
                  <a:rPr lang="it-IT" sz="2000" err="1">
                    <a:latin typeface="Times New Roman" panose="02020603050405020304" pitchFamily="18" charset="0"/>
                  </a:rPr>
                  <a:t>is</a:t>
                </a:r>
                <a:r>
                  <a:rPr lang="it-IT" sz="2000">
                    <a:latin typeface="Times New Roman" panose="02020603050405020304" pitchFamily="18" charset="0"/>
                  </a:rPr>
                  <a:t> </a:t>
                </a:r>
                <a:r>
                  <a:rPr lang="it-IT" sz="2000" err="1">
                    <a:latin typeface="Times New Roman" panose="02020603050405020304" pitchFamily="18" charset="0"/>
                  </a:rPr>
                  <a:t>based</a:t>
                </a:r>
                <a:r>
                  <a:rPr lang="it-IT" sz="2000">
                    <a:latin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𝑃</m:t>
                      </m:r>
                      <m:d>
                        <m:dPr>
                          <m:ctrlPr>
                            <a:rPr lang="it-IT" sz="2000" b="0" i="1" smtClean="0">
                              <a:latin typeface="Cambria Math" panose="02040503050406030204" pitchFamily="18" charset="0"/>
                            </a:rPr>
                          </m:ctrlPr>
                        </m:dPr>
                        <m:e>
                          <m:r>
                            <a:rPr lang="it-IT" sz="2000" b="0" i="1" smtClean="0">
                              <a:latin typeface="Cambria Math" panose="02040503050406030204" pitchFamily="18" charset="0"/>
                            </a:rPr>
                            <m:t>𝜇</m:t>
                          </m:r>
                          <m:r>
                            <a:rPr lang="it-IT" sz="2000" b="0" i="1" smtClean="0">
                              <a:latin typeface="Cambria Math" panose="02040503050406030204" pitchFamily="18" charset="0"/>
                            </a:rPr>
                            <m:t>&gt;</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𝑥</m:t>
                              </m:r>
                            </m:e>
                          </m:acc>
                          <m:r>
                            <a:rPr lang="it-IT" sz="2000" b="0" i="1" smtClean="0">
                              <a:latin typeface="Cambria Math" panose="02040503050406030204" pitchFamily="18" charset="0"/>
                            </a:rPr>
                            <m:t>+</m:t>
                          </m:r>
                          <m:r>
                            <a:rPr lang="it-IT" sz="2000" b="0" i="1" smtClean="0">
                              <a:latin typeface="Cambria Math" panose="02040503050406030204" pitchFamily="18" charset="0"/>
                            </a:rPr>
                            <m:t>𝑤</m:t>
                          </m:r>
                        </m:e>
                      </m:d>
                      <m:r>
                        <a:rPr lang="it-IT" sz="2000" b="0" i="1" smtClean="0">
                          <a:latin typeface="Cambria Math" panose="02040503050406030204" pitchFamily="18" charset="0"/>
                        </a:rPr>
                        <m:t>≤</m:t>
                      </m:r>
                      <m:func>
                        <m:funcPr>
                          <m:ctrlPr>
                            <a:rPr lang="it-IT" sz="2000" b="0" i="1" smtClean="0">
                              <a:latin typeface="Cambria Math" panose="02040503050406030204" pitchFamily="18" charset="0"/>
                            </a:rPr>
                          </m:ctrlPr>
                        </m:funcPr>
                        <m:fName>
                          <m:r>
                            <m:rPr>
                              <m:sty m:val="p"/>
                            </m:rPr>
                            <a:rPr lang="it-IT" sz="2000" b="0" i="0" smtClean="0">
                              <a:latin typeface="Cambria Math" panose="02040503050406030204" pitchFamily="18" charset="0"/>
                            </a:rPr>
                            <m:t>exp</m:t>
                          </m:r>
                        </m:fName>
                        <m:e>
                          <m:d>
                            <m:dPr>
                              <m:ctrlPr>
                                <a:rPr lang="it-IT" sz="2000" b="0" i="1" smtClean="0">
                                  <a:latin typeface="Cambria Math" panose="02040503050406030204" pitchFamily="18" charset="0"/>
                                </a:rPr>
                              </m:ctrlPr>
                            </m:dPr>
                            <m:e>
                              <m:r>
                                <a:rPr lang="it-IT" sz="2000" b="0" i="1" smtClean="0">
                                  <a:latin typeface="Cambria Math" panose="02040503050406030204" pitchFamily="18" charset="0"/>
                                </a:rPr>
                                <m:t>−2∗</m:t>
                              </m:r>
                              <m:r>
                                <a:rPr lang="it-IT" sz="2000" b="0" i="1" smtClean="0">
                                  <a:latin typeface="Cambria Math" panose="02040503050406030204" pitchFamily="18" charset="0"/>
                                </a:rPr>
                                <m:t>𝑁</m:t>
                              </m:r>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𝑤</m:t>
                                  </m:r>
                                </m:e>
                                <m:sup>
                                  <m:r>
                                    <a:rPr lang="it-IT" sz="2000" b="0" i="1" smtClean="0">
                                      <a:latin typeface="Cambria Math" panose="02040503050406030204" pitchFamily="18" charset="0"/>
                                    </a:rPr>
                                    <m:t>2</m:t>
                                  </m:r>
                                </m:sup>
                              </m:sSup>
                            </m:e>
                          </m:d>
                        </m:e>
                      </m:func>
                    </m:oMath>
                  </m:oMathPara>
                </a14:m>
                <a:endParaRPr lang="it-IT" sz="2000" b="0">
                  <a:latin typeface="Times New Roman" panose="02020603050405020304" pitchFamily="18" charset="0"/>
                </a:endParaRPr>
              </a:p>
              <a:p>
                <a:pPr>
                  <a:spcBef>
                    <a:spcPts val="600"/>
                  </a:spcBef>
                </a:pPr>
                <a:r>
                  <a:rPr lang="it-IT" sz="2000" err="1">
                    <a:latin typeface="Times New Roman" panose="02020603050405020304" pitchFamily="18" charset="0"/>
                  </a:rPr>
                  <a:t>w</a:t>
                </a:r>
                <a:r>
                  <a:rPr lang="it-IT" sz="2000" b="0" err="1">
                    <a:latin typeface="Times New Roman" panose="02020603050405020304" pitchFamily="18" charset="0"/>
                  </a:rPr>
                  <a:t>here</a:t>
                </a:r>
                <a:r>
                  <a:rPr lang="it-IT" sz="2000" b="0">
                    <a:latin typeface="Times New Roman" panose="02020603050405020304" pitchFamily="18" charset="0"/>
                  </a:rPr>
                  <a:t> N </a:t>
                </a:r>
                <a:r>
                  <a:rPr lang="it-IT" sz="2000" b="0" err="1">
                    <a:latin typeface="Times New Roman" panose="02020603050405020304" pitchFamily="18" charset="0"/>
                  </a:rPr>
                  <a:t>is</a:t>
                </a:r>
                <a:r>
                  <a:rPr lang="it-IT" sz="2000" b="0">
                    <a:latin typeface="Times New Roman" panose="02020603050405020304" pitchFamily="18" charset="0"/>
                  </a:rPr>
                  <a:t> the </a:t>
                </a:r>
                <a:r>
                  <a:rPr lang="it-IT" sz="2000" b="0" err="1">
                    <a:latin typeface="Times New Roman" panose="02020603050405020304" pitchFamily="18" charset="0"/>
                  </a:rPr>
                  <a:t>num</a:t>
                </a:r>
                <a:r>
                  <a:rPr lang="it-IT" sz="2000" err="1">
                    <a:latin typeface="Times New Roman" panose="02020603050405020304" pitchFamily="18" charset="0"/>
                  </a:rPr>
                  <a:t>ber</a:t>
                </a:r>
                <a:r>
                  <a:rPr lang="it-IT" sz="2000">
                    <a:latin typeface="Times New Roman" panose="02020603050405020304" pitchFamily="18" charset="0"/>
                  </a:rPr>
                  <a:t> of samples </a:t>
                </a:r>
                <a:r>
                  <a:rPr lang="it-IT" sz="2000" err="1">
                    <a:latin typeface="Times New Roman" panose="02020603050405020304" pitchFamily="18" charset="0"/>
                  </a:rPr>
                  <a:t>used</a:t>
                </a:r>
                <a:r>
                  <a:rPr lang="it-IT" sz="2000">
                    <a:latin typeface="Times New Roman" panose="02020603050405020304" pitchFamily="18" charset="0"/>
                  </a:rPr>
                  <a:t> to compute the </a:t>
                </a:r>
                <a:r>
                  <a:rPr lang="it-IT" sz="2000" err="1">
                    <a:latin typeface="Times New Roman" panose="02020603050405020304" pitchFamily="18" charset="0"/>
                  </a:rPr>
                  <a:t>emipirical</a:t>
                </a:r>
                <a:r>
                  <a:rPr lang="it-IT" sz="2000">
                    <a:latin typeface="Times New Roman" panose="02020603050405020304" pitchFamily="18" charset="0"/>
                  </a:rPr>
                  <a:t> </a:t>
                </a:r>
                <a:r>
                  <a:rPr lang="it-IT" sz="2000" err="1">
                    <a:latin typeface="Times New Roman" panose="02020603050405020304" pitchFamily="18" charset="0"/>
                  </a:rPr>
                  <a:t>mean</a:t>
                </a:r>
                <a:r>
                  <a:rPr lang="it-IT" sz="2000">
                    <a:latin typeface="Times New Roman" panose="02020603050405020304" pitchFamily="18" charset="0"/>
                  </a:rPr>
                  <a:t>.</a:t>
                </a:r>
              </a:p>
              <a:p>
                <a:endParaRPr lang="it-IT" sz="2000" b="0">
                  <a:latin typeface="Times New Roman" panose="02020603050405020304" pitchFamily="18" charset="0"/>
                </a:endParaRPr>
              </a:p>
              <a:p>
                <a:pPr>
                  <a:spcAft>
                    <a:spcPts val="600"/>
                  </a:spcAft>
                </a:pPr>
                <a:r>
                  <a:rPr lang="it-IT" sz="2000" err="1">
                    <a:latin typeface="Times New Roman" panose="02020603050405020304" pitchFamily="18" charset="0"/>
                  </a:rPr>
                  <a:t>Indeed</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move</a:t>
                </a:r>
                <a:r>
                  <a:rPr lang="it-IT" sz="2000">
                    <a:latin typeface="Times New Roman" panose="02020603050405020304" pitchFamily="18" charset="0"/>
                  </a:rPr>
                  <a:t> from the standard UCB </a:t>
                </a:r>
                <a:r>
                  <a:rPr lang="it-IT" sz="2000" err="1">
                    <a:latin typeface="Times New Roman" panose="02020603050405020304" pitchFamily="18" charset="0"/>
                  </a:rPr>
                  <a:t>bound</a:t>
                </a:r>
                <a:r>
                  <a:rPr lang="it-IT" sz="2000">
                    <a:latin typeface="Times New Roman" panose="02020603050405020304" pitchFamily="18" charset="0"/>
                  </a:rPr>
                  <a:t>, </a:t>
                </a:r>
                <a:r>
                  <a:rPr lang="it-IT" sz="2000" err="1">
                    <a:latin typeface="Times New Roman" panose="02020603050405020304" pitchFamily="18" charset="0"/>
                  </a:rPr>
                  <a:t>which</a:t>
                </a:r>
                <a:r>
                  <a:rPr lang="it-IT" sz="2000">
                    <a:latin typeface="Times New Roman" panose="02020603050405020304" pitchFamily="18" charset="0"/>
                  </a:rPr>
                  <a:t> </a:t>
                </a:r>
                <a:r>
                  <a:rPr lang="it-IT" sz="2000" err="1">
                    <a:latin typeface="Times New Roman" panose="02020603050405020304" pitchFamily="18" charset="0"/>
                  </a:rPr>
                  <a:t>uses</a:t>
                </a:r>
                <a:r>
                  <a:rPr lang="it-IT" sz="2000">
                    <a:latin typeface="Times New Roman" panose="02020603050405020304" pitchFamily="18" charset="0"/>
                  </a:rPr>
                  <a:t> </a:t>
                </a:r>
                <a:r>
                  <a:rPr lang="it-IT" sz="2000" err="1">
                    <a:latin typeface="Times New Roman" panose="02020603050405020304" pitchFamily="18" charset="0"/>
                  </a:rPr>
                  <a:t>width</a:t>
                </a:r>
                <a:r>
                  <a:rPr lang="it-IT" sz="2000">
                    <a:latin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𝑤</m:t>
                      </m:r>
                      <m:r>
                        <a:rPr lang="it-IT" sz="2000" b="0" i="1" smtClean="0">
                          <a:latin typeface="Cambria Math" panose="02040503050406030204" pitchFamily="18" charset="0"/>
                        </a:rPr>
                        <m:t>: </m:t>
                      </m:r>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exp</m:t>
                          </m:r>
                        </m:fName>
                        <m:e>
                          <m:d>
                            <m:dPr>
                              <m:ctrlPr>
                                <a:rPr lang="it-IT" sz="2000" i="1">
                                  <a:latin typeface="Cambria Math" panose="02040503050406030204" pitchFamily="18" charset="0"/>
                                </a:rPr>
                              </m:ctrlPr>
                            </m:dPr>
                            <m:e>
                              <m:r>
                                <a:rPr lang="it-IT" sz="2000" i="1">
                                  <a:latin typeface="Cambria Math" panose="02040503050406030204" pitchFamily="18" charset="0"/>
                                </a:rPr>
                                <m:t>−2∗</m:t>
                              </m:r>
                              <m:r>
                                <a:rPr lang="it-IT" sz="2000" i="1">
                                  <a:latin typeface="Cambria Math" panose="02040503050406030204" pitchFamily="18" charset="0"/>
                                </a:rPr>
                                <m:t>𝑁</m:t>
                              </m:r>
                              <m:r>
                                <a:rPr lang="it-IT" sz="2000" i="1">
                                  <a:latin typeface="Cambria Math" panose="02040503050406030204" pitchFamily="18" charset="0"/>
                                </a:rPr>
                                <m:t>∗</m:t>
                              </m:r>
                              <m:sSup>
                                <m:sSupPr>
                                  <m:ctrlPr>
                                    <a:rPr lang="it-IT" sz="2000" i="1">
                                      <a:latin typeface="Cambria Math" panose="02040503050406030204" pitchFamily="18" charset="0"/>
                                    </a:rPr>
                                  </m:ctrlPr>
                                </m:sSupPr>
                                <m:e>
                                  <m:r>
                                    <a:rPr lang="it-IT" sz="2000" i="1">
                                      <a:latin typeface="Cambria Math" panose="02040503050406030204" pitchFamily="18" charset="0"/>
                                    </a:rPr>
                                    <m:t>𝑤</m:t>
                                  </m:r>
                                </m:e>
                                <m:sup>
                                  <m:r>
                                    <a:rPr lang="it-IT" sz="2000" i="1">
                                      <a:latin typeface="Cambria Math" panose="02040503050406030204" pitchFamily="18" charset="0"/>
                                    </a:rPr>
                                    <m:t>2</m:t>
                                  </m:r>
                                </m:sup>
                              </m:sSup>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𝑡</m:t>
                              </m:r>
                            </m:e>
                            <m:sup>
                              <m:r>
                                <a:rPr lang="it-IT" sz="2000" b="0" i="1" smtClean="0">
                                  <a:latin typeface="Cambria Math" panose="02040503050406030204" pitchFamily="18" charset="0"/>
                                </a:rPr>
                                <m:t>−4</m:t>
                              </m:r>
                            </m:sup>
                          </m:sSup>
                        </m:e>
                      </m:func>
                    </m:oMath>
                  </m:oMathPara>
                </a14:m>
                <a:endParaRPr lang="it-IT" sz="2000">
                  <a:latin typeface="Times New Roman" panose="02020603050405020304" pitchFamily="18" charset="0"/>
                </a:endParaRPr>
              </a:p>
              <a:p>
                <a:r>
                  <a:rPr lang="it-IT" sz="2000">
                    <a:latin typeface="Times New Roman" panose="02020603050405020304" pitchFamily="18" charset="0"/>
                  </a:rPr>
                  <a:t>To a </a:t>
                </a:r>
                <a:r>
                  <a:rPr lang="it-IT" sz="2000" err="1">
                    <a:latin typeface="Times New Roman" panose="02020603050405020304" pitchFamily="18" charset="0"/>
                  </a:rPr>
                  <a:t>less</a:t>
                </a:r>
                <a:r>
                  <a:rPr lang="it-IT" sz="2000">
                    <a:latin typeface="Times New Roman" panose="02020603050405020304" pitchFamily="18" charset="0"/>
                  </a:rPr>
                  <a:t> </a:t>
                </a:r>
                <a:r>
                  <a:rPr lang="it-IT" sz="2000" err="1">
                    <a:latin typeface="Times New Roman" panose="02020603050405020304" pitchFamily="18" charset="0"/>
                  </a:rPr>
                  <a:t>strict</a:t>
                </a:r>
                <a:r>
                  <a:rPr lang="it-IT" sz="2000">
                    <a:latin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𝑤</m:t>
                      </m:r>
                      <m:r>
                        <a:rPr lang="it-IT" sz="2000" b="0" i="1" smtClean="0">
                          <a:latin typeface="Cambria Math" panose="02040503050406030204" pitchFamily="18" charset="0"/>
                        </a:rPr>
                        <m:t>: </m:t>
                      </m:r>
                      <m:func>
                        <m:funcPr>
                          <m:ctrlPr>
                            <a:rPr lang="it-IT" sz="2000" i="1">
                              <a:latin typeface="Cambria Math" panose="02040503050406030204" pitchFamily="18" charset="0"/>
                            </a:rPr>
                          </m:ctrlPr>
                        </m:funcPr>
                        <m:fName>
                          <m:r>
                            <m:rPr>
                              <m:sty m:val="p"/>
                            </m:rPr>
                            <a:rPr lang="it-IT" sz="2000">
                              <a:latin typeface="Cambria Math" panose="02040503050406030204" pitchFamily="18" charset="0"/>
                            </a:rPr>
                            <m:t>exp</m:t>
                          </m:r>
                        </m:fName>
                        <m:e>
                          <m:d>
                            <m:dPr>
                              <m:ctrlPr>
                                <a:rPr lang="it-IT" sz="2000" i="1">
                                  <a:latin typeface="Cambria Math" panose="02040503050406030204" pitchFamily="18" charset="0"/>
                                </a:rPr>
                              </m:ctrlPr>
                            </m:dPr>
                            <m:e>
                              <m:r>
                                <a:rPr lang="it-IT" sz="2000" i="1">
                                  <a:latin typeface="Cambria Math" panose="02040503050406030204" pitchFamily="18" charset="0"/>
                                </a:rPr>
                                <m:t>−2∗</m:t>
                              </m:r>
                              <m:r>
                                <a:rPr lang="it-IT" sz="2000" i="1">
                                  <a:latin typeface="Cambria Math" panose="02040503050406030204" pitchFamily="18" charset="0"/>
                                </a:rPr>
                                <m:t>𝑁</m:t>
                              </m:r>
                              <m:r>
                                <a:rPr lang="it-IT" sz="2000" i="1">
                                  <a:latin typeface="Cambria Math" panose="02040503050406030204" pitchFamily="18" charset="0"/>
                                </a:rPr>
                                <m:t>∗</m:t>
                              </m:r>
                              <m:sSup>
                                <m:sSupPr>
                                  <m:ctrlPr>
                                    <a:rPr lang="it-IT" sz="2000" i="1">
                                      <a:latin typeface="Cambria Math" panose="02040503050406030204" pitchFamily="18" charset="0"/>
                                    </a:rPr>
                                  </m:ctrlPr>
                                </m:sSupPr>
                                <m:e>
                                  <m:r>
                                    <a:rPr lang="it-IT" sz="2000" i="1">
                                      <a:latin typeface="Cambria Math" panose="02040503050406030204" pitchFamily="18" charset="0"/>
                                    </a:rPr>
                                    <m:t>𝑤</m:t>
                                  </m:r>
                                </m:e>
                                <m:sup>
                                  <m:r>
                                    <a:rPr lang="it-IT" sz="2000" i="1">
                                      <a:latin typeface="Cambria Math" panose="02040503050406030204" pitchFamily="18" charset="0"/>
                                    </a:rPr>
                                    <m:t>2</m:t>
                                  </m:r>
                                </m:sup>
                              </m:sSup>
                            </m:e>
                          </m:d>
                          <m:r>
                            <a:rPr lang="it-IT" sz="2000" b="0" i="1" smtClean="0">
                              <a:latin typeface="Cambria Math" panose="02040503050406030204" pitchFamily="18" charset="0"/>
                            </a:rPr>
                            <m:t>=</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𝑡</m:t>
                              </m:r>
                            </m:e>
                            <m:sup>
                              <m:r>
                                <a:rPr lang="it-IT" sz="2000" b="0" i="1" smtClean="0">
                                  <a:latin typeface="Cambria Math" panose="02040503050406030204" pitchFamily="18" charset="0"/>
                                </a:rPr>
                                <m:t>−2</m:t>
                              </m:r>
                            </m:sup>
                          </m:sSup>
                        </m:e>
                      </m:func>
                    </m:oMath>
                  </m:oMathPara>
                </a14:m>
                <a:endParaRPr lang="it-IT" sz="2000">
                  <a:latin typeface="Times New Roman" panose="02020603050405020304" pitchFamily="18" charset="0"/>
                </a:endParaRPr>
              </a:p>
              <a:p>
                <a:pPr>
                  <a:spcBef>
                    <a:spcPts val="600"/>
                  </a:spcBef>
                </a:pPr>
                <a:r>
                  <a:rPr lang="it-IT" sz="2000" err="1">
                    <a:latin typeface="Times New Roman" panose="02020603050405020304" pitchFamily="18" charset="0"/>
                  </a:rPr>
                  <a:t>This</a:t>
                </a:r>
                <a:r>
                  <a:rPr lang="it-IT" sz="2000">
                    <a:latin typeface="Times New Roman" panose="02020603050405020304" pitchFamily="18" charset="0"/>
                  </a:rPr>
                  <a:t> </a:t>
                </a:r>
                <a:r>
                  <a:rPr lang="it-IT" sz="2000" err="1">
                    <a:latin typeface="Times New Roman" panose="02020603050405020304" pitchFamily="18" charset="0"/>
                  </a:rPr>
                  <a:t>means</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consider</a:t>
                </a:r>
                <a:r>
                  <a:rPr lang="it-IT" sz="2000">
                    <a:latin typeface="Times New Roman" panose="02020603050405020304" pitchFamily="18" charset="0"/>
                  </a:rPr>
                  <a:t> </a:t>
                </a:r>
                <a:r>
                  <a:rPr lang="it-IT" sz="2000" err="1">
                    <a:latin typeface="Times New Roman" panose="02020603050405020304" pitchFamily="18" charset="0"/>
                  </a:rPr>
                  <a:t>as</a:t>
                </a:r>
                <a:r>
                  <a:rPr lang="it-IT" sz="2000">
                    <a:latin typeface="Times New Roman" panose="02020603050405020304" pitchFamily="18" charset="0"/>
                  </a:rPr>
                  <a:t> </a:t>
                </a:r>
                <a:r>
                  <a:rPr lang="it-IT" sz="2000" err="1">
                    <a:solidFill>
                      <a:schemeClr val="accent1"/>
                    </a:solidFill>
                    <a:latin typeface="Times New Roman" panose="02020603050405020304" pitchFamily="18" charset="0"/>
                  </a:rPr>
                  <a:t>lower</a:t>
                </a:r>
                <a:r>
                  <a:rPr lang="it-IT" sz="2000">
                    <a:solidFill>
                      <a:schemeClr val="accent1"/>
                    </a:solidFill>
                    <a:latin typeface="Times New Roman" panose="02020603050405020304" pitchFamily="18" charset="0"/>
                  </a:rPr>
                  <a:t> </a:t>
                </a:r>
                <a:r>
                  <a:rPr lang="it-IT" sz="2000" err="1">
                    <a:solidFill>
                      <a:schemeClr val="accent1"/>
                    </a:solidFill>
                    <a:latin typeface="Times New Roman" panose="02020603050405020304" pitchFamily="18" charset="0"/>
                  </a:rPr>
                  <a:t>bound</a:t>
                </a:r>
                <a:r>
                  <a:rPr lang="it-IT" sz="2000">
                    <a:solidFill>
                      <a:schemeClr val="accent1"/>
                    </a:solidFill>
                    <a:latin typeface="Times New Roman" panose="02020603050405020304" pitchFamily="18" charset="0"/>
                  </a:rPr>
                  <a:t> </a:t>
                </a:r>
                <a:r>
                  <a:rPr lang="it-IT" sz="2000">
                    <a:latin typeface="Times New Roman" panose="02020603050405020304" pitchFamily="18" charset="0"/>
                  </a:rPr>
                  <a:t>on the </a:t>
                </a:r>
                <a:r>
                  <a:rPr lang="it-IT" sz="2000" err="1">
                    <a:latin typeface="Times New Roman" panose="02020603050405020304" pitchFamily="18" charset="0"/>
                  </a:rPr>
                  <a:t>estimates</a:t>
                </a:r>
                <a:r>
                  <a:rPr lang="it-IT" sz="2000">
                    <a:latin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𝐿𝐶𝐵</m:t>
                      </m:r>
                      <m:r>
                        <a:rPr lang="it-IT" sz="2000" b="0" i="1" smtClean="0">
                          <a:latin typeface="Cambria Math" panose="02040503050406030204" pitchFamily="18" charset="0"/>
                        </a:rPr>
                        <m:t>(</m:t>
                      </m:r>
                      <m:r>
                        <a:rPr lang="it-IT" sz="2000" b="0" i="1" smtClean="0">
                          <a:latin typeface="Cambria Math" panose="02040503050406030204" pitchFamily="18" charset="0"/>
                        </a:rPr>
                        <m:t>𝜇</m:t>
                      </m:r>
                      <m:r>
                        <a:rPr lang="it-IT" sz="2000" b="0" i="1" smtClean="0">
                          <a:latin typeface="Cambria Math" panose="02040503050406030204" pitchFamily="18" charset="0"/>
                        </a:rPr>
                        <m:t>): </m:t>
                      </m:r>
                      <m:acc>
                        <m:accPr>
                          <m:chr m:val="̅"/>
                          <m:ctrlPr>
                            <a:rPr lang="it-IT" sz="2000" b="0" i="1" smtClean="0">
                              <a:latin typeface="Cambria Math" panose="02040503050406030204" pitchFamily="18" charset="0"/>
                            </a:rPr>
                          </m:ctrlPr>
                        </m:accPr>
                        <m:e>
                          <m:r>
                            <a:rPr lang="it-IT" sz="2000" b="0" i="1" smtClean="0">
                              <a:latin typeface="Cambria Math" panose="02040503050406030204" pitchFamily="18" charset="0"/>
                            </a:rPr>
                            <m:t>𝑥</m:t>
                          </m:r>
                        </m:e>
                      </m:acc>
                      <m:r>
                        <a:rPr lang="it-IT" sz="2000" b="0" i="1" dirty="0" smtClean="0">
                          <a:latin typeface="Cambria Math" panose="02040503050406030204" pitchFamily="18" charset="0"/>
                        </a:rPr>
                        <m:t> −</m:t>
                      </m:r>
                      <m:rad>
                        <m:radPr>
                          <m:degHide m:val="on"/>
                          <m:ctrlPr>
                            <a:rPr lang="it-IT" sz="2000" b="0" i="1" dirty="0" smtClean="0">
                              <a:latin typeface="Cambria Math" panose="02040503050406030204" pitchFamily="18" charset="0"/>
                            </a:rPr>
                          </m:ctrlPr>
                        </m:radPr>
                        <m:deg/>
                        <m:e>
                          <m:f>
                            <m:fPr>
                              <m:ctrlPr>
                                <a:rPr lang="it-IT" sz="2000" b="0" i="1" dirty="0" smtClean="0">
                                  <a:latin typeface="Cambria Math" panose="02040503050406030204" pitchFamily="18" charset="0"/>
                                </a:rPr>
                              </m:ctrlPr>
                            </m:fPr>
                            <m:num>
                              <m:func>
                                <m:funcPr>
                                  <m:ctrlPr>
                                    <a:rPr lang="it-IT" sz="2000" b="0" i="1" dirty="0" smtClean="0">
                                      <a:latin typeface="Cambria Math" panose="02040503050406030204" pitchFamily="18" charset="0"/>
                                    </a:rPr>
                                  </m:ctrlPr>
                                </m:funcPr>
                                <m:fName>
                                  <m:r>
                                    <m:rPr>
                                      <m:sty m:val="p"/>
                                    </m:rPr>
                                    <a:rPr lang="it-IT" sz="2000" b="0" i="0" dirty="0" smtClean="0">
                                      <a:latin typeface="Cambria Math" panose="02040503050406030204" pitchFamily="18" charset="0"/>
                                    </a:rPr>
                                    <m:t>log</m:t>
                                  </m:r>
                                </m:fName>
                                <m:e>
                                  <m:d>
                                    <m:dPr>
                                      <m:ctrlPr>
                                        <a:rPr lang="it-IT" sz="2000" b="0" i="1" dirty="0" smtClean="0">
                                          <a:latin typeface="Cambria Math" panose="02040503050406030204" pitchFamily="18" charset="0"/>
                                        </a:rPr>
                                      </m:ctrlPr>
                                    </m:dPr>
                                    <m:e>
                                      <m:r>
                                        <a:rPr lang="it-IT" sz="2000" b="0" i="1" dirty="0" smtClean="0">
                                          <a:latin typeface="Cambria Math" panose="02040503050406030204" pitchFamily="18" charset="0"/>
                                        </a:rPr>
                                        <m:t>𝑡</m:t>
                                      </m:r>
                                    </m:e>
                                  </m:d>
                                </m:e>
                              </m:func>
                            </m:num>
                            <m:den>
                              <m:sSub>
                                <m:sSubPr>
                                  <m:ctrlPr>
                                    <a:rPr lang="it-IT" sz="2000" b="0" i="1" dirty="0" smtClean="0">
                                      <a:latin typeface="Cambria Math" panose="02040503050406030204" pitchFamily="18" charset="0"/>
                                    </a:rPr>
                                  </m:ctrlPr>
                                </m:sSubPr>
                                <m:e>
                                  <m:r>
                                    <a:rPr lang="it-IT" sz="2000" b="0" i="1" dirty="0" smtClean="0">
                                      <a:latin typeface="Cambria Math" panose="02040503050406030204" pitchFamily="18" charset="0"/>
                                    </a:rPr>
                                    <m:t>𝑁</m:t>
                                  </m:r>
                                </m:e>
                                <m:sub>
                                  <m:r>
                                    <a:rPr lang="it-IT" sz="2000" b="0" i="1" dirty="0" smtClean="0">
                                      <a:latin typeface="Cambria Math" panose="02040503050406030204" pitchFamily="18" charset="0"/>
                                    </a:rPr>
                                    <m:t>𝑡</m:t>
                                  </m:r>
                                </m:sub>
                              </m:sSub>
                            </m:den>
                          </m:f>
                        </m:e>
                      </m:rad>
                    </m:oMath>
                  </m:oMathPara>
                </a14:m>
                <a:endParaRPr lang="it-IT" sz="2000" b="0">
                  <a:latin typeface="Times New Roman" panose="02020603050405020304" pitchFamily="18" charset="0"/>
                </a:endParaRPr>
              </a:p>
              <a:p>
                <a:r>
                  <a:rPr lang="it-IT" sz="2000">
                    <a:latin typeface="Times New Roman" panose="02020603050405020304" pitchFamily="18" charset="0"/>
                  </a:rPr>
                  <a:t>With </a:t>
                </a:r>
                <a:r>
                  <a:rPr lang="it-IT" sz="2000" err="1">
                    <a:latin typeface="Times New Roman" panose="02020603050405020304" pitchFamily="18" charset="0"/>
                  </a:rPr>
                  <a:t>this</a:t>
                </a:r>
                <a:r>
                  <a:rPr lang="it-IT" sz="2000">
                    <a:latin typeface="Times New Roman" panose="02020603050405020304" pitchFamily="18" charset="0"/>
                  </a:rPr>
                  <a:t> </a:t>
                </a:r>
                <a:r>
                  <a:rPr lang="it-IT" sz="2000" err="1">
                    <a:latin typeface="Times New Roman" panose="02020603050405020304" pitchFamily="18" charset="0"/>
                  </a:rPr>
                  <a:t>approach</a:t>
                </a:r>
                <a:r>
                  <a:rPr lang="it-IT" sz="2000">
                    <a:latin typeface="Times New Roman" panose="02020603050405020304" pitchFamily="18" charset="0"/>
                  </a:rPr>
                  <a:t> </a:t>
                </a:r>
                <a:r>
                  <a:rPr lang="it-IT" sz="2000" err="1">
                    <a:latin typeface="Times New Roman" panose="02020603050405020304" pitchFamily="18" charset="0"/>
                  </a:rPr>
                  <a:t>we</a:t>
                </a:r>
                <a:r>
                  <a:rPr lang="it-IT" sz="2000">
                    <a:latin typeface="Times New Roman" panose="02020603050405020304" pitchFamily="18" charset="0"/>
                  </a:rPr>
                  <a:t> </a:t>
                </a:r>
                <a:r>
                  <a:rPr lang="it-IT" sz="2000" err="1">
                    <a:latin typeface="Times New Roman" panose="02020603050405020304" pitchFamily="18" charset="0"/>
                  </a:rPr>
                  <a:t>hope</a:t>
                </a:r>
                <a:r>
                  <a:rPr lang="it-IT" sz="2000">
                    <a:latin typeface="Times New Roman" panose="02020603050405020304" pitchFamily="18" charset="0"/>
                  </a:rPr>
                  <a:t> to </a:t>
                </a:r>
                <a:r>
                  <a:rPr lang="it-IT" sz="2000" err="1">
                    <a:latin typeface="Times New Roman" panose="02020603050405020304" pitchFamily="18" charset="0"/>
                  </a:rPr>
                  <a:t>ease</a:t>
                </a:r>
                <a:r>
                  <a:rPr lang="it-IT" sz="2000">
                    <a:latin typeface="Times New Roman" panose="02020603050405020304" pitchFamily="18" charset="0"/>
                  </a:rPr>
                  <a:t> the </a:t>
                </a:r>
                <a:r>
                  <a:rPr lang="it-IT" sz="2000" err="1">
                    <a:latin typeface="Times New Roman" panose="02020603050405020304" pitchFamily="18" charset="0"/>
                  </a:rPr>
                  <a:t>algorithm</a:t>
                </a:r>
                <a:r>
                  <a:rPr lang="it-IT" sz="2000">
                    <a:latin typeface="Times New Roman" panose="02020603050405020304" pitchFamily="18" charset="0"/>
                  </a:rPr>
                  <a:t> in </a:t>
                </a:r>
                <a:r>
                  <a:rPr lang="it-IT" sz="2000" err="1">
                    <a:latin typeface="Times New Roman" panose="02020603050405020304" pitchFamily="18" charset="0"/>
                  </a:rPr>
                  <a:t>finding</a:t>
                </a:r>
                <a:r>
                  <a:rPr lang="it-IT" sz="2000">
                    <a:latin typeface="Times New Roman" panose="02020603050405020304" pitchFamily="18" charset="0"/>
                  </a:rPr>
                  <a:t> </a:t>
                </a:r>
                <a:r>
                  <a:rPr lang="it-IT" sz="2000" err="1">
                    <a:latin typeface="Times New Roman" panose="02020603050405020304" pitchFamily="18" charset="0"/>
                  </a:rPr>
                  <a:t>contexts</a:t>
                </a:r>
                <a:r>
                  <a:rPr lang="it-IT" sz="2000">
                    <a:latin typeface="Times New Roman" panose="02020603050405020304" pitchFamily="18" charset="0"/>
                  </a:rPr>
                  <a:t>.</a:t>
                </a:r>
              </a:p>
            </p:txBody>
          </p:sp>
        </mc:Choice>
        <mc:Fallback>
          <p:sp>
            <p:nvSpPr>
              <p:cNvPr id="5" name="CasellaDiTesto 4">
                <a:extLst>
                  <a:ext uri="{FF2B5EF4-FFF2-40B4-BE49-F238E27FC236}">
                    <a16:creationId xmlns:a16="http://schemas.microsoft.com/office/drawing/2014/main" id="{5ADABDCF-03C4-942A-E40D-C48CF494BE50}"/>
                  </a:ext>
                </a:extLst>
              </p:cNvPr>
              <p:cNvSpPr txBox="1">
                <a:spLocks noRot="1" noChangeAspect="1" noMove="1" noResize="1" noEditPoints="1" noAdjustHandles="1" noChangeArrowheads="1" noChangeShapeType="1" noTextEdit="1"/>
              </p:cNvSpPr>
              <p:nvPr/>
            </p:nvSpPr>
            <p:spPr>
              <a:xfrm>
                <a:off x="838200" y="1690688"/>
                <a:ext cx="10515600" cy="4618059"/>
              </a:xfrm>
              <a:prstGeom prst="rect">
                <a:avLst/>
              </a:prstGeom>
              <a:blipFill>
                <a:blip r:embed="rId2"/>
                <a:stretch>
                  <a:fillRect l="-638" t="-660" b="-1319"/>
                </a:stretch>
              </a:blipFill>
            </p:spPr>
            <p:txBody>
              <a:bodyPr/>
              <a:lstStyle/>
              <a:p>
                <a:r>
                  <a:rPr lang="it-IT">
                    <a:noFill/>
                  </a:rPr>
                  <a:t> </a:t>
                </a:r>
              </a:p>
            </p:txBody>
          </p:sp>
        </mc:Fallback>
      </mc:AlternateContent>
      <p:sp>
        <p:nvSpPr>
          <p:cNvPr id="6" name="Titolo 1">
            <a:extLst>
              <a:ext uri="{FF2B5EF4-FFF2-40B4-BE49-F238E27FC236}">
                <a16:creationId xmlns:a16="http://schemas.microsoft.com/office/drawing/2014/main" id="{886D546B-C681-ADD6-B858-1C6F2EA736BB}"/>
              </a:ext>
            </a:extLst>
          </p:cNvPr>
          <p:cNvSpPr>
            <a:spLocks noGrp="1"/>
          </p:cNvSpPr>
          <p:nvPr>
            <p:ph type="title"/>
          </p:nvPr>
        </p:nvSpPr>
        <p:spPr/>
        <p:txBody>
          <a:bodyPr/>
          <a:lstStyle/>
          <a:p>
            <a:r>
              <a:rPr lang="it-IT" sz="4400"/>
              <a:t>10. </a:t>
            </a:r>
            <a:r>
              <a:rPr lang="it-IT" sz="4400">
                <a:solidFill>
                  <a:schemeClr val="accent1"/>
                </a:solidFill>
              </a:rPr>
              <a:t>Preliminary </a:t>
            </a:r>
            <a:r>
              <a:rPr lang="it-IT" err="1">
                <a:solidFill>
                  <a:schemeClr val="accent1"/>
                </a:solidFill>
              </a:rPr>
              <a:t>C</a:t>
            </a:r>
            <a:r>
              <a:rPr lang="it-IT" sz="4400" err="1">
                <a:solidFill>
                  <a:schemeClr val="accent1"/>
                </a:solidFill>
              </a:rPr>
              <a:t>onsiderations</a:t>
            </a:r>
            <a:endParaRPr lang="it-IT">
              <a:solidFill>
                <a:schemeClr val="accent1"/>
              </a:solidFill>
            </a:endParaRPr>
          </a:p>
        </p:txBody>
      </p:sp>
      <p:sp>
        <p:nvSpPr>
          <p:cNvPr id="2" name="Segnaposto numero diapositiva 1">
            <a:extLst>
              <a:ext uri="{FF2B5EF4-FFF2-40B4-BE49-F238E27FC236}">
                <a16:creationId xmlns:a16="http://schemas.microsoft.com/office/drawing/2014/main" id="{6A38F9B2-0F5D-5ADE-75F7-EF13A1520C9E}"/>
              </a:ext>
            </a:extLst>
          </p:cNvPr>
          <p:cNvSpPr>
            <a:spLocks noGrp="1"/>
          </p:cNvSpPr>
          <p:nvPr>
            <p:ph type="sldNum" sz="quarter" idx="12"/>
          </p:nvPr>
        </p:nvSpPr>
        <p:spPr/>
        <p:txBody>
          <a:bodyPr/>
          <a:lstStyle/>
          <a:p>
            <a:fld id="{61C956A2-680A-48D7-A037-C726CE4ABA8D}" type="slidenum">
              <a:rPr lang="it-IT" smtClean="0"/>
              <a:t>77</a:t>
            </a:fld>
            <a:endParaRPr lang="it-IT"/>
          </a:p>
        </p:txBody>
      </p:sp>
    </p:spTree>
    <p:extLst>
      <p:ext uri="{BB962C8B-B14F-4D97-AF65-F5344CB8AC3E}">
        <p14:creationId xmlns:p14="http://schemas.microsoft.com/office/powerpoint/2010/main" val="23911414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6346A0CC-7F39-F8EF-62BE-77F0C4705C2D}"/>
              </a:ext>
            </a:extLst>
          </p:cNvPr>
          <p:cNvSpPr>
            <a:spLocks noGrp="1"/>
          </p:cNvSpPr>
          <p:nvPr>
            <p:ph type="title"/>
          </p:nvPr>
        </p:nvSpPr>
        <p:spPr/>
        <p:txBody>
          <a:bodyPr/>
          <a:lstStyle/>
          <a:p>
            <a:r>
              <a:rPr lang="it-IT" sz="4400"/>
              <a:t>10. </a:t>
            </a:r>
            <a:r>
              <a:rPr lang="it-IT" sz="4400">
                <a:solidFill>
                  <a:schemeClr val="accent1"/>
                </a:solidFill>
              </a:rPr>
              <a:t>Algorithm </a:t>
            </a:r>
            <a:r>
              <a:rPr lang="it-IT" sz="4400" err="1">
                <a:solidFill>
                  <a:schemeClr val="accent1"/>
                </a:solidFill>
              </a:rPr>
              <a:t>Structure</a:t>
            </a:r>
            <a:endParaRPr lang="it-IT">
              <a:solidFill>
                <a:schemeClr val="accent1"/>
              </a:solidFill>
            </a:endParaRPr>
          </a:p>
        </p:txBody>
      </p:sp>
      <p:pic>
        <p:nvPicPr>
          <p:cNvPr id="5" name="Segnaposto contenuto 4">
            <a:extLst>
              <a:ext uri="{FF2B5EF4-FFF2-40B4-BE49-F238E27FC236}">
                <a16:creationId xmlns:a16="http://schemas.microsoft.com/office/drawing/2014/main" id="{6913A549-3765-441C-0CD6-31C610308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1135" y="1825625"/>
            <a:ext cx="5989729" cy="4351338"/>
          </a:xfrm>
        </p:spPr>
      </p:pic>
      <p:sp>
        <p:nvSpPr>
          <p:cNvPr id="2" name="Segnaposto numero diapositiva 1">
            <a:extLst>
              <a:ext uri="{FF2B5EF4-FFF2-40B4-BE49-F238E27FC236}">
                <a16:creationId xmlns:a16="http://schemas.microsoft.com/office/drawing/2014/main" id="{6E31CF5D-575C-5005-8AB5-9B32A28957DD}"/>
              </a:ext>
            </a:extLst>
          </p:cNvPr>
          <p:cNvSpPr>
            <a:spLocks noGrp="1"/>
          </p:cNvSpPr>
          <p:nvPr>
            <p:ph type="sldNum" sz="quarter" idx="12"/>
          </p:nvPr>
        </p:nvSpPr>
        <p:spPr/>
        <p:txBody>
          <a:bodyPr/>
          <a:lstStyle/>
          <a:p>
            <a:fld id="{61C956A2-680A-48D7-A037-C726CE4ABA8D}" type="slidenum">
              <a:rPr lang="it-IT" smtClean="0"/>
              <a:t>78</a:t>
            </a:fld>
            <a:endParaRPr lang="it-IT"/>
          </a:p>
        </p:txBody>
      </p:sp>
    </p:spTree>
    <p:extLst>
      <p:ext uri="{BB962C8B-B14F-4D97-AF65-F5344CB8AC3E}">
        <p14:creationId xmlns:p14="http://schemas.microsoft.com/office/powerpoint/2010/main" val="20242757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186EF7F-5787-B579-47FF-D318DA375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72" y="2136801"/>
            <a:ext cx="5134085" cy="3850564"/>
          </a:xfrm>
          <a:prstGeom prst="rect">
            <a:avLst/>
          </a:prstGeom>
        </p:spPr>
      </p:pic>
      <p:pic>
        <p:nvPicPr>
          <p:cNvPr id="9" name="Immagine 8">
            <a:extLst>
              <a:ext uri="{FF2B5EF4-FFF2-40B4-BE49-F238E27FC236}">
                <a16:creationId xmlns:a16="http://schemas.microsoft.com/office/drawing/2014/main" id="{7688D629-B64B-38A0-E99E-C0E9BA150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36454"/>
            <a:ext cx="5134085" cy="3850564"/>
          </a:xfrm>
          <a:prstGeom prst="rect">
            <a:avLst/>
          </a:prstGeom>
        </p:spPr>
      </p:pic>
      <p:sp>
        <p:nvSpPr>
          <p:cNvPr id="10" name="CasellaDiTesto 9">
            <a:extLst>
              <a:ext uri="{FF2B5EF4-FFF2-40B4-BE49-F238E27FC236}">
                <a16:creationId xmlns:a16="http://schemas.microsoft.com/office/drawing/2014/main" id="{BCFC5057-510F-2F90-0CB4-55613ADB4469}"/>
              </a:ext>
            </a:extLst>
          </p:cNvPr>
          <p:cNvSpPr txBox="1"/>
          <p:nvPr/>
        </p:nvSpPr>
        <p:spPr>
          <a:xfrm>
            <a:off x="1678859" y="5984537"/>
            <a:ext cx="3805084" cy="369332"/>
          </a:xfrm>
          <a:prstGeom prst="rect">
            <a:avLst/>
          </a:prstGeom>
          <a:noFill/>
        </p:spPr>
        <p:txBody>
          <a:bodyPr wrap="square" rtlCol="0">
            <a:spAutoFit/>
          </a:bodyPr>
          <a:lstStyle/>
          <a:p>
            <a:pPr algn="ctr"/>
            <a:r>
              <a:rPr lang="it-IT">
                <a:latin typeface="Times New Roman" panose="02020603050405020304" pitchFamily="18" charset="0"/>
              </a:rPr>
              <a:t>Profit trends.</a:t>
            </a:r>
          </a:p>
        </p:txBody>
      </p:sp>
      <p:sp>
        <p:nvSpPr>
          <p:cNvPr id="11" name="CasellaDiTesto 10">
            <a:extLst>
              <a:ext uri="{FF2B5EF4-FFF2-40B4-BE49-F238E27FC236}">
                <a16:creationId xmlns:a16="http://schemas.microsoft.com/office/drawing/2014/main" id="{F0A29027-79C2-DCFD-6402-FDDC51F70A13}"/>
              </a:ext>
            </a:extLst>
          </p:cNvPr>
          <p:cNvSpPr txBox="1"/>
          <p:nvPr/>
        </p:nvSpPr>
        <p:spPr>
          <a:xfrm>
            <a:off x="6957145" y="5986191"/>
            <a:ext cx="3805084" cy="369332"/>
          </a:xfrm>
          <a:prstGeom prst="rect">
            <a:avLst/>
          </a:prstGeom>
          <a:noFill/>
        </p:spPr>
        <p:txBody>
          <a:bodyPr wrap="square" rtlCol="0">
            <a:spAutoFit/>
          </a:bodyPr>
          <a:lstStyle/>
          <a:p>
            <a:pPr algn="ctr"/>
            <a:r>
              <a:rPr lang="it-IT" err="1">
                <a:latin typeface="Times New Roman" panose="02020603050405020304" pitchFamily="18" charset="0"/>
              </a:rPr>
              <a:t>Regret</a:t>
            </a:r>
            <a:r>
              <a:rPr lang="it-IT">
                <a:latin typeface="Times New Roman" panose="02020603050405020304" pitchFamily="18" charset="0"/>
              </a:rPr>
              <a:t> trends.</a:t>
            </a:r>
          </a:p>
        </p:txBody>
      </p:sp>
      <p:sp>
        <p:nvSpPr>
          <p:cNvPr id="12" name="Titolo 1">
            <a:extLst>
              <a:ext uri="{FF2B5EF4-FFF2-40B4-BE49-F238E27FC236}">
                <a16:creationId xmlns:a16="http://schemas.microsoft.com/office/drawing/2014/main" id="{2A278640-E6A2-08D7-015F-395B4E279C86}"/>
              </a:ext>
            </a:extLst>
          </p:cNvPr>
          <p:cNvSpPr>
            <a:spLocks noGrp="1"/>
          </p:cNvSpPr>
          <p:nvPr>
            <p:ph type="title"/>
          </p:nvPr>
        </p:nvSpPr>
        <p:spPr/>
        <p:txBody>
          <a:bodyPr/>
          <a:lstStyle/>
          <a:p>
            <a:r>
              <a:rPr lang="it-IT" sz="4400"/>
              <a:t>10. </a:t>
            </a:r>
            <a:r>
              <a:rPr lang="it-IT" sz="4400" err="1">
                <a:solidFill>
                  <a:schemeClr val="accent1"/>
                </a:solidFill>
              </a:rPr>
              <a:t>Results</a:t>
            </a:r>
            <a:endParaRPr lang="it-IT">
              <a:solidFill>
                <a:schemeClr val="accent1"/>
              </a:solidFill>
            </a:endParaRPr>
          </a:p>
        </p:txBody>
      </p:sp>
      <p:sp>
        <p:nvSpPr>
          <p:cNvPr id="3" name="Segnaposto numero diapositiva 2">
            <a:extLst>
              <a:ext uri="{FF2B5EF4-FFF2-40B4-BE49-F238E27FC236}">
                <a16:creationId xmlns:a16="http://schemas.microsoft.com/office/drawing/2014/main" id="{DDC378E4-C899-82B1-1526-8E495B8AE304}"/>
              </a:ext>
            </a:extLst>
          </p:cNvPr>
          <p:cNvSpPr>
            <a:spLocks noGrp="1"/>
          </p:cNvSpPr>
          <p:nvPr>
            <p:ph type="sldNum" sz="quarter" idx="12"/>
          </p:nvPr>
        </p:nvSpPr>
        <p:spPr/>
        <p:txBody>
          <a:bodyPr/>
          <a:lstStyle/>
          <a:p>
            <a:fld id="{61C956A2-680A-48D7-A037-C726CE4ABA8D}" type="slidenum">
              <a:rPr lang="it-IT" smtClean="0"/>
              <a:t>79</a:t>
            </a:fld>
            <a:endParaRPr lang="it-IT"/>
          </a:p>
        </p:txBody>
      </p:sp>
      <p:sp>
        <p:nvSpPr>
          <p:cNvPr id="2" name="CasellaDiTesto 1">
            <a:extLst>
              <a:ext uri="{FF2B5EF4-FFF2-40B4-BE49-F238E27FC236}">
                <a16:creationId xmlns:a16="http://schemas.microsoft.com/office/drawing/2014/main" id="{B9DAD042-B650-6CF7-1ECF-F655698BE54F}"/>
              </a:ext>
            </a:extLst>
          </p:cNvPr>
          <p:cNvSpPr txBox="1"/>
          <p:nvPr/>
        </p:nvSpPr>
        <p:spPr>
          <a:xfrm>
            <a:off x="838200" y="1410166"/>
            <a:ext cx="10788391" cy="707886"/>
          </a:xfrm>
          <a:prstGeom prst="rect">
            <a:avLst/>
          </a:prstGeom>
          <a:noFill/>
        </p:spPr>
        <p:txBody>
          <a:bodyPr wrap="square" rtlCol="0">
            <a:spAutoFit/>
          </a:bodyPr>
          <a:lstStyle/>
          <a:p>
            <a:r>
              <a:rPr lang="it-IT" sz="2000" err="1">
                <a:latin typeface="Times New Roman" panose="02020603050405020304" pitchFamily="18" charset="0"/>
              </a:rPr>
              <a:t>As</a:t>
            </a:r>
            <a:r>
              <a:rPr lang="it-IT" sz="2000">
                <a:latin typeface="Times New Roman" panose="02020603050405020304" pitchFamily="18" charset="0"/>
              </a:rPr>
              <a:t> </a:t>
            </a:r>
            <a:r>
              <a:rPr lang="it-IT" sz="2000" err="1">
                <a:latin typeface="Times New Roman" panose="02020603050405020304" pitchFamily="18" charset="0"/>
              </a:rPr>
              <a:t>expected</a:t>
            </a:r>
            <a:r>
              <a:rPr lang="it-IT" sz="2000">
                <a:latin typeface="Times New Roman" panose="02020603050405020304" pitchFamily="18" charset="0"/>
              </a:rPr>
              <a:t>, performances are </a:t>
            </a:r>
            <a:r>
              <a:rPr lang="it-IT" sz="2000" err="1">
                <a:latin typeface="Times New Roman" panose="02020603050405020304" pitchFamily="18" charset="0"/>
              </a:rPr>
              <a:t>strictly</a:t>
            </a:r>
            <a:r>
              <a:rPr lang="it-IT" sz="2000">
                <a:latin typeface="Times New Roman" panose="02020603050405020304" pitchFamily="18" charset="0"/>
              </a:rPr>
              <a:t> </a:t>
            </a:r>
            <a:r>
              <a:rPr lang="it-IT" sz="2000" err="1">
                <a:latin typeface="Times New Roman" panose="02020603050405020304" pitchFamily="18" charset="0"/>
              </a:rPr>
              <a:t>tied</a:t>
            </a:r>
            <a:r>
              <a:rPr lang="it-IT" sz="2000">
                <a:latin typeface="Times New Roman" panose="02020603050405020304" pitchFamily="18" charset="0"/>
              </a:rPr>
              <a:t> to the </a:t>
            </a:r>
            <a:r>
              <a:rPr lang="it-IT" sz="2000" err="1">
                <a:latin typeface="Times New Roman" panose="02020603050405020304" pitchFamily="18" charset="0"/>
              </a:rPr>
              <a:t>context</a:t>
            </a:r>
            <a:r>
              <a:rPr lang="it-IT" sz="2000">
                <a:latin typeface="Times New Roman" panose="02020603050405020304" pitchFamily="18" charset="0"/>
              </a:rPr>
              <a:t> </a:t>
            </a:r>
            <a:r>
              <a:rPr lang="it-IT" sz="2000" err="1">
                <a:latin typeface="Times New Roman" panose="02020603050405020304" pitchFamily="18" charset="0"/>
              </a:rPr>
              <a:t>structure</a:t>
            </a:r>
            <a:r>
              <a:rPr lang="it-IT" sz="2000">
                <a:latin typeface="Times New Roman" panose="02020603050405020304" pitchFamily="18" charset="0"/>
              </a:rPr>
              <a:t> </a:t>
            </a:r>
            <a:r>
              <a:rPr lang="it-IT" sz="2000" err="1">
                <a:latin typeface="Times New Roman" panose="02020603050405020304" pitchFamily="18" charset="0"/>
              </a:rPr>
              <a:t>that</a:t>
            </a:r>
            <a:r>
              <a:rPr lang="it-IT" sz="2000">
                <a:latin typeface="Times New Roman" panose="02020603050405020304" pitchFamily="18" charset="0"/>
              </a:rPr>
              <a:t> </a:t>
            </a:r>
            <a:r>
              <a:rPr lang="it-IT" sz="2000" err="1">
                <a:latin typeface="Times New Roman" panose="02020603050405020304" pitchFamily="18" charset="0"/>
              </a:rPr>
              <a:t>has</a:t>
            </a:r>
            <a:r>
              <a:rPr lang="it-IT" sz="2000">
                <a:latin typeface="Times New Roman" panose="02020603050405020304" pitchFamily="18" charset="0"/>
              </a:rPr>
              <a:t> </a:t>
            </a:r>
            <a:r>
              <a:rPr lang="it-IT" sz="2000" err="1">
                <a:latin typeface="Times New Roman" panose="02020603050405020304" pitchFamily="18" charset="0"/>
              </a:rPr>
              <a:t>been</a:t>
            </a:r>
            <a:r>
              <a:rPr lang="it-IT" sz="2000">
                <a:latin typeface="Times New Roman" panose="02020603050405020304" pitchFamily="18" charset="0"/>
              </a:rPr>
              <a:t> </a:t>
            </a:r>
            <a:r>
              <a:rPr lang="it-IT" sz="2000" err="1">
                <a:latin typeface="Times New Roman" panose="02020603050405020304" pitchFamily="18" charset="0"/>
              </a:rPr>
              <a:t>found</a:t>
            </a:r>
            <a:r>
              <a:rPr lang="it-IT" sz="2000">
                <a:latin typeface="Times New Roman" panose="02020603050405020304" pitchFamily="18" charset="0"/>
              </a:rPr>
              <a:t>, and </a:t>
            </a:r>
            <a:r>
              <a:rPr lang="it-IT" sz="2000" err="1">
                <a:latin typeface="Times New Roman" panose="02020603050405020304" pitchFamily="18" charset="0"/>
              </a:rPr>
              <a:t>may</a:t>
            </a:r>
            <a:r>
              <a:rPr lang="it-IT" sz="2000">
                <a:latin typeface="Times New Roman" panose="02020603050405020304" pitchFamily="18" charset="0"/>
              </a:rPr>
              <a:t> </a:t>
            </a:r>
            <a:r>
              <a:rPr lang="it-IT" sz="2000" err="1">
                <a:latin typeface="Times New Roman" panose="02020603050405020304" pitchFamily="18" charset="0"/>
              </a:rPr>
              <a:t>differ</a:t>
            </a:r>
            <a:r>
              <a:rPr lang="it-IT" sz="2000">
                <a:latin typeface="Times New Roman" panose="02020603050405020304" pitchFamily="18" charset="0"/>
              </a:rPr>
              <a:t> </a:t>
            </a:r>
            <a:r>
              <a:rPr lang="it-IT" sz="2000" err="1">
                <a:latin typeface="Times New Roman" panose="02020603050405020304" pitchFamily="18" charset="0"/>
              </a:rPr>
              <a:t>widely</a:t>
            </a:r>
            <a:r>
              <a:rPr lang="it-IT" sz="2000">
                <a:latin typeface="Times New Roman" panose="02020603050405020304" pitchFamily="18" charset="0"/>
              </a:rPr>
              <a:t> from </a:t>
            </a:r>
            <a:r>
              <a:rPr lang="it-IT" sz="2000" err="1">
                <a:latin typeface="Times New Roman" panose="02020603050405020304" pitchFamily="18" charset="0"/>
              </a:rPr>
              <a:t>simulation</a:t>
            </a:r>
            <a:r>
              <a:rPr lang="it-IT" sz="2000">
                <a:latin typeface="Times New Roman" panose="02020603050405020304" pitchFamily="18" charset="0"/>
              </a:rPr>
              <a:t> to </a:t>
            </a:r>
            <a:r>
              <a:rPr lang="it-IT" sz="2000" err="1">
                <a:latin typeface="Times New Roman" panose="02020603050405020304" pitchFamily="18" charset="0"/>
              </a:rPr>
              <a:t>simulation</a:t>
            </a:r>
            <a:r>
              <a:rPr lang="it-IT" sz="2000">
                <a:latin typeface="Times New Roman" panose="02020603050405020304" pitchFamily="18" charset="0"/>
              </a:rPr>
              <a:t>.</a:t>
            </a:r>
          </a:p>
        </p:txBody>
      </p:sp>
    </p:spTree>
    <p:extLst>
      <p:ext uri="{BB962C8B-B14F-4D97-AF65-F5344CB8AC3E}">
        <p14:creationId xmlns:p14="http://schemas.microsoft.com/office/powerpoint/2010/main" val="63701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76A8166C-48A9-D3B6-B11B-05746A3C032C}"/>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Products: </a:t>
            </a:r>
            <a:r>
              <a:rPr lang="it-IT" err="1">
                <a:solidFill>
                  <a:schemeClr val="accent1"/>
                </a:solidFill>
              </a:rPr>
              <a:t>Dinner</a:t>
            </a:r>
            <a:r>
              <a:rPr lang="it-IT">
                <a:solidFill>
                  <a:schemeClr val="accent1"/>
                </a:solidFill>
              </a:rPr>
              <a:t> on Deck</a:t>
            </a:r>
            <a:endParaRPr lang="it-IT" sz="2400">
              <a:solidFill>
                <a:schemeClr val="accent1"/>
              </a:solidFill>
            </a:endParaRPr>
          </a:p>
        </p:txBody>
      </p:sp>
      <p:sp>
        <p:nvSpPr>
          <p:cNvPr id="3" name="Segnaposto contenuto 2">
            <a:extLst>
              <a:ext uri="{FF2B5EF4-FFF2-40B4-BE49-F238E27FC236}">
                <a16:creationId xmlns:a16="http://schemas.microsoft.com/office/drawing/2014/main" id="{EDFD78A8-55E1-4443-9720-26A289BFF2FA}"/>
              </a:ext>
            </a:extLst>
          </p:cNvPr>
          <p:cNvSpPr>
            <a:spLocks noGrp="1"/>
          </p:cNvSpPr>
          <p:nvPr>
            <p:ph idx="1"/>
          </p:nvPr>
        </p:nvSpPr>
        <p:spPr>
          <a:xfrm>
            <a:off x="4158114" y="1570040"/>
            <a:ext cx="7497936" cy="2066632"/>
          </a:xfrm>
        </p:spPr>
        <p:txBody>
          <a:bodyPr>
            <a:normAutofit/>
          </a:bodyPr>
          <a:lstStyle/>
          <a:p>
            <a:pPr marL="0" indent="0" algn="just">
              <a:buNone/>
            </a:pPr>
            <a:r>
              <a:rPr lang="it-IT" sz="1700" b="1" err="1">
                <a:solidFill>
                  <a:schemeClr val="accent1"/>
                </a:solidFill>
              </a:rPr>
              <a:t>Description</a:t>
            </a:r>
            <a:r>
              <a:rPr lang="it-IT" sz="1700" b="1">
                <a:solidFill>
                  <a:schemeClr val="accent1"/>
                </a:solidFill>
              </a:rPr>
              <a:t>:</a:t>
            </a:r>
            <a:r>
              <a:rPr lang="it-IT" sz="1700"/>
              <a:t> </a:t>
            </a:r>
            <a:r>
              <a:rPr lang="en-US" sz="1700"/>
              <a:t>Dreaming a super romantic dinner on the cruise? We can offer even that! Book an exclusive dinner on the deck of our cruise, you will enjoy, beneath the starry sky,  one of the most sophisticated menu prepared by our chef just for you. perfect for couple but also for our gluttonous customers. </a:t>
            </a:r>
          </a:p>
          <a:p>
            <a:pPr marL="0" indent="0" algn="just">
              <a:buNone/>
            </a:pPr>
            <a:r>
              <a:rPr lang="it-IT" sz="1700" b="1" err="1">
                <a:solidFill>
                  <a:schemeClr val="accent1"/>
                </a:solidFill>
              </a:rPr>
              <a:t>Characteristics</a:t>
            </a:r>
            <a:r>
              <a:rPr lang="it-IT" sz="1700" b="1">
                <a:solidFill>
                  <a:schemeClr val="accent1"/>
                </a:solidFill>
              </a:rPr>
              <a:t>: </a:t>
            </a:r>
            <a:r>
              <a:rPr lang="en-US" sz="1700"/>
              <a:t>This experience has high margins, it is particularly popular among couples who often book more than one night during their stay.</a:t>
            </a:r>
          </a:p>
          <a:p>
            <a:pPr marL="0" indent="0" algn="just">
              <a:buNone/>
            </a:pPr>
            <a:r>
              <a:rPr lang="it-IT" sz="1700" b="1" err="1">
                <a:solidFill>
                  <a:schemeClr val="accent1"/>
                </a:solidFill>
              </a:rPr>
              <a:t>Margins</a:t>
            </a:r>
            <a:r>
              <a:rPr lang="it-IT" sz="1700" b="1">
                <a:solidFill>
                  <a:schemeClr val="accent1"/>
                </a:solidFill>
              </a:rPr>
              <a:t>:</a:t>
            </a:r>
            <a:endParaRPr lang="it-IT" sz="1700">
              <a:solidFill>
                <a:schemeClr val="accent1"/>
              </a:solidFill>
            </a:endParaRPr>
          </a:p>
        </p:txBody>
      </p:sp>
      <p:sp>
        <p:nvSpPr>
          <p:cNvPr id="2" name="Segnaposto numero diapositiva 1">
            <a:extLst>
              <a:ext uri="{FF2B5EF4-FFF2-40B4-BE49-F238E27FC236}">
                <a16:creationId xmlns:a16="http://schemas.microsoft.com/office/drawing/2014/main" id="{774F4C2B-F326-5C31-5B25-CA4C91C4B917}"/>
              </a:ext>
            </a:extLst>
          </p:cNvPr>
          <p:cNvSpPr>
            <a:spLocks noGrp="1"/>
          </p:cNvSpPr>
          <p:nvPr>
            <p:ph type="sldNum" sz="quarter" idx="12"/>
          </p:nvPr>
        </p:nvSpPr>
        <p:spPr/>
        <p:txBody>
          <a:bodyPr/>
          <a:lstStyle/>
          <a:p>
            <a:fld id="{61C956A2-680A-48D7-A037-C726CE4ABA8D}" type="slidenum">
              <a:rPr lang="it-IT" smtClean="0"/>
              <a:t>8</a:t>
            </a:fld>
            <a:endParaRPr lang="it-IT"/>
          </a:p>
        </p:txBody>
      </p:sp>
      <p:graphicFrame>
        <p:nvGraphicFramePr>
          <p:cNvPr id="5" name="Tabella 5">
            <a:extLst>
              <a:ext uri="{FF2B5EF4-FFF2-40B4-BE49-F238E27FC236}">
                <a16:creationId xmlns:a16="http://schemas.microsoft.com/office/drawing/2014/main" id="{DE4EF782-4B66-A533-FE91-7788A3B788B3}"/>
              </a:ext>
            </a:extLst>
          </p:cNvPr>
          <p:cNvGraphicFramePr>
            <a:graphicFrameLocks noGrp="1"/>
          </p:cNvGraphicFramePr>
          <p:nvPr>
            <p:extLst>
              <p:ext uri="{D42A27DB-BD31-4B8C-83A1-F6EECF244321}">
                <p14:modId xmlns:p14="http://schemas.microsoft.com/office/powerpoint/2010/main" val="2200966905"/>
              </p:ext>
            </p:extLst>
          </p:nvPr>
        </p:nvGraphicFramePr>
        <p:xfrm>
          <a:off x="4272462" y="5639103"/>
          <a:ext cx="7497936" cy="741680"/>
        </p:xfrm>
        <a:graphic>
          <a:graphicData uri="http://schemas.openxmlformats.org/drawingml/2006/table">
            <a:tbl>
              <a:tblPr firstRow="1" bandRow="1">
                <a:tableStyleId>{5C22544A-7EE6-4342-B048-85BDC9FD1C3A}</a:tableStyleId>
              </a:tblPr>
              <a:tblGrid>
                <a:gridCol w="2499312">
                  <a:extLst>
                    <a:ext uri="{9D8B030D-6E8A-4147-A177-3AD203B41FA5}">
                      <a16:colId xmlns:a16="http://schemas.microsoft.com/office/drawing/2014/main" val="2573510794"/>
                    </a:ext>
                  </a:extLst>
                </a:gridCol>
                <a:gridCol w="2499312">
                  <a:extLst>
                    <a:ext uri="{9D8B030D-6E8A-4147-A177-3AD203B41FA5}">
                      <a16:colId xmlns:a16="http://schemas.microsoft.com/office/drawing/2014/main" val="397710540"/>
                    </a:ext>
                  </a:extLst>
                </a:gridCol>
                <a:gridCol w="2499312">
                  <a:extLst>
                    <a:ext uri="{9D8B030D-6E8A-4147-A177-3AD203B41FA5}">
                      <a16:colId xmlns:a16="http://schemas.microsoft.com/office/drawing/2014/main" val="2575851099"/>
                    </a:ext>
                  </a:extLst>
                </a:gridCol>
              </a:tblGrid>
              <a:tr h="370840">
                <a:tc>
                  <a:txBody>
                    <a:bodyPr/>
                    <a:lstStyle/>
                    <a:p>
                      <a:r>
                        <a:rPr lang="it-IT" sz="1700">
                          <a:solidFill>
                            <a:schemeClr val="accent1"/>
                          </a:solidFill>
                          <a:latin typeface="Times New Roman" panose="02020603050405020304" pitchFamily="18" charset="0"/>
                        </a:rPr>
                        <a:t>Singles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Senior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Young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127119"/>
                  </a:ext>
                </a:extLst>
              </a:tr>
              <a:tr h="370840">
                <a:tc>
                  <a:txBody>
                    <a:bodyPr/>
                    <a:lstStyle/>
                    <a:p>
                      <a:r>
                        <a:rPr lang="it-IT">
                          <a:solidFill>
                            <a:schemeClr val="tx1"/>
                          </a:solidFill>
                          <a:latin typeface="Times New Roman" panose="02020603050405020304" pitchFamily="18" charset="0"/>
                        </a:rPr>
                        <a:t>2.0</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4.0</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3.0</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369551"/>
                  </a:ext>
                </a:extLst>
              </a:tr>
            </a:tbl>
          </a:graphicData>
        </a:graphic>
      </p:graphicFrame>
      <p:pic>
        <p:nvPicPr>
          <p:cNvPr id="2050" name="Picture 2">
            <a:extLst>
              <a:ext uri="{FF2B5EF4-FFF2-40B4-BE49-F238E27FC236}">
                <a16:creationId xmlns:a16="http://schemas.microsoft.com/office/drawing/2014/main" id="{69390374-6A74-1A0B-3B23-F37DC053AA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04" t="684" r="24294" b="-684"/>
          <a:stretch/>
        </p:blipFill>
        <p:spPr bwMode="auto">
          <a:xfrm>
            <a:off x="376605" y="1774456"/>
            <a:ext cx="3419798" cy="3292583"/>
          </a:xfrm>
          <a:prstGeom prst="ellipse">
            <a:avLst/>
          </a:prstGeom>
          <a:noFill/>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FF9FEC5E-B249-7B7E-1218-170FD8B2FAE2}"/>
              </a:ext>
            </a:extLst>
          </p:cNvPr>
          <p:cNvSpPr txBox="1"/>
          <p:nvPr/>
        </p:nvSpPr>
        <p:spPr>
          <a:xfrm>
            <a:off x="4158114" y="5268849"/>
            <a:ext cx="7497936" cy="369332"/>
          </a:xfrm>
          <a:prstGeom prst="rect">
            <a:avLst/>
          </a:prstGeom>
          <a:noFill/>
        </p:spPr>
        <p:txBody>
          <a:bodyPr wrap="square" rtlCol="0">
            <a:spAutoFit/>
          </a:bodyPr>
          <a:lstStyle/>
          <a:p>
            <a:r>
              <a:rPr lang="it-IT" sz="1700" b="1" err="1">
                <a:solidFill>
                  <a:schemeClr val="accent1"/>
                </a:solidFill>
                <a:latin typeface="Times New Roman" panose="02020603050405020304" pitchFamily="18" charset="0"/>
              </a:rPr>
              <a:t>Mean</a:t>
            </a:r>
            <a:r>
              <a:rPr lang="it-IT" sz="1700" b="1">
                <a:solidFill>
                  <a:schemeClr val="accent1"/>
                </a:solidFill>
                <a:latin typeface="Times New Roman" panose="02020603050405020304" pitchFamily="18" charset="0"/>
              </a:rPr>
              <a:t> </a:t>
            </a:r>
            <a:r>
              <a:rPr lang="it-IT" sz="1700" b="1" err="1">
                <a:solidFill>
                  <a:schemeClr val="accent1"/>
                </a:solidFill>
                <a:latin typeface="Times New Roman" panose="02020603050405020304" pitchFamily="18" charset="0"/>
              </a:rPr>
              <a:t>number</a:t>
            </a:r>
            <a:r>
              <a:rPr lang="it-IT" sz="1700" b="1">
                <a:solidFill>
                  <a:schemeClr val="accent1"/>
                </a:solidFill>
                <a:latin typeface="Times New Roman" panose="02020603050405020304" pitchFamily="18" charset="0"/>
              </a:rPr>
              <a:t> of </a:t>
            </a:r>
            <a:r>
              <a:rPr lang="it-IT" sz="1700" b="1" err="1">
                <a:solidFill>
                  <a:schemeClr val="accent1"/>
                </a:solidFill>
                <a:latin typeface="Times New Roman" panose="02020603050405020304" pitchFamily="18" charset="0"/>
              </a:rPr>
              <a:t>purchases</a:t>
            </a:r>
            <a:r>
              <a:rPr lang="it-IT" b="1">
                <a:solidFill>
                  <a:schemeClr val="accent1"/>
                </a:solidFill>
                <a:latin typeface="Times New Roman" panose="02020603050405020304" pitchFamily="18" charset="0"/>
              </a:rPr>
              <a:t>:</a:t>
            </a:r>
            <a:endParaRPr lang="en-US" b="1">
              <a:solidFill>
                <a:schemeClr val="accent1"/>
              </a:solidFill>
              <a:latin typeface="Times New Roman" panose="02020603050405020304" pitchFamily="18" charset="0"/>
            </a:endParaRPr>
          </a:p>
        </p:txBody>
      </p:sp>
      <p:sp>
        <p:nvSpPr>
          <p:cNvPr id="14" name="Connettore 13">
            <a:extLst>
              <a:ext uri="{FF2B5EF4-FFF2-40B4-BE49-F238E27FC236}">
                <a16:creationId xmlns:a16="http://schemas.microsoft.com/office/drawing/2014/main" id="{B29C39DE-5E63-A623-CEED-23E2F4DF2174}"/>
              </a:ext>
            </a:extLst>
          </p:cNvPr>
          <p:cNvSpPr/>
          <p:nvPr/>
        </p:nvSpPr>
        <p:spPr>
          <a:xfrm>
            <a:off x="290354" y="4214430"/>
            <a:ext cx="1706801" cy="1695581"/>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25" name="Elemento grafico 24" descr="Ristorante con riempimento a tinta unita">
            <a:extLst>
              <a:ext uri="{FF2B5EF4-FFF2-40B4-BE49-F238E27FC236}">
                <a16:creationId xmlns:a16="http://schemas.microsoft.com/office/drawing/2014/main" id="{6EFAB6F9-8CE9-5FD1-30A2-E1E1B60F2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6604" y="4275686"/>
            <a:ext cx="1511544" cy="1511544"/>
          </a:xfrm>
          <a:prstGeom prst="rect">
            <a:avLst/>
          </a:prstGeom>
        </p:spPr>
      </p:pic>
      <p:graphicFrame>
        <p:nvGraphicFramePr>
          <p:cNvPr id="26" name="Grafico 25">
            <a:extLst>
              <a:ext uri="{FF2B5EF4-FFF2-40B4-BE49-F238E27FC236}">
                <a16:creationId xmlns:a16="http://schemas.microsoft.com/office/drawing/2014/main" id="{E1D0A1F1-C336-989A-AF8B-0C204F75049D}"/>
              </a:ext>
            </a:extLst>
          </p:cNvPr>
          <p:cNvGraphicFramePr/>
          <p:nvPr>
            <p:extLst>
              <p:ext uri="{D42A27DB-BD31-4B8C-83A1-F6EECF244321}">
                <p14:modId xmlns:p14="http://schemas.microsoft.com/office/powerpoint/2010/main" val="2779004567"/>
              </p:ext>
            </p:extLst>
          </p:nvPr>
        </p:nvGraphicFramePr>
        <p:xfrm>
          <a:off x="4272462" y="3516023"/>
          <a:ext cx="7497936" cy="162158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516308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0AA9A07F-7DAD-00BA-D4BE-4DD436EB00E4}"/>
              </a:ext>
            </a:extLst>
          </p:cNvPr>
          <p:cNvSpPr txBox="1"/>
          <p:nvPr/>
        </p:nvSpPr>
        <p:spPr>
          <a:xfrm>
            <a:off x="838199" y="1705451"/>
            <a:ext cx="10242755" cy="3170099"/>
          </a:xfrm>
          <a:prstGeom prst="rect">
            <a:avLst/>
          </a:prstGeom>
          <a:noFill/>
        </p:spPr>
        <p:txBody>
          <a:bodyPr wrap="square" rtlCol="0">
            <a:spAutoFit/>
          </a:bodyPr>
          <a:lstStyle/>
          <a:p>
            <a:r>
              <a:rPr lang="it-IT" sz="2000" dirty="0" err="1">
                <a:latin typeface="Times New Roman" panose="02020603050405020304" pitchFamily="18" charset="0"/>
              </a:rPr>
              <a:t>As</a:t>
            </a:r>
            <a:r>
              <a:rPr lang="it-IT" sz="2000" dirty="0">
                <a:latin typeface="Times New Roman" panose="02020603050405020304" pitchFamily="18" charset="0"/>
              </a:rPr>
              <a:t> </a:t>
            </a:r>
            <a:r>
              <a:rPr lang="it-IT" sz="2000" dirty="0" err="1">
                <a:latin typeface="Times New Roman" panose="02020603050405020304" pitchFamily="18" charset="0"/>
              </a:rPr>
              <a:t>was</a:t>
            </a:r>
            <a:r>
              <a:rPr lang="it-IT" sz="2000" dirty="0">
                <a:latin typeface="Times New Roman" panose="02020603050405020304" pitchFamily="18" charset="0"/>
              </a:rPr>
              <a:t> </a:t>
            </a:r>
            <a:r>
              <a:rPr lang="it-IT" sz="2000" dirty="0" err="1">
                <a:latin typeface="Times New Roman" panose="02020603050405020304" pitchFamily="18" charset="0"/>
              </a:rPr>
              <a:t>said</a:t>
            </a:r>
            <a:r>
              <a:rPr lang="it-IT" sz="2000" dirty="0">
                <a:latin typeface="Times New Roman" panose="02020603050405020304" pitchFamily="18" charset="0"/>
              </a:rPr>
              <a:t> in the </a:t>
            </a:r>
            <a:r>
              <a:rPr lang="it-IT" sz="2000" dirty="0" err="1">
                <a:latin typeface="Times New Roman" panose="02020603050405020304" pitchFamily="18" charset="0"/>
              </a:rPr>
              <a:t>preliminary</a:t>
            </a:r>
            <a:r>
              <a:rPr lang="it-IT" sz="2000" dirty="0">
                <a:latin typeface="Times New Roman" panose="02020603050405020304" pitchFamily="18" charset="0"/>
              </a:rPr>
              <a:t> </a:t>
            </a:r>
            <a:r>
              <a:rPr lang="it-IT" sz="2000" dirty="0" err="1">
                <a:latin typeface="Times New Roman" panose="02020603050405020304" pitchFamily="18" charset="0"/>
              </a:rPr>
              <a:t>considerations</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t>
            </a:r>
            <a:r>
              <a:rPr lang="it-IT" sz="2000" dirty="0" err="1">
                <a:latin typeface="Times New Roman" panose="02020603050405020304" pitchFamily="18" charset="0"/>
              </a:rPr>
              <a:t>is</a:t>
            </a:r>
            <a:r>
              <a:rPr lang="it-IT" sz="2000" dirty="0">
                <a:latin typeface="Times New Roman" panose="02020603050405020304" pitchFamily="18" charset="0"/>
              </a:rPr>
              <a:t> clear to </a:t>
            </a:r>
            <a:r>
              <a:rPr lang="it-IT" sz="2000" dirty="0" err="1">
                <a:latin typeface="Times New Roman" panose="02020603050405020304" pitchFamily="18" charset="0"/>
              </a:rPr>
              <a:t>see</a:t>
            </a:r>
            <a:r>
              <a:rPr lang="it-IT" sz="2000" dirty="0">
                <a:latin typeface="Times New Roman" panose="02020603050405020304" pitchFamily="18" charset="0"/>
              </a:rPr>
              <a:t> </a:t>
            </a:r>
            <a:r>
              <a:rPr lang="it-IT" sz="2000" dirty="0" err="1">
                <a:latin typeface="Times New Roman" panose="02020603050405020304" pitchFamily="18" charset="0"/>
              </a:rPr>
              <a:t>how</a:t>
            </a:r>
            <a:r>
              <a:rPr lang="it-IT" sz="2000" dirty="0">
                <a:latin typeface="Times New Roman" panose="02020603050405020304" pitchFamily="18" charset="0"/>
              </a:rPr>
              <a:t> </a:t>
            </a:r>
            <a:r>
              <a:rPr lang="it-IT" sz="2000" dirty="0" err="1">
                <a:latin typeface="Times New Roman" panose="02020603050405020304" pitchFamily="18" charset="0"/>
              </a:rPr>
              <a:t>during</a:t>
            </a:r>
            <a:r>
              <a:rPr lang="it-IT" sz="2000" dirty="0">
                <a:latin typeface="Times New Roman" panose="02020603050405020304" pitchFamily="18" charset="0"/>
              </a:rPr>
              <a:t> the second </a:t>
            </a:r>
            <a:r>
              <a:rPr lang="it-IT" sz="2000" dirty="0" err="1">
                <a:latin typeface="Times New Roman" panose="02020603050405020304" pitchFamily="18" charset="0"/>
              </a:rPr>
              <a:t>evaluation</a:t>
            </a:r>
            <a:r>
              <a:rPr lang="it-IT" sz="2000" dirty="0">
                <a:latin typeface="Times New Roman" panose="02020603050405020304" pitchFamily="18" charset="0"/>
              </a:rPr>
              <a:t> of the </a:t>
            </a:r>
            <a:r>
              <a:rPr lang="it-IT" sz="2000" dirty="0" err="1">
                <a:latin typeface="Times New Roman" panose="02020603050405020304" pitchFamily="18" charset="0"/>
              </a:rPr>
              <a:t>context</a:t>
            </a:r>
            <a:r>
              <a:rPr lang="it-IT" sz="2000" dirty="0">
                <a:latin typeface="Times New Roman" panose="02020603050405020304" pitchFamily="18" charset="0"/>
              </a:rPr>
              <a:t>, </a:t>
            </a:r>
            <a:r>
              <a:rPr lang="it-IT" sz="2000" dirty="0" err="1">
                <a:latin typeface="Times New Roman" panose="02020603050405020304" pitchFamily="18" charset="0"/>
              </a:rPr>
              <a:t>when</a:t>
            </a:r>
            <a:r>
              <a:rPr lang="it-IT" sz="2000" dirty="0">
                <a:latin typeface="Times New Roman" panose="02020603050405020304" pitchFamily="18" charset="0"/>
              </a:rPr>
              <a:t> no split </a:t>
            </a:r>
            <a:r>
              <a:rPr lang="it-IT" sz="2000" dirty="0" err="1">
                <a:latin typeface="Times New Roman" panose="02020603050405020304" pitchFamily="18" charset="0"/>
              </a:rPr>
              <a:t>is</a:t>
            </a:r>
            <a:r>
              <a:rPr lang="it-IT" sz="2000" dirty="0">
                <a:latin typeface="Times New Roman" panose="02020603050405020304" pitchFamily="18" charset="0"/>
              </a:rPr>
              <a:t> </a:t>
            </a:r>
            <a:r>
              <a:rPr lang="it-IT" sz="2000" dirty="0" err="1">
                <a:latin typeface="Times New Roman" panose="02020603050405020304" pitchFamily="18" charset="0"/>
              </a:rPr>
              <a:t>generated</a:t>
            </a:r>
            <a:r>
              <a:rPr lang="it-IT" sz="2000" dirty="0">
                <a:latin typeface="Times New Roman" panose="02020603050405020304" pitchFamily="18" charset="0"/>
              </a:rPr>
              <a:t>, </a:t>
            </a:r>
            <a:r>
              <a:rPr lang="it-IT" sz="2000" dirty="0" err="1">
                <a:latin typeface="Times New Roman" panose="02020603050405020304" pitchFamily="18" charset="0"/>
              </a:rPr>
              <a:t>we</a:t>
            </a:r>
            <a:r>
              <a:rPr lang="it-IT" sz="2000" dirty="0">
                <a:latin typeface="Times New Roman" panose="02020603050405020304" pitchFamily="18" charset="0"/>
              </a:rPr>
              <a:t> are </a:t>
            </a:r>
            <a:r>
              <a:rPr lang="it-IT" sz="2000" dirty="0" err="1">
                <a:latin typeface="Times New Roman" panose="02020603050405020304" pitchFamily="18" charset="0"/>
              </a:rPr>
              <a:t>using</a:t>
            </a:r>
            <a:r>
              <a:rPr lang="it-IT" sz="2000" dirty="0">
                <a:latin typeface="Times New Roman" panose="02020603050405020304" pitchFamily="18" charset="0"/>
              </a:rPr>
              <a:t> </a:t>
            </a:r>
            <a:r>
              <a:rPr lang="it-IT" sz="2000" dirty="0" err="1">
                <a:solidFill>
                  <a:schemeClr val="accent1"/>
                </a:solidFill>
                <a:latin typeface="Times New Roman" panose="02020603050405020304" pitchFamily="18" charset="0"/>
              </a:rPr>
              <a:t>clearly</a:t>
            </a:r>
            <a:r>
              <a:rPr lang="it-IT" sz="2000" dirty="0">
                <a:solidFill>
                  <a:schemeClr val="accent1"/>
                </a:solidFill>
                <a:latin typeface="Times New Roman" panose="02020603050405020304" pitchFamily="18" charset="0"/>
              </a:rPr>
              <a:t> </a:t>
            </a:r>
            <a:r>
              <a:rPr lang="it-IT" sz="2000" dirty="0" err="1">
                <a:solidFill>
                  <a:schemeClr val="accent1"/>
                </a:solidFill>
                <a:latin typeface="Times New Roman" panose="02020603050405020304" pitchFamily="18" charset="0"/>
              </a:rPr>
              <a:t>suboptimal</a:t>
            </a:r>
            <a:r>
              <a:rPr lang="it-IT" sz="2000" dirty="0">
                <a:latin typeface="Times New Roman" panose="02020603050405020304" pitchFamily="18" charset="0"/>
              </a:rPr>
              <a:t> strategies.</a:t>
            </a:r>
          </a:p>
          <a:p>
            <a:endParaRPr lang="it-IT" sz="2000" dirty="0">
              <a:latin typeface="Times New Roman" panose="02020603050405020304" pitchFamily="18" charset="0"/>
            </a:endParaRPr>
          </a:p>
          <a:p>
            <a:r>
              <a:rPr lang="it-IT" sz="2000" dirty="0">
                <a:latin typeface="Times New Roman" panose="02020603050405020304" pitchFamily="18" charset="0"/>
              </a:rPr>
              <a:t>To </a:t>
            </a:r>
            <a:r>
              <a:rPr lang="it-IT" sz="2000" dirty="0" err="1">
                <a:latin typeface="Times New Roman" panose="02020603050405020304" pitchFamily="18" charset="0"/>
              </a:rPr>
              <a:t>completely</a:t>
            </a:r>
            <a:r>
              <a:rPr lang="it-IT" sz="2000" dirty="0">
                <a:latin typeface="Times New Roman" panose="02020603050405020304" pitchFamily="18" charset="0"/>
              </a:rPr>
              <a:t> solve </a:t>
            </a:r>
            <a:r>
              <a:rPr lang="it-IT" sz="2000" dirty="0" err="1">
                <a:latin typeface="Times New Roman" panose="02020603050405020304" pitchFamily="18" charset="0"/>
              </a:rPr>
              <a:t>this</a:t>
            </a:r>
            <a:r>
              <a:rPr lang="it-IT" sz="2000" dirty="0">
                <a:latin typeface="Times New Roman" panose="02020603050405020304" pitchFamily="18" charset="0"/>
              </a:rPr>
              <a:t> </a:t>
            </a:r>
            <a:r>
              <a:rPr lang="it-IT" sz="2000" dirty="0" err="1">
                <a:latin typeface="Times New Roman" panose="02020603050405020304" pitchFamily="18" charset="0"/>
              </a:rPr>
              <a:t>problem</a:t>
            </a:r>
            <a:r>
              <a:rPr lang="it-IT" sz="2000" dirty="0">
                <a:latin typeface="Times New Roman" panose="02020603050405020304" pitchFamily="18" charset="0"/>
              </a:rPr>
              <a:t>, one </a:t>
            </a:r>
            <a:r>
              <a:rPr lang="it-IT" sz="2000" dirty="0" err="1">
                <a:latin typeface="Times New Roman" panose="02020603050405020304" pitchFamily="18" charset="0"/>
              </a:rPr>
              <a:t>would</a:t>
            </a:r>
            <a:r>
              <a:rPr lang="it-IT" sz="2000" dirty="0">
                <a:latin typeface="Times New Roman" panose="02020603050405020304" pitchFamily="18" charset="0"/>
              </a:rPr>
              <a:t> </a:t>
            </a:r>
            <a:r>
              <a:rPr lang="it-IT" sz="2000" dirty="0" err="1">
                <a:latin typeface="Times New Roman" panose="02020603050405020304" pitchFamily="18" charset="0"/>
              </a:rPr>
              <a:t>need</a:t>
            </a:r>
            <a:r>
              <a:rPr lang="it-IT" sz="2000" dirty="0">
                <a:latin typeface="Times New Roman" panose="02020603050405020304" pitchFamily="18" charset="0"/>
              </a:rPr>
              <a:t> an </a:t>
            </a:r>
            <a:r>
              <a:rPr lang="it-IT" sz="2000" dirty="0" err="1">
                <a:solidFill>
                  <a:schemeClr val="accent1"/>
                </a:solidFill>
                <a:latin typeface="Times New Roman" panose="02020603050405020304" pitchFamily="18" charset="0"/>
              </a:rPr>
              <a:t>exact</a:t>
            </a:r>
            <a:r>
              <a:rPr lang="it-IT" sz="2000" dirty="0">
                <a:latin typeface="Times New Roman" panose="02020603050405020304" pitchFamily="18" charset="0"/>
              </a:rPr>
              <a:t> </a:t>
            </a:r>
            <a:r>
              <a:rPr lang="it-IT" sz="2000" dirty="0" err="1">
                <a:latin typeface="Times New Roman" panose="02020603050405020304" pitchFamily="18" charset="0"/>
              </a:rPr>
              <a:t>context</a:t>
            </a:r>
            <a:r>
              <a:rPr lang="it-IT" sz="2000" dirty="0">
                <a:latin typeface="Times New Roman" panose="02020603050405020304" pitchFamily="18" charset="0"/>
              </a:rPr>
              <a:t> </a:t>
            </a:r>
            <a:r>
              <a:rPr lang="it-IT" sz="2000" dirty="0" err="1">
                <a:latin typeface="Times New Roman" panose="02020603050405020304" pitchFamily="18" charset="0"/>
              </a:rPr>
              <a:t>evaluation</a:t>
            </a:r>
            <a:r>
              <a:rPr lang="it-IT" sz="2000" dirty="0">
                <a:latin typeface="Times New Roman" panose="02020603050405020304" pitchFamily="18" charset="0"/>
              </a:rPr>
              <a:t>, </a:t>
            </a:r>
            <a:r>
              <a:rPr lang="it-IT" sz="2000" dirty="0" err="1">
                <a:latin typeface="Times New Roman" panose="02020603050405020304" pitchFamily="18" charset="0"/>
              </a:rPr>
              <a:t>as</a:t>
            </a:r>
            <a:r>
              <a:rPr lang="it-IT" sz="2000" dirty="0">
                <a:latin typeface="Times New Roman" panose="02020603050405020304" pitchFamily="18" charset="0"/>
              </a:rPr>
              <a:t> the </a:t>
            </a:r>
            <a:r>
              <a:rPr lang="it-IT" sz="2000" dirty="0" err="1">
                <a:latin typeface="Times New Roman" panose="02020603050405020304" pitchFamily="18" charset="0"/>
              </a:rPr>
              <a:t>proposed</a:t>
            </a:r>
            <a:r>
              <a:rPr lang="it-IT" sz="2000" dirty="0">
                <a:latin typeface="Times New Roman" panose="02020603050405020304" pitchFamily="18" charset="0"/>
              </a:rPr>
              <a:t> </a:t>
            </a:r>
            <a:r>
              <a:rPr lang="it-IT" sz="2000" dirty="0" err="1">
                <a:latin typeface="Times New Roman" panose="02020603050405020304" pitchFamily="18" charset="0"/>
              </a:rPr>
              <a:t>greedy</a:t>
            </a:r>
            <a:r>
              <a:rPr lang="it-IT" sz="2000" dirty="0">
                <a:latin typeface="Times New Roman" panose="02020603050405020304" pitchFamily="18" charset="0"/>
              </a:rPr>
              <a:t> </a:t>
            </a:r>
            <a:r>
              <a:rPr lang="it-IT" sz="2000" dirty="0" err="1">
                <a:latin typeface="Times New Roman" panose="02020603050405020304" pitchFamily="18" charset="0"/>
              </a:rPr>
              <a:t>approach</a:t>
            </a:r>
            <a:r>
              <a:rPr lang="it-IT" sz="2000" dirty="0">
                <a:latin typeface="Times New Roman" panose="02020603050405020304" pitchFamily="18" charset="0"/>
              </a:rPr>
              <a:t> </a:t>
            </a:r>
            <a:r>
              <a:rPr lang="it-IT" sz="2000" dirty="0" err="1">
                <a:latin typeface="Times New Roman" panose="02020603050405020304" pitchFamily="18" charset="0"/>
              </a:rPr>
              <a:t>reaches</a:t>
            </a:r>
            <a:r>
              <a:rPr lang="it-IT" sz="2000" dirty="0">
                <a:latin typeface="Times New Roman" panose="02020603050405020304" pitchFamily="18" charset="0"/>
              </a:rPr>
              <a:t> the </a:t>
            </a:r>
            <a:r>
              <a:rPr lang="it-IT" sz="2000" dirty="0" err="1">
                <a:latin typeface="Times New Roman" panose="02020603050405020304" pitchFamily="18" charset="0"/>
              </a:rPr>
              <a:t>true</a:t>
            </a:r>
            <a:r>
              <a:rPr lang="it-IT" sz="2000" dirty="0">
                <a:latin typeface="Times New Roman" panose="02020603050405020304" pitchFamily="18" charset="0"/>
              </a:rPr>
              <a:t> </a:t>
            </a:r>
            <a:r>
              <a:rPr lang="it-IT" sz="2000" dirty="0" err="1">
                <a:latin typeface="Times New Roman" panose="02020603050405020304" pitchFamily="18" charset="0"/>
              </a:rPr>
              <a:t>context</a:t>
            </a:r>
            <a:r>
              <a:rPr lang="it-IT" sz="2000" dirty="0">
                <a:latin typeface="Times New Roman" panose="02020603050405020304" pitchFamily="18" charset="0"/>
              </a:rPr>
              <a:t> by first </a:t>
            </a:r>
            <a:r>
              <a:rPr lang="it-IT" sz="2000" dirty="0" err="1">
                <a:latin typeface="Times New Roman" panose="02020603050405020304" pitchFamily="18" charset="0"/>
              </a:rPr>
              <a:t>evaluating</a:t>
            </a:r>
            <a:r>
              <a:rPr lang="it-IT" sz="2000" dirty="0">
                <a:latin typeface="Times New Roman" panose="02020603050405020304" pitchFamily="18" charset="0"/>
              </a:rPr>
              <a:t> </a:t>
            </a:r>
            <a:r>
              <a:rPr lang="it-IT" sz="2000" dirty="0" err="1">
                <a:latin typeface="Times New Roman" panose="02020603050405020304" pitchFamily="18" charset="0"/>
              </a:rPr>
              <a:t>suboptimal</a:t>
            </a:r>
            <a:r>
              <a:rPr lang="it-IT" sz="2000" dirty="0">
                <a:latin typeface="Times New Roman" panose="02020603050405020304" pitchFamily="18" charset="0"/>
              </a:rPr>
              <a:t> </a:t>
            </a:r>
            <a:r>
              <a:rPr lang="it-IT" sz="2000" dirty="0" err="1">
                <a:latin typeface="Times New Roman" panose="02020603050405020304" pitchFamily="18" charset="0"/>
              </a:rPr>
              <a:t>ones</a:t>
            </a:r>
            <a:r>
              <a:rPr lang="it-IT" sz="2000" dirty="0">
                <a:latin typeface="Times New Roman" panose="02020603050405020304" pitchFamily="18" charset="0"/>
              </a:rPr>
              <a:t>, </a:t>
            </a:r>
            <a:r>
              <a:rPr lang="it-IT" sz="2000" dirty="0" err="1">
                <a:latin typeface="Times New Roman" panose="02020603050405020304" pitchFamily="18" charset="0"/>
              </a:rPr>
              <a:t>were</a:t>
            </a:r>
            <a:r>
              <a:rPr lang="it-IT" sz="2000" dirty="0">
                <a:latin typeface="Times New Roman" panose="02020603050405020304" pitchFamily="18" charset="0"/>
              </a:rPr>
              <a:t> </a:t>
            </a:r>
            <a:r>
              <a:rPr lang="it-IT" sz="2000" dirty="0" err="1">
                <a:latin typeface="Times New Roman" panose="02020603050405020304" pitchFamily="18" charset="0"/>
              </a:rPr>
              <a:t>separation</a:t>
            </a:r>
            <a:r>
              <a:rPr lang="it-IT" sz="2000" dirty="0">
                <a:latin typeface="Times New Roman" panose="02020603050405020304" pitchFamily="18" charset="0"/>
              </a:rPr>
              <a:t> </a:t>
            </a:r>
            <a:r>
              <a:rPr lang="it-IT" sz="2000" dirty="0" err="1">
                <a:latin typeface="Times New Roman" panose="02020603050405020304" pitchFamily="18" charset="0"/>
              </a:rPr>
              <a:t>could</a:t>
            </a:r>
            <a:r>
              <a:rPr lang="it-IT" sz="2000" dirty="0">
                <a:latin typeface="Times New Roman" panose="02020603050405020304" pitchFamily="18" charset="0"/>
              </a:rPr>
              <a:t> be </a:t>
            </a:r>
            <a:r>
              <a:rPr lang="it-IT" sz="2000" dirty="0" err="1">
                <a:latin typeface="Times New Roman" panose="02020603050405020304" pitchFamily="18" charset="0"/>
              </a:rPr>
              <a:t>not</a:t>
            </a:r>
            <a:r>
              <a:rPr lang="it-IT" sz="2000" dirty="0">
                <a:latin typeface="Times New Roman" panose="02020603050405020304" pitchFamily="18" charset="0"/>
              </a:rPr>
              <a:t> </a:t>
            </a:r>
            <a:r>
              <a:rPr lang="it-IT" sz="2000" dirty="0" err="1">
                <a:latin typeface="Times New Roman" panose="02020603050405020304" pitchFamily="18" charset="0"/>
              </a:rPr>
              <a:t>worth</a:t>
            </a:r>
            <a:r>
              <a:rPr lang="it-IT" sz="2000" dirty="0">
                <a:latin typeface="Times New Roman" panose="02020603050405020304" pitchFamily="18" charset="0"/>
              </a:rPr>
              <a:t> </a:t>
            </a:r>
            <a:r>
              <a:rPr lang="it-IT" sz="2000" dirty="0" err="1">
                <a:latin typeface="Times New Roman" panose="02020603050405020304" pitchFamily="18" charset="0"/>
              </a:rPr>
              <a:t>it</a:t>
            </a:r>
            <a:r>
              <a:rPr lang="it-IT" sz="2000" dirty="0">
                <a:latin typeface="Times New Roman" panose="02020603050405020304" pitchFamily="18" charset="0"/>
              </a:rPr>
              <a:t> and </a:t>
            </a:r>
            <a:r>
              <a:rPr lang="it-IT" sz="2000" dirty="0">
                <a:solidFill>
                  <a:schemeClr val="accent1"/>
                </a:solidFill>
                <a:latin typeface="Times New Roman" panose="02020603050405020304" pitchFamily="18" charset="0"/>
              </a:rPr>
              <a:t>stop the </a:t>
            </a:r>
            <a:r>
              <a:rPr lang="it-IT" sz="2000" dirty="0" err="1">
                <a:solidFill>
                  <a:schemeClr val="accent1"/>
                </a:solidFill>
                <a:latin typeface="Times New Roman" panose="02020603050405020304" pitchFamily="18" charset="0"/>
              </a:rPr>
              <a:t>search</a:t>
            </a:r>
            <a:r>
              <a:rPr lang="it-IT" sz="2000" dirty="0">
                <a:latin typeface="Times New Roman" panose="02020603050405020304" pitchFamily="18" charset="0"/>
              </a:rPr>
              <a:t> </a:t>
            </a:r>
            <a:r>
              <a:rPr lang="it-IT" sz="2000" dirty="0" err="1">
                <a:latin typeface="Times New Roman" panose="02020603050405020304" pitchFamily="18" charset="0"/>
              </a:rPr>
              <a:t>altogheter</a:t>
            </a:r>
            <a:r>
              <a:rPr lang="it-IT" sz="2000" dirty="0">
                <a:latin typeface="Times New Roman" panose="02020603050405020304" pitchFamily="18" charset="0"/>
              </a:rPr>
              <a:t>. </a:t>
            </a:r>
            <a:r>
              <a:rPr lang="it-IT" sz="2000" dirty="0" err="1">
                <a:latin typeface="Times New Roman" panose="02020603050405020304" pitchFamily="18" charset="0"/>
              </a:rPr>
              <a:t>Such</a:t>
            </a:r>
            <a:r>
              <a:rPr lang="it-IT" sz="2000" dirty="0">
                <a:latin typeface="Times New Roman" panose="02020603050405020304" pitchFamily="18" charset="0"/>
              </a:rPr>
              <a:t> a complete </a:t>
            </a:r>
            <a:r>
              <a:rPr lang="it-IT" sz="2000" dirty="0" err="1">
                <a:latin typeface="Times New Roman" panose="02020603050405020304" pitchFamily="18" charset="0"/>
              </a:rPr>
              <a:t>algorithm</a:t>
            </a:r>
            <a:r>
              <a:rPr lang="it-IT" sz="2000" dirty="0">
                <a:latin typeface="Times New Roman" panose="02020603050405020304" pitchFamily="18" charset="0"/>
              </a:rPr>
              <a:t> </a:t>
            </a:r>
            <a:r>
              <a:rPr lang="it-IT" sz="2000" dirty="0" err="1">
                <a:latin typeface="Times New Roman" panose="02020603050405020304" pitchFamily="18" charset="0"/>
              </a:rPr>
              <a:t>would</a:t>
            </a:r>
            <a:r>
              <a:rPr lang="it-IT" sz="2000" dirty="0">
                <a:latin typeface="Times New Roman" panose="02020603050405020304" pitchFamily="18" charset="0"/>
              </a:rPr>
              <a:t> </a:t>
            </a:r>
            <a:r>
              <a:rPr lang="it-IT" sz="2000" dirty="0" err="1">
                <a:latin typeface="Times New Roman" panose="02020603050405020304" pitchFamily="18" charset="0"/>
              </a:rPr>
              <a:t>however</a:t>
            </a:r>
            <a:r>
              <a:rPr lang="it-IT" sz="2000" dirty="0">
                <a:latin typeface="Times New Roman" panose="02020603050405020304" pitchFamily="18" charset="0"/>
              </a:rPr>
              <a:t> be </a:t>
            </a:r>
            <a:r>
              <a:rPr lang="it-IT" sz="2000" dirty="0" err="1">
                <a:latin typeface="Times New Roman" panose="02020603050405020304" pitchFamily="18" charset="0"/>
              </a:rPr>
              <a:t>really</a:t>
            </a:r>
            <a:r>
              <a:rPr lang="it-IT" sz="2000" dirty="0">
                <a:latin typeface="Times New Roman" panose="02020603050405020304" pitchFamily="18" charset="0"/>
              </a:rPr>
              <a:t> </a:t>
            </a:r>
            <a:r>
              <a:rPr lang="it-IT" sz="2000" dirty="0" err="1">
                <a:latin typeface="Times New Roman" panose="02020603050405020304" pitchFamily="18" charset="0"/>
              </a:rPr>
              <a:t>computationally</a:t>
            </a:r>
            <a:r>
              <a:rPr lang="it-IT" sz="2000" dirty="0">
                <a:latin typeface="Times New Roman" panose="02020603050405020304" pitchFamily="18" charset="0"/>
              </a:rPr>
              <a:t> </a:t>
            </a:r>
            <a:r>
              <a:rPr lang="it-IT" sz="2000" dirty="0" err="1">
                <a:latin typeface="Times New Roman" panose="02020603050405020304" pitchFamily="18" charset="0"/>
              </a:rPr>
              <a:t>expensive</a:t>
            </a:r>
            <a:r>
              <a:rPr lang="it-IT" sz="2000" dirty="0">
                <a:latin typeface="Times New Roman" panose="02020603050405020304" pitchFamily="18" charset="0"/>
              </a:rPr>
              <a:t>, </a:t>
            </a:r>
            <a:r>
              <a:rPr lang="it-IT" sz="2000" dirty="0" err="1">
                <a:latin typeface="Times New Roman" panose="02020603050405020304" pitchFamily="18" charset="0"/>
              </a:rPr>
              <a:t>if</a:t>
            </a:r>
            <a:r>
              <a:rPr lang="it-IT" sz="2000" dirty="0">
                <a:latin typeface="Times New Roman" panose="02020603050405020304" pitchFamily="18" charset="0"/>
              </a:rPr>
              <a:t> </a:t>
            </a:r>
            <a:r>
              <a:rPr lang="it-IT" sz="2000" dirty="0" err="1">
                <a:latin typeface="Times New Roman" panose="02020603050405020304" pitchFamily="18" charset="0"/>
              </a:rPr>
              <a:t>not</a:t>
            </a:r>
            <a:r>
              <a:rPr lang="it-IT" sz="2000" dirty="0">
                <a:latin typeface="Times New Roman" panose="02020603050405020304" pitchFamily="18" charset="0"/>
              </a:rPr>
              <a:t> </a:t>
            </a:r>
            <a:r>
              <a:rPr lang="it-IT" sz="2000" dirty="0" err="1">
                <a:latin typeface="Times New Roman" panose="02020603050405020304" pitchFamily="18" charset="0"/>
              </a:rPr>
              <a:t>even</a:t>
            </a:r>
            <a:r>
              <a:rPr lang="it-IT" sz="2000" dirty="0">
                <a:latin typeface="Times New Roman" panose="02020603050405020304" pitchFamily="18" charset="0"/>
              </a:rPr>
              <a:t> </a:t>
            </a:r>
            <a:r>
              <a:rPr lang="it-IT" sz="2000" dirty="0" err="1">
                <a:solidFill>
                  <a:schemeClr val="accent1"/>
                </a:solidFill>
                <a:latin typeface="Times New Roman" panose="02020603050405020304" pitchFamily="18" charset="0"/>
              </a:rPr>
              <a:t>unfeasible</a:t>
            </a:r>
            <a:r>
              <a:rPr lang="it-IT" sz="2000" dirty="0">
                <a:latin typeface="Times New Roman" panose="02020603050405020304" pitchFamily="18" charset="0"/>
              </a:rPr>
              <a:t> in a </a:t>
            </a:r>
            <a:r>
              <a:rPr lang="it-IT" sz="2000" dirty="0" err="1">
                <a:latin typeface="Times New Roman" panose="02020603050405020304" pitchFamily="18" charset="0"/>
              </a:rPr>
              <a:t>real</a:t>
            </a:r>
            <a:r>
              <a:rPr lang="it-IT" sz="2000" dirty="0">
                <a:latin typeface="Times New Roman" panose="02020603050405020304" pitchFamily="18" charset="0"/>
              </a:rPr>
              <a:t> world </a:t>
            </a:r>
            <a:r>
              <a:rPr lang="it-IT" sz="2000" dirty="0" err="1">
                <a:latin typeface="Times New Roman" panose="02020603050405020304" pitchFamily="18" charset="0"/>
              </a:rPr>
              <a:t>example</a:t>
            </a:r>
            <a:r>
              <a:rPr lang="it-IT" sz="2000" dirty="0">
                <a:latin typeface="Times New Roman" panose="02020603050405020304" pitchFamily="18" charset="0"/>
              </a:rPr>
              <a:t>.</a:t>
            </a:r>
          </a:p>
          <a:p>
            <a:endParaRPr lang="it-IT" sz="2000" dirty="0">
              <a:latin typeface="Times New Roman" panose="02020603050405020304" pitchFamily="18" charset="0"/>
            </a:endParaRPr>
          </a:p>
          <a:p>
            <a:r>
              <a:rPr lang="it-IT" sz="2000" dirty="0" err="1">
                <a:latin typeface="Times New Roman" panose="02020603050405020304" pitchFamily="18" charset="0"/>
              </a:rPr>
              <a:t>Nevertheless</a:t>
            </a:r>
            <a:r>
              <a:rPr lang="it-IT" sz="2000" dirty="0">
                <a:latin typeface="Times New Roman" panose="02020603050405020304" pitchFamily="18" charset="0"/>
              </a:rPr>
              <a:t>, </a:t>
            </a:r>
            <a:r>
              <a:rPr lang="it-IT" sz="2000" dirty="0" err="1">
                <a:latin typeface="Times New Roman" panose="02020603050405020304" pitchFamily="18" charset="0"/>
              </a:rPr>
              <a:t>even</a:t>
            </a:r>
            <a:r>
              <a:rPr lang="it-IT" sz="2000" dirty="0">
                <a:latin typeface="Times New Roman" panose="02020603050405020304" pitchFamily="18" charset="0"/>
              </a:rPr>
              <a:t> with a </a:t>
            </a:r>
            <a:r>
              <a:rPr lang="it-IT" sz="2000" dirty="0" err="1">
                <a:latin typeface="Times New Roman" panose="02020603050405020304" pitchFamily="18" charset="0"/>
              </a:rPr>
              <a:t>suboptimal</a:t>
            </a:r>
            <a:r>
              <a:rPr lang="it-IT" sz="2000" dirty="0">
                <a:latin typeface="Times New Roman" panose="02020603050405020304" pitchFamily="18" charset="0"/>
              </a:rPr>
              <a:t> splitting procedure </a:t>
            </a:r>
            <a:r>
              <a:rPr lang="it-IT" sz="2000" dirty="0" err="1">
                <a:latin typeface="Times New Roman" panose="02020603050405020304" pitchFamily="18" charset="0"/>
              </a:rPr>
              <a:t>this</a:t>
            </a:r>
            <a:r>
              <a:rPr lang="it-IT" sz="2000" dirty="0">
                <a:latin typeface="Times New Roman" panose="02020603050405020304" pitchFamily="18" charset="0"/>
              </a:rPr>
              <a:t> strategy </a:t>
            </a:r>
            <a:r>
              <a:rPr lang="it-IT" sz="2000" dirty="0" err="1">
                <a:solidFill>
                  <a:schemeClr val="accent1"/>
                </a:solidFill>
                <a:latin typeface="Times New Roman" panose="02020603050405020304" pitchFamily="18" charset="0"/>
              </a:rPr>
              <a:t>outperforms</a:t>
            </a:r>
            <a:r>
              <a:rPr lang="it-IT" sz="2000" dirty="0">
                <a:latin typeface="Times New Roman" panose="02020603050405020304" pitchFamily="18" charset="0"/>
              </a:rPr>
              <a:t> an </a:t>
            </a:r>
            <a:r>
              <a:rPr lang="it-IT" sz="2000" dirty="0" err="1">
                <a:latin typeface="Times New Roman" panose="02020603050405020304" pitchFamily="18" charset="0"/>
              </a:rPr>
              <a:t>aggregated</a:t>
            </a:r>
            <a:r>
              <a:rPr lang="it-IT" sz="2000" dirty="0">
                <a:latin typeface="Times New Roman" panose="02020603050405020304" pitchFamily="18" charset="0"/>
              </a:rPr>
              <a:t> </a:t>
            </a:r>
            <a:r>
              <a:rPr lang="it-IT" sz="2000" dirty="0" err="1">
                <a:latin typeface="Times New Roman" panose="02020603050405020304" pitchFamily="18" charset="0"/>
              </a:rPr>
              <a:t>approach</a:t>
            </a:r>
            <a:r>
              <a:rPr lang="it-IT" sz="2000" dirty="0">
                <a:latin typeface="Times New Roman" panose="02020603050405020304" pitchFamily="18" charset="0"/>
              </a:rPr>
              <a:t>.</a:t>
            </a:r>
          </a:p>
        </p:txBody>
      </p:sp>
      <p:sp>
        <p:nvSpPr>
          <p:cNvPr id="12" name="Titolo 1">
            <a:extLst>
              <a:ext uri="{FF2B5EF4-FFF2-40B4-BE49-F238E27FC236}">
                <a16:creationId xmlns:a16="http://schemas.microsoft.com/office/drawing/2014/main" id="{C4B9C2AB-20B9-72B7-1636-04007694A22D}"/>
              </a:ext>
            </a:extLst>
          </p:cNvPr>
          <p:cNvSpPr>
            <a:spLocks noGrp="1"/>
          </p:cNvSpPr>
          <p:nvPr>
            <p:ph type="title"/>
          </p:nvPr>
        </p:nvSpPr>
        <p:spPr/>
        <p:txBody>
          <a:bodyPr/>
          <a:lstStyle/>
          <a:p>
            <a:r>
              <a:rPr lang="it-IT" sz="4400"/>
              <a:t>10. </a:t>
            </a:r>
            <a:r>
              <a:rPr lang="it-IT" sz="4400" err="1">
                <a:solidFill>
                  <a:schemeClr val="accent1"/>
                </a:solidFill>
              </a:rPr>
              <a:t>Conclusions</a:t>
            </a:r>
            <a:endParaRPr lang="it-IT">
              <a:solidFill>
                <a:schemeClr val="accent1"/>
              </a:solidFill>
            </a:endParaRPr>
          </a:p>
        </p:txBody>
      </p:sp>
      <p:sp>
        <p:nvSpPr>
          <p:cNvPr id="2" name="Segnaposto numero diapositiva 1">
            <a:extLst>
              <a:ext uri="{FF2B5EF4-FFF2-40B4-BE49-F238E27FC236}">
                <a16:creationId xmlns:a16="http://schemas.microsoft.com/office/drawing/2014/main" id="{19567AFD-A7F0-88C4-860F-7ABD2DD5B272}"/>
              </a:ext>
            </a:extLst>
          </p:cNvPr>
          <p:cNvSpPr>
            <a:spLocks noGrp="1"/>
          </p:cNvSpPr>
          <p:nvPr>
            <p:ph type="sldNum" sz="quarter" idx="12"/>
          </p:nvPr>
        </p:nvSpPr>
        <p:spPr/>
        <p:txBody>
          <a:bodyPr/>
          <a:lstStyle/>
          <a:p>
            <a:fld id="{61C956A2-680A-48D7-A037-C726CE4ABA8D}" type="slidenum">
              <a:rPr lang="it-IT" smtClean="0"/>
              <a:t>80</a:t>
            </a:fld>
            <a:endParaRPr lang="it-IT"/>
          </a:p>
        </p:txBody>
      </p:sp>
    </p:spTree>
    <p:extLst>
      <p:ext uri="{BB962C8B-B14F-4D97-AF65-F5344CB8AC3E}">
        <p14:creationId xmlns:p14="http://schemas.microsoft.com/office/powerpoint/2010/main" val="266435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
            <a:extLst>
              <a:ext uri="{FF2B5EF4-FFF2-40B4-BE49-F238E27FC236}">
                <a16:creationId xmlns:a16="http://schemas.microsoft.com/office/drawing/2014/main" id="{6180D793-590E-9949-838F-DAD0F0AFF052}"/>
              </a:ext>
            </a:extLst>
          </p:cNvPr>
          <p:cNvSpPr>
            <a:spLocks noGrp="1"/>
          </p:cNvSpPr>
          <p:nvPr>
            <p:ph type="title"/>
          </p:nvPr>
        </p:nvSpPr>
        <p:spPr/>
        <p:txBody>
          <a:bodyPr/>
          <a:lstStyle/>
          <a:p>
            <a:r>
              <a:rPr lang="it-IT">
                <a:ea typeface="Calibri Light"/>
                <a:cs typeface="Times New Roman" panose="02020603050405020304" pitchFamily="18" charset="0"/>
              </a:rPr>
              <a:t>1.</a:t>
            </a:r>
            <a:r>
              <a:rPr lang="it-IT">
                <a:solidFill>
                  <a:schemeClr val="accent1"/>
                </a:solidFill>
                <a:ea typeface="Calibri Light"/>
                <a:cs typeface="Times New Roman" panose="02020603050405020304" pitchFamily="18" charset="0"/>
              </a:rPr>
              <a:t> </a:t>
            </a:r>
            <a:r>
              <a:rPr lang="it-IT">
                <a:solidFill>
                  <a:schemeClr val="accent1"/>
                </a:solidFill>
              </a:rPr>
              <a:t>Products: </a:t>
            </a:r>
            <a:r>
              <a:rPr lang="it-IT" err="1">
                <a:solidFill>
                  <a:schemeClr val="accent1"/>
                </a:solidFill>
              </a:rPr>
              <a:t>Tropical</a:t>
            </a:r>
            <a:r>
              <a:rPr lang="it-IT">
                <a:solidFill>
                  <a:schemeClr val="accent1"/>
                </a:solidFill>
              </a:rPr>
              <a:t> Cocktail </a:t>
            </a:r>
            <a:r>
              <a:rPr lang="it-IT" err="1">
                <a:solidFill>
                  <a:schemeClr val="accent1"/>
                </a:solidFill>
              </a:rPr>
              <a:t>Tasting</a:t>
            </a:r>
            <a:endParaRPr lang="it-IT" sz="2400">
              <a:solidFill>
                <a:schemeClr val="accent1"/>
              </a:solidFill>
            </a:endParaRPr>
          </a:p>
        </p:txBody>
      </p:sp>
      <p:sp>
        <p:nvSpPr>
          <p:cNvPr id="3" name="Segnaposto contenuto 2">
            <a:extLst>
              <a:ext uri="{FF2B5EF4-FFF2-40B4-BE49-F238E27FC236}">
                <a16:creationId xmlns:a16="http://schemas.microsoft.com/office/drawing/2014/main" id="{EDFD78A8-55E1-4443-9720-26A289BFF2FA}"/>
              </a:ext>
            </a:extLst>
          </p:cNvPr>
          <p:cNvSpPr>
            <a:spLocks noGrp="1"/>
          </p:cNvSpPr>
          <p:nvPr>
            <p:ph idx="1"/>
          </p:nvPr>
        </p:nvSpPr>
        <p:spPr>
          <a:xfrm>
            <a:off x="4158115" y="1540428"/>
            <a:ext cx="7497936" cy="2066632"/>
          </a:xfrm>
        </p:spPr>
        <p:txBody>
          <a:bodyPr>
            <a:normAutofit fontScale="92500" lnSpcReduction="10000"/>
          </a:bodyPr>
          <a:lstStyle/>
          <a:p>
            <a:pPr marL="0" indent="0" algn="just">
              <a:buNone/>
            </a:pPr>
            <a:r>
              <a:rPr lang="it-IT" sz="1800" b="1" err="1">
                <a:solidFill>
                  <a:schemeClr val="accent1"/>
                </a:solidFill>
              </a:rPr>
              <a:t>Description</a:t>
            </a:r>
            <a:r>
              <a:rPr lang="it-IT" sz="1800" b="1">
                <a:solidFill>
                  <a:schemeClr val="accent1"/>
                </a:solidFill>
              </a:rPr>
              <a:t>:</a:t>
            </a:r>
            <a:r>
              <a:rPr lang="it-IT" sz="1800">
                <a:solidFill>
                  <a:schemeClr val="accent1"/>
                </a:solidFill>
              </a:rPr>
              <a:t> </a:t>
            </a:r>
            <a:r>
              <a:rPr lang="en-US" sz="1800"/>
              <a:t>Sun, fresh breeze from the sea, your feet in the pool and a cold tropical cocktail in your hand; what you could ask more? According to us, nothing. Try some samples from our list of over a hundred cocktails and enjoy the "sweet doing nothing" on the poolside.</a:t>
            </a:r>
          </a:p>
          <a:p>
            <a:pPr marL="0" indent="0" algn="just">
              <a:buNone/>
            </a:pPr>
            <a:r>
              <a:rPr lang="it-IT" sz="1800" b="1" err="1">
                <a:solidFill>
                  <a:schemeClr val="accent1"/>
                </a:solidFill>
              </a:rPr>
              <a:t>Characteristics</a:t>
            </a:r>
            <a:r>
              <a:rPr lang="it-IT" sz="1800" b="1">
                <a:solidFill>
                  <a:schemeClr val="accent1"/>
                </a:solidFill>
              </a:rPr>
              <a:t>: </a:t>
            </a:r>
            <a:r>
              <a:rPr lang="en-US" sz="1800"/>
              <a:t>This experience has the lowest margin but is loved by both singles and young couple who often buy this experience more than once, on the contrary senior couples are not really into it.</a:t>
            </a:r>
          </a:p>
          <a:p>
            <a:pPr marL="0" indent="0" algn="just">
              <a:buNone/>
            </a:pPr>
            <a:r>
              <a:rPr lang="it-IT" sz="1800" b="1" err="1">
                <a:solidFill>
                  <a:schemeClr val="accent1"/>
                </a:solidFill>
              </a:rPr>
              <a:t>Margins</a:t>
            </a:r>
            <a:r>
              <a:rPr lang="it-IT" sz="1800" b="1">
                <a:solidFill>
                  <a:schemeClr val="accent1"/>
                </a:solidFill>
              </a:rPr>
              <a:t>:</a:t>
            </a:r>
            <a:endParaRPr lang="it-IT" sz="1800">
              <a:solidFill>
                <a:schemeClr val="accent1"/>
              </a:solidFill>
            </a:endParaRPr>
          </a:p>
        </p:txBody>
      </p:sp>
      <p:sp>
        <p:nvSpPr>
          <p:cNvPr id="2" name="Segnaposto numero diapositiva 1">
            <a:extLst>
              <a:ext uri="{FF2B5EF4-FFF2-40B4-BE49-F238E27FC236}">
                <a16:creationId xmlns:a16="http://schemas.microsoft.com/office/drawing/2014/main" id="{C1DA58BC-D03D-308A-9D38-908BB68AAA43}"/>
              </a:ext>
            </a:extLst>
          </p:cNvPr>
          <p:cNvSpPr>
            <a:spLocks noGrp="1"/>
          </p:cNvSpPr>
          <p:nvPr>
            <p:ph type="sldNum" sz="quarter" idx="12"/>
          </p:nvPr>
        </p:nvSpPr>
        <p:spPr/>
        <p:txBody>
          <a:bodyPr/>
          <a:lstStyle/>
          <a:p>
            <a:fld id="{61C956A2-680A-48D7-A037-C726CE4ABA8D}" type="slidenum">
              <a:rPr lang="it-IT" smtClean="0"/>
              <a:t>9</a:t>
            </a:fld>
            <a:endParaRPr lang="it-IT"/>
          </a:p>
        </p:txBody>
      </p:sp>
      <p:graphicFrame>
        <p:nvGraphicFramePr>
          <p:cNvPr id="5" name="Tabella 5">
            <a:extLst>
              <a:ext uri="{FF2B5EF4-FFF2-40B4-BE49-F238E27FC236}">
                <a16:creationId xmlns:a16="http://schemas.microsoft.com/office/drawing/2014/main" id="{DE4EF782-4B66-A533-FE91-7788A3B788B3}"/>
              </a:ext>
            </a:extLst>
          </p:cNvPr>
          <p:cNvGraphicFramePr>
            <a:graphicFrameLocks noGrp="1"/>
          </p:cNvGraphicFramePr>
          <p:nvPr>
            <p:extLst>
              <p:ext uri="{D42A27DB-BD31-4B8C-83A1-F6EECF244321}">
                <p14:modId xmlns:p14="http://schemas.microsoft.com/office/powerpoint/2010/main" val="764085986"/>
              </p:ext>
            </p:extLst>
          </p:nvPr>
        </p:nvGraphicFramePr>
        <p:xfrm>
          <a:off x="4272462" y="5602529"/>
          <a:ext cx="7497936" cy="741680"/>
        </p:xfrm>
        <a:graphic>
          <a:graphicData uri="http://schemas.openxmlformats.org/drawingml/2006/table">
            <a:tbl>
              <a:tblPr firstRow="1" bandRow="1">
                <a:tableStyleId>{5C22544A-7EE6-4342-B048-85BDC9FD1C3A}</a:tableStyleId>
              </a:tblPr>
              <a:tblGrid>
                <a:gridCol w="2499312">
                  <a:extLst>
                    <a:ext uri="{9D8B030D-6E8A-4147-A177-3AD203B41FA5}">
                      <a16:colId xmlns:a16="http://schemas.microsoft.com/office/drawing/2014/main" val="2573510794"/>
                    </a:ext>
                  </a:extLst>
                </a:gridCol>
                <a:gridCol w="2499312">
                  <a:extLst>
                    <a:ext uri="{9D8B030D-6E8A-4147-A177-3AD203B41FA5}">
                      <a16:colId xmlns:a16="http://schemas.microsoft.com/office/drawing/2014/main" val="397710540"/>
                    </a:ext>
                  </a:extLst>
                </a:gridCol>
                <a:gridCol w="2499312">
                  <a:extLst>
                    <a:ext uri="{9D8B030D-6E8A-4147-A177-3AD203B41FA5}">
                      <a16:colId xmlns:a16="http://schemas.microsoft.com/office/drawing/2014/main" val="2575851099"/>
                    </a:ext>
                  </a:extLst>
                </a:gridCol>
              </a:tblGrid>
              <a:tr h="370840">
                <a:tc>
                  <a:txBody>
                    <a:bodyPr/>
                    <a:lstStyle/>
                    <a:p>
                      <a:r>
                        <a:rPr lang="it-IT" sz="1700">
                          <a:solidFill>
                            <a:schemeClr val="accent1"/>
                          </a:solidFill>
                          <a:latin typeface="Times New Roman" panose="02020603050405020304" pitchFamily="18" charset="0"/>
                        </a:rPr>
                        <a:t>Singles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Senior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sz="1700">
                          <a:solidFill>
                            <a:schemeClr val="accent1"/>
                          </a:solidFill>
                          <a:latin typeface="Times New Roman" panose="02020603050405020304" pitchFamily="18" charset="0"/>
                        </a:rPr>
                        <a:t>Young couples</a:t>
                      </a:r>
                      <a:endParaRPr lang="en-US" sz="1700">
                        <a:solidFill>
                          <a:schemeClr val="accent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127119"/>
                  </a:ext>
                </a:extLst>
              </a:tr>
              <a:tr h="370840">
                <a:tc>
                  <a:txBody>
                    <a:bodyPr/>
                    <a:lstStyle/>
                    <a:p>
                      <a:r>
                        <a:rPr lang="it-IT">
                          <a:solidFill>
                            <a:schemeClr val="tx1"/>
                          </a:solidFill>
                          <a:latin typeface="Times New Roman" panose="02020603050405020304" pitchFamily="18" charset="0"/>
                        </a:rPr>
                        <a:t>4.0</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1.5</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a:solidFill>
                            <a:schemeClr val="tx1"/>
                          </a:solidFill>
                          <a:latin typeface="Times New Roman" panose="02020603050405020304" pitchFamily="18" charset="0"/>
                        </a:rPr>
                        <a:t>4.0</a:t>
                      </a:r>
                      <a:endParaRPr lang="en-US">
                        <a:solidFill>
                          <a:schemeClr val="tx1"/>
                        </a:solidFill>
                        <a:latin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369551"/>
                  </a:ext>
                </a:extLst>
              </a:tr>
            </a:tbl>
          </a:graphicData>
        </a:graphic>
      </p:graphicFrame>
      <p:pic>
        <p:nvPicPr>
          <p:cNvPr id="2050" name="Picture 2">
            <a:extLst>
              <a:ext uri="{FF2B5EF4-FFF2-40B4-BE49-F238E27FC236}">
                <a16:creationId xmlns:a16="http://schemas.microsoft.com/office/drawing/2014/main" id="{69390374-6A74-1A0B-3B23-F37DC053AA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10" t="684" r="24726" b="-684"/>
          <a:stretch/>
        </p:blipFill>
        <p:spPr bwMode="auto">
          <a:xfrm>
            <a:off x="376605" y="1774456"/>
            <a:ext cx="3419798" cy="3292583"/>
          </a:xfrm>
          <a:prstGeom prst="ellipse">
            <a:avLst/>
          </a:prstGeom>
          <a:noFill/>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FF9FEC5E-B249-7B7E-1218-170FD8B2FAE2}"/>
              </a:ext>
            </a:extLst>
          </p:cNvPr>
          <p:cNvSpPr txBox="1"/>
          <p:nvPr/>
        </p:nvSpPr>
        <p:spPr>
          <a:xfrm>
            <a:off x="4158114" y="5232275"/>
            <a:ext cx="7497936" cy="369332"/>
          </a:xfrm>
          <a:prstGeom prst="rect">
            <a:avLst/>
          </a:prstGeom>
          <a:noFill/>
        </p:spPr>
        <p:txBody>
          <a:bodyPr wrap="square" rtlCol="0">
            <a:spAutoFit/>
          </a:bodyPr>
          <a:lstStyle/>
          <a:p>
            <a:r>
              <a:rPr lang="it-IT" sz="1700" b="1" err="1">
                <a:solidFill>
                  <a:schemeClr val="accent1"/>
                </a:solidFill>
                <a:latin typeface="Times New Roman" panose="02020603050405020304" pitchFamily="18" charset="0"/>
              </a:rPr>
              <a:t>Mean</a:t>
            </a:r>
            <a:r>
              <a:rPr lang="it-IT" sz="1700" b="1">
                <a:solidFill>
                  <a:schemeClr val="accent1"/>
                </a:solidFill>
                <a:latin typeface="Times New Roman" panose="02020603050405020304" pitchFamily="18" charset="0"/>
              </a:rPr>
              <a:t> </a:t>
            </a:r>
            <a:r>
              <a:rPr lang="it-IT" sz="1700" b="1" err="1">
                <a:solidFill>
                  <a:schemeClr val="accent1"/>
                </a:solidFill>
                <a:latin typeface="Times New Roman" panose="02020603050405020304" pitchFamily="18" charset="0"/>
              </a:rPr>
              <a:t>number</a:t>
            </a:r>
            <a:r>
              <a:rPr lang="it-IT" sz="1700" b="1">
                <a:solidFill>
                  <a:schemeClr val="accent1"/>
                </a:solidFill>
                <a:latin typeface="Times New Roman" panose="02020603050405020304" pitchFamily="18" charset="0"/>
              </a:rPr>
              <a:t> of </a:t>
            </a:r>
            <a:r>
              <a:rPr lang="it-IT" sz="1700" b="1" err="1">
                <a:solidFill>
                  <a:schemeClr val="accent1"/>
                </a:solidFill>
                <a:latin typeface="Times New Roman" panose="02020603050405020304" pitchFamily="18" charset="0"/>
              </a:rPr>
              <a:t>purchases</a:t>
            </a:r>
            <a:r>
              <a:rPr lang="it-IT" b="1">
                <a:solidFill>
                  <a:schemeClr val="accent1"/>
                </a:solidFill>
                <a:latin typeface="Times New Roman" panose="02020603050405020304" pitchFamily="18" charset="0"/>
              </a:rPr>
              <a:t>:</a:t>
            </a:r>
            <a:endParaRPr lang="en-US" b="1">
              <a:solidFill>
                <a:schemeClr val="accent1"/>
              </a:solidFill>
              <a:latin typeface="Times New Roman" panose="02020603050405020304" pitchFamily="18" charset="0"/>
            </a:endParaRPr>
          </a:p>
        </p:txBody>
      </p:sp>
      <p:sp>
        <p:nvSpPr>
          <p:cNvPr id="14" name="Connettore 13">
            <a:extLst>
              <a:ext uri="{FF2B5EF4-FFF2-40B4-BE49-F238E27FC236}">
                <a16:creationId xmlns:a16="http://schemas.microsoft.com/office/drawing/2014/main" id="{B29C39DE-5E63-A623-CEED-23E2F4DF2174}"/>
              </a:ext>
            </a:extLst>
          </p:cNvPr>
          <p:cNvSpPr/>
          <p:nvPr/>
        </p:nvSpPr>
        <p:spPr>
          <a:xfrm>
            <a:off x="290354" y="4214430"/>
            <a:ext cx="1706801" cy="1695581"/>
          </a:xfrm>
          <a:prstGeom prst="flowChart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endParaRPr>
          </a:p>
        </p:txBody>
      </p:sp>
      <p:pic>
        <p:nvPicPr>
          <p:cNvPr id="25" name="Elemento grafico 24" descr="Martini con riempimento a tinta unita">
            <a:extLst>
              <a:ext uri="{FF2B5EF4-FFF2-40B4-BE49-F238E27FC236}">
                <a16:creationId xmlns:a16="http://schemas.microsoft.com/office/drawing/2014/main" id="{6EFAB6F9-8CE9-5FD1-30A2-E1E1B60F20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6604" y="4275686"/>
            <a:ext cx="1511544" cy="1511544"/>
          </a:xfrm>
          <a:prstGeom prst="rect">
            <a:avLst/>
          </a:prstGeom>
        </p:spPr>
      </p:pic>
      <p:graphicFrame>
        <p:nvGraphicFramePr>
          <p:cNvPr id="26" name="Grafico 25">
            <a:extLst>
              <a:ext uri="{FF2B5EF4-FFF2-40B4-BE49-F238E27FC236}">
                <a16:creationId xmlns:a16="http://schemas.microsoft.com/office/drawing/2014/main" id="{E1D0A1F1-C336-989A-AF8B-0C204F75049D}"/>
              </a:ext>
            </a:extLst>
          </p:cNvPr>
          <p:cNvGraphicFramePr/>
          <p:nvPr>
            <p:extLst>
              <p:ext uri="{D42A27DB-BD31-4B8C-83A1-F6EECF244321}">
                <p14:modId xmlns:p14="http://schemas.microsoft.com/office/powerpoint/2010/main" val="1793758326"/>
              </p:ext>
            </p:extLst>
          </p:nvPr>
        </p:nvGraphicFramePr>
        <p:xfrm>
          <a:off x="4272462" y="3479448"/>
          <a:ext cx="7497936" cy="158759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69019488"/>
      </p:ext>
    </p:extLst>
  </p:cSld>
  <p:clrMapOvr>
    <a:masterClrMapping/>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alizzato 1">
      <a:majorFont>
        <a:latin typeface="Times New Roman"/>
        <a:ea typeface=""/>
        <a:cs typeface=""/>
      </a:majorFont>
      <a:minorFont>
        <a:latin typeface="Times New Roman"/>
        <a:ea typeface=""/>
        <a:cs typeface=""/>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7142</Words>
  <Application>Microsoft Office PowerPoint</Application>
  <PresentationFormat>Widescreen</PresentationFormat>
  <Paragraphs>848</Paragraphs>
  <Slides>80</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80</vt:i4>
      </vt:variant>
    </vt:vector>
  </HeadingPairs>
  <TitlesOfParts>
    <vt:vector size="86" baseType="lpstr">
      <vt:lpstr>Arial</vt:lpstr>
      <vt:lpstr>Calibri</vt:lpstr>
      <vt:lpstr>Cambria Math</vt:lpstr>
      <vt:lpstr>Consolas</vt:lpstr>
      <vt:lpstr>Times New Roman</vt:lpstr>
      <vt:lpstr>Office Theme</vt:lpstr>
      <vt:lpstr>A Multi-Armed-Bandit Strategy for E-Commerce of Cruise Booking</vt:lpstr>
      <vt:lpstr>INDEX</vt:lpstr>
      <vt:lpstr>1. Problem Setting </vt:lpstr>
      <vt:lpstr>1. The Market</vt:lpstr>
      <vt:lpstr>1. The Costumer Journey</vt:lpstr>
      <vt:lpstr>1. Costumer Context Setting</vt:lpstr>
      <vt:lpstr>1. Products: The Captain Experience</vt:lpstr>
      <vt:lpstr>1. Products: Dinner on Deck</vt:lpstr>
      <vt:lpstr>1. Products: Tropical Cocktail Tasting</vt:lpstr>
      <vt:lpstr>1. Products: The Adventurers’ Package</vt:lpstr>
      <vt:lpstr>1. Products: SPA on The High Seas</vt:lpstr>
      <vt:lpstr>1. Conversion Rates</vt:lpstr>
      <vt:lpstr>1. Conversion Rates: High Season</vt:lpstr>
      <vt:lpstr>1. Conversion Rates: Low Season</vt:lpstr>
      <vt:lpstr>2. Optimal Solutions </vt:lpstr>
      <vt:lpstr>2. Determining Prices</vt:lpstr>
      <vt:lpstr>2. Aggregated Problem Pricing Profile</vt:lpstr>
      <vt:lpstr>2. Low Season Pricing Profile</vt:lpstr>
      <vt:lpstr>2. Targeted Pricing Profile: Singles</vt:lpstr>
      <vt:lpstr>2. Targeted Pricing Profile: Senior Couples</vt:lpstr>
      <vt:lpstr>2. Targeted Pricing Profile: Young Couples</vt:lpstr>
      <vt:lpstr>3. The Enviroment </vt:lpstr>
      <vt:lpstr>3. Modeling Choices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4. Price Puller </vt:lpstr>
      <vt:lpstr>4. Two Questions</vt:lpstr>
      <vt:lpstr>Presentazione standard di PowerPoint</vt:lpstr>
      <vt:lpstr>4. Exact Profit Calculator</vt:lpstr>
      <vt:lpstr>4. Exact Profit Calculator: Mathematics</vt:lpstr>
      <vt:lpstr>Presentazione standard di PowerPoint</vt:lpstr>
      <vt:lpstr>Presentazione standard di PowerPoint</vt:lpstr>
      <vt:lpstr>4. Exact Profit Calculator: MC comparison</vt:lpstr>
      <vt:lpstr>4. Need for Exploration Strategy</vt:lpstr>
      <vt:lpstr>5. Greedy Approach </vt:lpstr>
      <vt:lpstr>5. Introduction</vt:lpstr>
      <vt:lpstr>5. Algorithm Structure</vt:lpstr>
      <vt:lpstr>5. Full Evaluation vs Greedy Approach</vt:lpstr>
      <vt:lpstr>5. Full Evaluation vs Greedy Approach</vt:lpstr>
      <vt:lpstr>6. Learning In Simple Environment </vt:lpstr>
      <vt:lpstr>6. General Structure</vt:lpstr>
      <vt:lpstr>6. Algorithm Structure</vt:lpstr>
      <vt:lpstr>6. Thompson Sampling</vt:lpstr>
      <vt:lpstr>6. Class Summary</vt:lpstr>
      <vt:lpstr>6. Greedy vs Exact Puller on TS</vt:lpstr>
      <vt:lpstr>6. Greedy vs Exact Puller on TS</vt:lpstr>
      <vt:lpstr>6. Results: UCB vs TS</vt:lpstr>
      <vt:lpstr>6. Results: UCB vs TS</vt:lpstr>
      <vt:lpstr>6. Conclusions</vt:lpstr>
      <vt:lpstr>7. Learning With Uncertain Parameters </vt:lpstr>
      <vt:lpstr>7. Introduction</vt:lpstr>
      <vt:lpstr>Presentazione standard di PowerPoint</vt:lpstr>
      <vt:lpstr>Presentazione standard di PowerPoint</vt:lpstr>
      <vt:lpstr>Presentazione standard di PowerPoint</vt:lpstr>
      <vt:lpstr>8. Learning Transition Probabilities </vt:lpstr>
      <vt:lpstr>8. Introduction</vt:lpstr>
      <vt:lpstr>8. Algorithm Structure</vt:lpstr>
      <vt:lpstr>8. Conclusions</vt:lpstr>
      <vt:lpstr>9. Change Detection </vt:lpstr>
      <vt:lpstr>9. Introduction</vt:lpstr>
      <vt:lpstr>9. Change Detection Strategy</vt:lpstr>
      <vt:lpstr>9. Algorithm Structure</vt:lpstr>
      <vt:lpstr>9. Results: Full Reset CUSUM</vt:lpstr>
      <vt:lpstr>9. Results: Full Reset CUSUM</vt:lpstr>
      <vt:lpstr>9. Results: SW Comparison</vt:lpstr>
      <vt:lpstr>9. Results: SW Comparison</vt:lpstr>
      <vt:lpstr>9. Conclusions</vt:lpstr>
      <vt:lpstr>10. Context Generation </vt:lpstr>
      <vt:lpstr>10. Introduction</vt:lpstr>
      <vt:lpstr>10. Preliminary Considerations</vt:lpstr>
      <vt:lpstr>10. Preliminary Considerations</vt:lpstr>
      <vt:lpstr>10. Preliminary Considerations</vt:lpstr>
      <vt:lpstr>10. Algorithm Structure</vt:lpstr>
      <vt:lpstr>10. Results</vt:lpstr>
      <vt:lpstr>10.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BOZZA HOLA</dc:title>
  <dc:creator>Jacopo Ghirri</dc:creator>
  <cp:lastModifiedBy>Jacopo Ghirri</cp:lastModifiedBy>
  <cp:revision>2</cp:revision>
  <dcterms:created xsi:type="dcterms:W3CDTF">2022-07-04T14:18:00Z</dcterms:created>
  <dcterms:modified xsi:type="dcterms:W3CDTF">2022-08-29T13:49:08Z</dcterms:modified>
</cp:coreProperties>
</file>